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ubik Medium"/>
      <p:regular r:id="rId15"/>
      <p:bold r:id="rId16"/>
      <p:italic r:id="rId17"/>
      <p:boldItalic r:id="rId18"/>
    </p:embeddedFont>
    <p:embeddedFont>
      <p:font typeface="Rubik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-bold.fntdata"/><Relationship Id="rId11" Type="http://schemas.openxmlformats.org/officeDocument/2006/relationships/slide" Target="slides/slide6.xml"/><Relationship Id="rId22" Type="http://schemas.openxmlformats.org/officeDocument/2006/relationships/font" Target="fonts/Rubik-boldItalic.fntdata"/><Relationship Id="rId10" Type="http://schemas.openxmlformats.org/officeDocument/2006/relationships/slide" Target="slides/slide5.xml"/><Relationship Id="rId21" Type="http://schemas.openxmlformats.org/officeDocument/2006/relationships/font" Target="fonts/Rubik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ubikMedium-regular.fntdata"/><Relationship Id="rId14" Type="http://schemas.openxmlformats.org/officeDocument/2006/relationships/slide" Target="slides/slide9.xml"/><Relationship Id="rId17" Type="http://schemas.openxmlformats.org/officeDocument/2006/relationships/font" Target="fonts/RubikMedium-italic.fntdata"/><Relationship Id="rId16" Type="http://schemas.openxmlformats.org/officeDocument/2006/relationships/font" Target="fonts/RubikMedium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ubik-regular.fntdata"/><Relationship Id="rId6" Type="http://schemas.openxmlformats.org/officeDocument/2006/relationships/slide" Target="slides/slide1.xml"/><Relationship Id="rId18" Type="http://schemas.openxmlformats.org/officeDocument/2006/relationships/font" Target="fonts/Rubik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49a58acf3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49a58acf3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038b2a545e1d3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038b2a545e1d3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Since the inception of Ethereum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Different states</a:t>
            </a:r>
            <a:r>
              <a:rPr lang="en" sz="1400">
                <a:solidFill>
                  <a:schemeClr val="dk1"/>
                </a:solidFill>
              </a:rPr>
              <a:t> of the Ethereum Ecosystem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Transitions</a:t>
            </a:r>
            <a:r>
              <a:rPr lang="en" sz="1400">
                <a:solidFill>
                  <a:schemeClr val="dk1"/>
                </a:solidFill>
              </a:rPr>
              <a:t> from one state to another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Is one story to be told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496b61ca8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496b61ca8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4a82f093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4a82f093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4a82f093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4a82f093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4a82f093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4a82f093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4a80a917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4a80a917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496b61ca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496b61ca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1bc1aeec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1bc1aeec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s://graphs.santiment.net/makerda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5.png"/><Relationship Id="rId5" Type="http://schemas.openxmlformats.org/officeDocument/2006/relationships/hyperlink" Target="https://graphs.santiment.net/makerda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hyperlink" Target="https://graphs.santiment.net/makerdao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hyperlink" Target="https://graphs.santiment.net/makerdao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graphs.santiment.net/makerdao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con.santiment.net/" TargetMode="External"/><Relationship Id="rId4" Type="http://schemas.openxmlformats.org/officeDocument/2006/relationships/hyperlink" Target="mailto:maksim.b@santiment.net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2811190" y="822038"/>
            <a:ext cx="4504460" cy="4458668"/>
            <a:chOff x="3310918" y="469649"/>
            <a:chExt cx="5273308" cy="5219700"/>
          </a:xfrm>
        </p:grpSpPr>
        <p:sp>
          <p:nvSpPr>
            <p:cNvPr id="55" name="Google Shape;55;p13"/>
            <p:cNvSpPr/>
            <p:nvPr/>
          </p:nvSpPr>
          <p:spPr>
            <a:xfrm>
              <a:off x="5346969" y="469649"/>
              <a:ext cx="1195500" cy="2137800"/>
            </a:xfrm>
            <a:prstGeom prst="diamond">
              <a:avLst/>
            </a:prstGeom>
            <a:solidFill>
              <a:srgbClr val="BBFFE0">
                <a:alpha val="47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 rot="-3681858">
              <a:off x="3943596" y="1246992"/>
              <a:ext cx="1195646" cy="2137955"/>
            </a:xfrm>
            <a:prstGeom prst="diamond">
              <a:avLst/>
            </a:prstGeom>
            <a:solidFill>
              <a:srgbClr val="BBFFE0">
                <a:alpha val="47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flipH="1" rot="3681858">
              <a:off x="6761654" y="1246992"/>
              <a:ext cx="1195646" cy="2137955"/>
            </a:xfrm>
            <a:prstGeom prst="diamond">
              <a:avLst/>
            </a:prstGeom>
            <a:solidFill>
              <a:srgbClr val="BBFFE0">
                <a:alpha val="47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 flipH="1" rot="10800000">
              <a:off x="5341218" y="3551549"/>
              <a:ext cx="1195500" cy="2137800"/>
            </a:xfrm>
            <a:prstGeom prst="diamond">
              <a:avLst/>
            </a:prstGeom>
            <a:solidFill>
              <a:srgbClr val="BBFFE0">
                <a:alpha val="47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 flipH="1" rot="-7118142">
              <a:off x="3937845" y="2774050"/>
              <a:ext cx="1195646" cy="2137955"/>
            </a:xfrm>
            <a:prstGeom prst="diamond">
              <a:avLst/>
            </a:prstGeom>
            <a:solidFill>
              <a:srgbClr val="BBFFE0">
                <a:alpha val="47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rot="7118142">
              <a:off x="6755903" y="2774050"/>
              <a:ext cx="1195646" cy="2137955"/>
            </a:xfrm>
            <a:prstGeom prst="diamond">
              <a:avLst/>
            </a:prstGeom>
            <a:solidFill>
              <a:srgbClr val="BBFFE0">
                <a:alpha val="47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3"/>
          <p:cNvSpPr txBox="1"/>
          <p:nvPr/>
        </p:nvSpPr>
        <p:spPr>
          <a:xfrm>
            <a:off x="328125" y="3343800"/>
            <a:ext cx="34176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Behavioral finance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focuses on the fact that investors are not always rational, have limits to their self-control, and are influenced by their own biases.</a:t>
            </a:r>
            <a:endParaRPr sz="1100">
              <a:solidFill>
                <a:schemeClr val="accent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28125" y="1469475"/>
            <a:ext cx="66975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latin typeface="Rubik"/>
                <a:ea typeface="Rubik"/>
                <a:cs typeface="Rubik"/>
                <a:sym typeface="Rubik"/>
              </a:rPr>
              <a:t>Deep behaviour analyses of the MakerDAO events and data</a:t>
            </a:r>
            <a:endParaRPr b="1" sz="32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28125" y="2647276"/>
            <a:ext cx="65427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4" name="Google Shape;64;p13"/>
          <p:cNvSpPr txBox="1"/>
          <p:nvPr/>
        </p:nvSpPr>
        <p:spPr>
          <a:xfrm>
            <a:off x="5189800" y="229075"/>
            <a:ext cx="1601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ubik"/>
                <a:ea typeface="Rubik"/>
                <a:cs typeface="Rubik"/>
                <a:sym typeface="Rubik"/>
              </a:rPr>
              <a:t>santimentfeed</a:t>
            </a:r>
            <a:endParaRPr sz="1200">
              <a:solidFill>
                <a:schemeClr val="accent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 amt="81000"/>
          </a:blip>
          <a:stretch>
            <a:fillRect/>
          </a:stretch>
        </p:blipFill>
        <p:spPr>
          <a:xfrm>
            <a:off x="5019825" y="342500"/>
            <a:ext cx="169980" cy="138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13"/>
          <p:cNvGrpSpPr/>
          <p:nvPr/>
        </p:nvGrpSpPr>
        <p:grpSpPr>
          <a:xfrm>
            <a:off x="5177850" y="495175"/>
            <a:ext cx="2026200" cy="1014000"/>
            <a:chOff x="4949250" y="13400"/>
            <a:chExt cx="2026200" cy="1014000"/>
          </a:xfrm>
        </p:grpSpPr>
        <p:sp>
          <p:nvSpPr>
            <p:cNvPr id="67" name="Google Shape;67;p13"/>
            <p:cNvSpPr txBox="1"/>
            <p:nvPr/>
          </p:nvSpPr>
          <p:spPr>
            <a:xfrm>
              <a:off x="4949250" y="13400"/>
              <a:ext cx="2026200" cy="10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666666"/>
                  </a:solidFill>
                  <a:latin typeface="Rubik"/>
                  <a:ea typeface="Rubik"/>
                  <a:cs typeface="Rubik"/>
                  <a:sym typeface="Rubik"/>
                </a:rPr>
                <a:t>Maksim Balashevich</a:t>
              </a:r>
              <a:endParaRPr b="1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Rubik"/>
                  <a:ea typeface="Rubik"/>
                  <a:cs typeface="Rubik"/>
                  <a:sym typeface="Rubik"/>
                </a:rPr>
                <a:t>Founder, Santiment</a:t>
              </a:r>
              <a:endParaRPr>
                <a:solidFill>
                  <a:schemeClr val="accent3"/>
                </a:solidFill>
                <a:highlight>
                  <a:srgbClr val="FFFFFF"/>
                </a:highlight>
                <a:latin typeface="Rubik"/>
                <a:ea typeface="Rubik"/>
                <a:cs typeface="Rubik"/>
                <a:sym typeface="Rubik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accent3"/>
                  </a:solidFill>
                  <a:latin typeface="Rubik"/>
                  <a:ea typeface="Rubik"/>
                  <a:cs typeface="Rubik"/>
                  <a:sym typeface="Rubik"/>
                </a:rPr>
                <a:t>Santiment創業者</a:t>
              </a:r>
              <a:endParaRPr/>
            </a:p>
          </p:txBody>
        </p:sp>
        <p:pic>
          <p:nvPicPr>
            <p:cNvPr id="68" name="Google Shape;68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85972" y="346626"/>
              <a:ext cx="219425" cy="2162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9" name="Google Shape;69;p13"/>
          <p:cNvPicPr preferRelativeResize="0"/>
          <p:nvPr/>
        </p:nvPicPr>
        <p:blipFill rotWithShape="1">
          <a:blip r:embed="rId5">
            <a:alphaModFix/>
          </a:blip>
          <a:srcRect b="48316" l="20675" r="60118" t="22457"/>
          <a:stretch/>
        </p:blipFill>
        <p:spPr>
          <a:xfrm>
            <a:off x="7405725" y="229073"/>
            <a:ext cx="1441200" cy="1467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328125" y="815261"/>
            <a:ext cx="50454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ubik"/>
                <a:ea typeface="Rubik"/>
                <a:cs typeface="Rubik"/>
                <a:sym typeface="Rubik"/>
              </a:rPr>
              <a:t>Welcomeようこそ！</a:t>
            </a:r>
            <a:endParaRPr sz="24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05225" y="4637263"/>
            <a:ext cx="1124625" cy="37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4071750" y="3343800"/>
            <a:ext cx="32439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accent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4"/>
          <p:cNvGrpSpPr/>
          <p:nvPr/>
        </p:nvGrpSpPr>
        <p:grpSpPr>
          <a:xfrm>
            <a:off x="3983943" y="252324"/>
            <a:ext cx="5273308" cy="5219700"/>
            <a:chOff x="3310918" y="469649"/>
            <a:chExt cx="5273308" cy="5219700"/>
          </a:xfrm>
        </p:grpSpPr>
        <p:sp>
          <p:nvSpPr>
            <p:cNvPr id="78" name="Google Shape;78;p14"/>
            <p:cNvSpPr/>
            <p:nvPr/>
          </p:nvSpPr>
          <p:spPr>
            <a:xfrm>
              <a:off x="5346969" y="469649"/>
              <a:ext cx="1195500" cy="2137800"/>
            </a:xfrm>
            <a:prstGeom prst="diamond">
              <a:avLst/>
            </a:prstGeom>
            <a:solidFill>
              <a:srgbClr val="8664FF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 rot="-3681858">
              <a:off x="3943596" y="1246992"/>
              <a:ext cx="1195646" cy="2137955"/>
            </a:xfrm>
            <a:prstGeom prst="diamond">
              <a:avLst/>
            </a:prstGeom>
            <a:solidFill>
              <a:srgbClr val="8664FF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 flipH="1" rot="3681858">
              <a:off x="6761654" y="1246992"/>
              <a:ext cx="1195646" cy="2137955"/>
            </a:xfrm>
            <a:prstGeom prst="diamond">
              <a:avLst/>
            </a:prstGeom>
            <a:solidFill>
              <a:srgbClr val="8664FF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 flipH="1" rot="10800000">
              <a:off x="5341218" y="3551549"/>
              <a:ext cx="1195500" cy="2137800"/>
            </a:xfrm>
            <a:prstGeom prst="diamond">
              <a:avLst/>
            </a:prstGeom>
            <a:solidFill>
              <a:srgbClr val="8664FF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 flipH="1" rot="-7118142">
              <a:off x="3937845" y="2774050"/>
              <a:ext cx="1195646" cy="2137955"/>
            </a:xfrm>
            <a:prstGeom prst="diamond">
              <a:avLst/>
            </a:prstGeom>
            <a:solidFill>
              <a:srgbClr val="8664FF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 rot="7118142">
              <a:off x="6755903" y="2774050"/>
              <a:ext cx="1195646" cy="2137955"/>
            </a:xfrm>
            <a:prstGeom prst="diamond">
              <a:avLst/>
            </a:prstGeom>
            <a:solidFill>
              <a:srgbClr val="8664FF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" name="Google Shape;84;p14"/>
          <p:cNvGrpSpPr/>
          <p:nvPr/>
        </p:nvGrpSpPr>
        <p:grpSpPr>
          <a:xfrm>
            <a:off x="50162" y="-356055"/>
            <a:ext cx="5267557" cy="2883271"/>
            <a:chOff x="3310918" y="2806078"/>
            <a:chExt cx="5267557" cy="2883271"/>
          </a:xfrm>
        </p:grpSpPr>
        <p:sp>
          <p:nvSpPr>
            <p:cNvPr id="85" name="Google Shape;85;p14"/>
            <p:cNvSpPr/>
            <p:nvPr/>
          </p:nvSpPr>
          <p:spPr>
            <a:xfrm flipH="1" rot="10800000">
              <a:off x="5341218" y="3551549"/>
              <a:ext cx="1195500" cy="2137800"/>
            </a:xfrm>
            <a:prstGeom prst="diamond">
              <a:avLst/>
            </a:prstGeom>
            <a:solidFill>
              <a:srgbClr val="5BEAFC">
                <a:alpha val="30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 flipH="1" rot="-7118142">
              <a:off x="3937845" y="2774050"/>
              <a:ext cx="1195646" cy="2137955"/>
            </a:xfrm>
            <a:prstGeom prst="diamond">
              <a:avLst/>
            </a:prstGeom>
            <a:solidFill>
              <a:srgbClr val="5BEAFC">
                <a:alpha val="30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 rot="7118142">
              <a:off x="6755903" y="2774050"/>
              <a:ext cx="1195646" cy="2137955"/>
            </a:xfrm>
            <a:prstGeom prst="diamond">
              <a:avLst/>
            </a:prstGeom>
            <a:solidFill>
              <a:srgbClr val="5BEAFC">
                <a:alpha val="30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4"/>
          <p:cNvSpPr txBox="1"/>
          <p:nvPr/>
        </p:nvSpPr>
        <p:spPr>
          <a:xfrm>
            <a:off x="482750" y="912503"/>
            <a:ext cx="8661300" cy="30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Since its inception, 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the Ethereum ecosystem has passed through </a:t>
            </a:r>
            <a:r>
              <a:rPr b="1" lang="en"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different states.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We are in a </a:t>
            </a:r>
            <a:r>
              <a:rPr b="1" lang="en" sz="3000">
                <a:latin typeface="Rubik"/>
                <a:ea typeface="Rubik"/>
                <a:cs typeface="Rubik"/>
                <a:sym typeface="Rubik"/>
              </a:rPr>
              <a:t>DeFi State </a:t>
            </a:r>
            <a:r>
              <a:rPr lang="en" sz="1800">
                <a:latin typeface="Rubik"/>
                <a:ea typeface="Rubik"/>
                <a:cs typeface="Rubik"/>
                <a:sym typeface="Rubik"/>
              </a:rPr>
              <a:t>now.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What data has been generated so far? Can we use it for the cryptomarket analyses?</a:t>
            </a: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225" y="4637263"/>
            <a:ext cx="1124625" cy="3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FAFC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>
            <a:off x="158425" y="499983"/>
            <a:ext cx="8809500" cy="3997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14350" rotWithShape="0" algn="bl" dir="5400000" dist="19050">
              <a:srgbClr val="000000">
                <a:alpha val="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225" y="4637263"/>
            <a:ext cx="1124625" cy="3748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 txBox="1"/>
          <p:nvPr/>
        </p:nvSpPr>
        <p:spPr>
          <a:xfrm>
            <a:off x="3705475" y="3496700"/>
            <a:ext cx="28641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取引ボリューム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375" y="603108"/>
            <a:ext cx="8765549" cy="346103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538039" y="4064139"/>
            <a:ext cx="69261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ubik"/>
                <a:ea typeface="Rubik"/>
                <a:cs typeface="Rubik"/>
                <a:sym typeface="Rubik"/>
              </a:rPr>
              <a:t>DAI transaction volume             ETH price             DAI supply</a:t>
            </a:r>
            <a:endParaRPr sz="13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305959" y="4208364"/>
            <a:ext cx="231900" cy="71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2625278" y="4208364"/>
            <a:ext cx="231900" cy="71100"/>
          </a:xfrm>
          <a:prstGeom prst="rect">
            <a:avLst/>
          </a:prstGeom>
          <a:solidFill>
            <a:srgbClr val="26A9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915004" y="4208364"/>
            <a:ext cx="231900" cy="71100"/>
          </a:xfrm>
          <a:prstGeom prst="rect">
            <a:avLst/>
          </a:prstGeom>
          <a:solidFill>
            <a:srgbClr val="0096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5927525" y="0"/>
            <a:ext cx="3216300" cy="693600"/>
          </a:xfrm>
          <a:prstGeom prst="rect">
            <a:avLst/>
          </a:prstGeom>
          <a:solidFill>
            <a:srgbClr val="181B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5940370" y="0"/>
            <a:ext cx="32163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On-chain Data</a:t>
            </a:r>
            <a:r>
              <a:rPr lang="en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/</a:t>
            </a:r>
            <a:r>
              <a:rPr lang="en" sz="10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オンチェーンデータ</a:t>
            </a:r>
            <a:endParaRPr sz="1000">
              <a:solidFill>
                <a:srgbClr val="FFFFFF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5940370" y="308725"/>
            <a:ext cx="34608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2D6E7"/>
                </a:solidFill>
                <a:latin typeface="Rubik Medium"/>
                <a:ea typeface="Rubik Medium"/>
                <a:cs typeface="Rubik Medium"/>
                <a:sym typeface="Rubik Medium"/>
              </a:rPr>
              <a:t>Source:</a:t>
            </a:r>
            <a:r>
              <a:rPr lang="en" sz="1100">
                <a:solidFill>
                  <a:srgbClr val="D2D6E7"/>
                </a:solidFill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" sz="1100" u="sng">
                <a:solidFill>
                  <a:srgbClr val="D2D6E7"/>
                </a:solidFill>
                <a:latin typeface="Rubik Medium"/>
                <a:ea typeface="Rubik Medium"/>
                <a:cs typeface="Rubik Medium"/>
                <a:sym typeface="Rubik Medium"/>
              </a:rPr>
              <a:t>graphs</a:t>
            </a:r>
            <a:r>
              <a:rPr lang="en" sz="1100" u="sng">
                <a:solidFill>
                  <a:srgbClr val="D2D6E7"/>
                </a:solidFill>
                <a:latin typeface="Rubik Medium"/>
                <a:ea typeface="Rubik Medium"/>
                <a:cs typeface="Rubik Medium"/>
                <a:sym typeface="Rubik Medium"/>
                <a:hlinkClick r:id="rId5"/>
              </a:rPr>
              <a:t>.santiment.net</a:t>
            </a:r>
            <a:r>
              <a:rPr lang="en" sz="1100" u="sng">
                <a:solidFill>
                  <a:srgbClr val="D2D6E7"/>
                </a:solidFill>
                <a:latin typeface="Rubik Medium"/>
                <a:ea typeface="Rubik Medium"/>
                <a:cs typeface="Rubik Medium"/>
                <a:sym typeface="Rubik Medium"/>
              </a:rPr>
              <a:t>/makerdao</a:t>
            </a:r>
            <a:endParaRPr sz="1100" u="sng">
              <a:solidFill>
                <a:srgbClr val="D2D6E7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1300875" y="2571750"/>
            <a:ext cx="567600" cy="909900"/>
          </a:xfrm>
          <a:prstGeom prst="ellipse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4355800" y="1159275"/>
            <a:ext cx="567600" cy="2587500"/>
          </a:xfrm>
          <a:prstGeom prst="ellipse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7337625" y="1270825"/>
            <a:ext cx="567600" cy="2216100"/>
          </a:xfrm>
          <a:prstGeom prst="ellipse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FAFC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0" y="147925"/>
            <a:ext cx="9143998" cy="4960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225" y="4637263"/>
            <a:ext cx="1124625" cy="37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/>
          <p:nvPr/>
        </p:nvSpPr>
        <p:spPr>
          <a:xfrm>
            <a:off x="5927525" y="0"/>
            <a:ext cx="3216300" cy="693600"/>
          </a:xfrm>
          <a:prstGeom prst="rect">
            <a:avLst/>
          </a:prstGeom>
          <a:solidFill>
            <a:srgbClr val="181B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5853670" y="0"/>
            <a:ext cx="32163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On-chain Data</a:t>
            </a:r>
            <a:r>
              <a:rPr lang="en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/</a:t>
            </a:r>
            <a:r>
              <a:rPr lang="en" sz="10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オンチェーンデータ</a:t>
            </a:r>
            <a:endParaRPr sz="1000">
              <a:solidFill>
                <a:srgbClr val="FFFFFF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5853670" y="308725"/>
            <a:ext cx="34608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2D6E7"/>
                </a:solidFill>
                <a:latin typeface="Rubik Medium"/>
                <a:ea typeface="Rubik Medium"/>
                <a:cs typeface="Rubik Medium"/>
                <a:sym typeface="Rubik Medium"/>
              </a:rPr>
              <a:t>Source: </a:t>
            </a:r>
            <a:r>
              <a:rPr lang="en" sz="1100" u="sng">
                <a:solidFill>
                  <a:srgbClr val="D2D6E7"/>
                </a:solidFill>
                <a:latin typeface="Rubik Medium"/>
                <a:ea typeface="Rubik Medium"/>
                <a:cs typeface="Rubik Medium"/>
                <a:sym typeface="Rubik Medium"/>
              </a:rPr>
              <a:t>graphs</a:t>
            </a:r>
            <a:r>
              <a:rPr lang="en" sz="1100" u="sng">
                <a:solidFill>
                  <a:srgbClr val="D2D6E7"/>
                </a:solidFill>
                <a:latin typeface="Rubik Medium"/>
                <a:ea typeface="Rubik Medium"/>
                <a:cs typeface="Rubik Medium"/>
                <a:sym typeface="Rubik Medium"/>
                <a:hlinkClick r:id="rId5"/>
              </a:rPr>
              <a:t>.santiment.net</a:t>
            </a:r>
            <a:r>
              <a:rPr lang="en" sz="1100" u="sng">
                <a:solidFill>
                  <a:srgbClr val="D2D6E7"/>
                </a:solidFill>
                <a:latin typeface="Rubik Medium"/>
                <a:ea typeface="Rubik Medium"/>
                <a:cs typeface="Rubik Medium"/>
                <a:sym typeface="Rubik Medium"/>
              </a:rPr>
              <a:t>/makerdao</a:t>
            </a:r>
            <a:endParaRPr sz="1100" u="sng">
              <a:solidFill>
                <a:srgbClr val="D2D6E7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FAFC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50" y="263525"/>
            <a:ext cx="6777053" cy="403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225" y="4637263"/>
            <a:ext cx="1124625" cy="37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/>
          <p:nvPr/>
        </p:nvSpPr>
        <p:spPr>
          <a:xfrm>
            <a:off x="5927525" y="0"/>
            <a:ext cx="3216300" cy="693600"/>
          </a:xfrm>
          <a:prstGeom prst="rect">
            <a:avLst/>
          </a:prstGeom>
          <a:solidFill>
            <a:srgbClr val="181B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5853670" y="0"/>
            <a:ext cx="32163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On-chain Data</a:t>
            </a:r>
            <a:r>
              <a:rPr lang="en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/</a:t>
            </a:r>
            <a:r>
              <a:rPr lang="en" sz="10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オンチェーンデータ</a:t>
            </a:r>
            <a:endParaRPr sz="1000">
              <a:solidFill>
                <a:srgbClr val="FFFFFF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5853670" y="308725"/>
            <a:ext cx="34608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2D6E7"/>
                </a:solidFill>
                <a:latin typeface="Rubik Medium"/>
                <a:ea typeface="Rubik Medium"/>
                <a:cs typeface="Rubik Medium"/>
                <a:sym typeface="Rubik Medium"/>
              </a:rPr>
              <a:t>Source: </a:t>
            </a:r>
            <a:r>
              <a:rPr lang="en" sz="1100" u="sng">
                <a:solidFill>
                  <a:srgbClr val="D2D6E7"/>
                </a:solidFill>
                <a:latin typeface="Rubik Medium"/>
                <a:ea typeface="Rubik Medium"/>
                <a:cs typeface="Rubik Medium"/>
                <a:sym typeface="Rubik Medium"/>
              </a:rPr>
              <a:t>graphs</a:t>
            </a:r>
            <a:r>
              <a:rPr lang="en" sz="1100" u="sng">
                <a:solidFill>
                  <a:srgbClr val="D2D6E7"/>
                </a:solidFill>
                <a:latin typeface="Rubik Medium"/>
                <a:ea typeface="Rubik Medium"/>
                <a:cs typeface="Rubik Medium"/>
                <a:sym typeface="Rubik Medium"/>
                <a:hlinkClick r:id="rId5"/>
              </a:rPr>
              <a:t>.santiment.net</a:t>
            </a:r>
            <a:r>
              <a:rPr lang="en" sz="1100" u="sng">
                <a:solidFill>
                  <a:srgbClr val="D2D6E7"/>
                </a:solidFill>
                <a:latin typeface="Rubik Medium"/>
                <a:ea typeface="Rubik Medium"/>
                <a:cs typeface="Rubik Medium"/>
                <a:sym typeface="Rubik Medium"/>
              </a:rPr>
              <a:t>/makerdao</a:t>
            </a:r>
            <a:endParaRPr sz="1100" u="sng">
              <a:solidFill>
                <a:srgbClr val="D2D6E7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FAFC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3147" l="1127" r="0" t="0"/>
          <a:stretch/>
        </p:blipFill>
        <p:spPr>
          <a:xfrm>
            <a:off x="305150" y="503575"/>
            <a:ext cx="8091300" cy="463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225" y="4637263"/>
            <a:ext cx="1124625" cy="37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/>
          <p:nvPr/>
        </p:nvSpPr>
        <p:spPr>
          <a:xfrm>
            <a:off x="5927525" y="0"/>
            <a:ext cx="3216300" cy="642900"/>
          </a:xfrm>
          <a:prstGeom prst="rect">
            <a:avLst/>
          </a:prstGeom>
          <a:solidFill>
            <a:srgbClr val="181B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5853670" y="0"/>
            <a:ext cx="32163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On-chain Data</a:t>
            </a:r>
            <a:r>
              <a:rPr lang="en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/</a:t>
            </a:r>
            <a:r>
              <a:rPr lang="en" sz="10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オンチェーンデータ</a:t>
            </a:r>
            <a:endParaRPr sz="1000">
              <a:solidFill>
                <a:srgbClr val="FFFFFF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5853670" y="308725"/>
            <a:ext cx="34608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2D6E7"/>
                </a:solidFill>
                <a:latin typeface="Rubik Medium"/>
                <a:ea typeface="Rubik Medium"/>
                <a:cs typeface="Rubik Medium"/>
                <a:sym typeface="Rubik Medium"/>
              </a:rPr>
              <a:t>Source: </a:t>
            </a:r>
            <a:r>
              <a:rPr lang="en" sz="1100" u="sng">
                <a:solidFill>
                  <a:srgbClr val="D2D6E7"/>
                </a:solidFill>
                <a:latin typeface="Rubik Medium"/>
                <a:ea typeface="Rubik Medium"/>
                <a:cs typeface="Rubik Medium"/>
                <a:sym typeface="Rubik Medium"/>
              </a:rPr>
              <a:t>graphs</a:t>
            </a:r>
            <a:r>
              <a:rPr lang="en" sz="1100" u="sng">
                <a:solidFill>
                  <a:srgbClr val="D2D6E7"/>
                </a:solidFill>
                <a:latin typeface="Rubik Medium"/>
                <a:ea typeface="Rubik Medium"/>
                <a:cs typeface="Rubik Medium"/>
                <a:sym typeface="Rubik Medium"/>
                <a:hlinkClick r:id="rId5"/>
              </a:rPr>
              <a:t>.santiment.net</a:t>
            </a:r>
            <a:r>
              <a:rPr lang="en" sz="1100" u="sng">
                <a:solidFill>
                  <a:srgbClr val="D2D6E7"/>
                </a:solidFill>
                <a:latin typeface="Rubik Medium"/>
                <a:ea typeface="Rubik Medium"/>
                <a:cs typeface="Rubik Medium"/>
                <a:sym typeface="Rubik Medium"/>
              </a:rPr>
              <a:t>/makerdao</a:t>
            </a:r>
            <a:endParaRPr sz="1100" u="sng">
              <a:solidFill>
                <a:srgbClr val="D2D6E7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1935115" y="1123874"/>
            <a:ext cx="543900" cy="1442400"/>
          </a:xfrm>
          <a:prstGeom prst="ellipse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3557753" y="904022"/>
            <a:ext cx="543900" cy="1442400"/>
          </a:xfrm>
          <a:prstGeom prst="ellipse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4240370" y="1456275"/>
            <a:ext cx="543900" cy="1442400"/>
          </a:xfrm>
          <a:prstGeom prst="ellipse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925" y="0"/>
            <a:ext cx="4757909" cy="283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 rotWithShape="1">
          <a:blip r:embed="rId4">
            <a:alphaModFix/>
          </a:blip>
          <a:srcRect b="3147" l="1127" r="0" t="0"/>
          <a:stretch/>
        </p:blipFill>
        <p:spPr>
          <a:xfrm>
            <a:off x="1355863" y="2448751"/>
            <a:ext cx="4580034" cy="262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/>
          <p:nvPr/>
        </p:nvSpPr>
        <p:spPr>
          <a:xfrm>
            <a:off x="5927525" y="0"/>
            <a:ext cx="3216300" cy="642900"/>
          </a:xfrm>
          <a:prstGeom prst="rect">
            <a:avLst/>
          </a:prstGeom>
          <a:solidFill>
            <a:srgbClr val="181B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5853670" y="0"/>
            <a:ext cx="32163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On-chain Data</a:t>
            </a:r>
            <a:r>
              <a:rPr lang="en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/</a:t>
            </a:r>
            <a:r>
              <a:rPr lang="en" sz="10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オンチェーンデータ</a:t>
            </a:r>
            <a:endParaRPr sz="1000">
              <a:solidFill>
                <a:srgbClr val="FFFFFF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5853670" y="308725"/>
            <a:ext cx="34608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2D6E7"/>
                </a:solidFill>
                <a:latin typeface="Rubik Medium"/>
                <a:ea typeface="Rubik Medium"/>
                <a:cs typeface="Rubik Medium"/>
                <a:sym typeface="Rubik Medium"/>
              </a:rPr>
              <a:t>Source: </a:t>
            </a:r>
            <a:r>
              <a:rPr lang="en" sz="1100" u="sng">
                <a:solidFill>
                  <a:srgbClr val="D2D6E7"/>
                </a:solidFill>
                <a:latin typeface="Rubik Medium"/>
                <a:ea typeface="Rubik Medium"/>
                <a:cs typeface="Rubik Medium"/>
                <a:sym typeface="Rubik Medium"/>
              </a:rPr>
              <a:t>graphs</a:t>
            </a:r>
            <a:r>
              <a:rPr lang="en" sz="1100" u="sng">
                <a:solidFill>
                  <a:srgbClr val="D2D6E7"/>
                </a:solidFill>
                <a:latin typeface="Rubik Medium"/>
                <a:ea typeface="Rubik Medium"/>
                <a:cs typeface="Rubik Medium"/>
                <a:sym typeface="Rubik Medium"/>
                <a:hlinkClick r:id="rId5"/>
              </a:rPr>
              <a:t>.santiment.net</a:t>
            </a:r>
            <a:r>
              <a:rPr lang="en" sz="1100" u="sng">
                <a:solidFill>
                  <a:srgbClr val="D2D6E7"/>
                </a:solidFill>
                <a:latin typeface="Rubik Medium"/>
                <a:ea typeface="Rubik Medium"/>
                <a:cs typeface="Rubik Medium"/>
                <a:sym typeface="Rubik Medium"/>
              </a:rPr>
              <a:t>/makerdao</a:t>
            </a:r>
            <a:endParaRPr sz="1100" u="sng">
              <a:solidFill>
                <a:srgbClr val="D2D6E7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0"/>
          <p:cNvGrpSpPr/>
          <p:nvPr/>
        </p:nvGrpSpPr>
        <p:grpSpPr>
          <a:xfrm>
            <a:off x="-270646" y="2250753"/>
            <a:ext cx="6067699" cy="3321240"/>
            <a:chOff x="3316669" y="469649"/>
            <a:chExt cx="5267557" cy="2883271"/>
          </a:xfrm>
        </p:grpSpPr>
        <p:sp>
          <p:nvSpPr>
            <p:cNvPr id="152" name="Google Shape;152;p20"/>
            <p:cNvSpPr/>
            <p:nvPr/>
          </p:nvSpPr>
          <p:spPr>
            <a:xfrm>
              <a:off x="5346969" y="469649"/>
              <a:ext cx="1195500" cy="2137800"/>
            </a:xfrm>
            <a:prstGeom prst="diamond">
              <a:avLst/>
            </a:prstGeom>
            <a:solidFill>
              <a:srgbClr val="BBFFE0">
                <a:alpha val="47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 rot="-3681858">
              <a:off x="3943596" y="1246992"/>
              <a:ext cx="1195646" cy="2137955"/>
            </a:xfrm>
            <a:prstGeom prst="diamond">
              <a:avLst/>
            </a:prstGeom>
            <a:solidFill>
              <a:srgbClr val="BBFFE0">
                <a:alpha val="47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 flipH="1" rot="3681858">
              <a:off x="6761654" y="1246992"/>
              <a:ext cx="1195646" cy="2137955"/>
            </a:xfrm>
            <a:prstGeom prst="diamond">
              <a:avLst/>
            </a:prstGeom>
            <a:solidFill>
              <a:srgbClr val="BBFFE0">
                <a:alpha val="47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20"/>
          <p:cNvSpPr txBox="1"/>
          <p:nvPr>
            <p:ph idx="1" type="subTitle"/>
          </p:nvPr>
        </p:nvSpPr>
        <p:spPr>
          <a:xfrm>
            <a:off x="466800" y="254150"/>
            <a:ext cx="8484000" cy="28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Key learnings</a:t>
            </a:r>
            <a:endParaRPr sz="2400">
              <a:solidFill>
                <a:schemeClr val="dk1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00050"/>
              </a:solidFill>
            </a:endParaRPr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6216" y="4779648"/>
            <a:ext cx="1124638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696" y="1049535"/>
            <a:ext cx="274025" cy="2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696" y="1445092"/>
            <a:ext cx="274025" cy="2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696" y="1840648"/>
            <a:ext cx="274025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/>
        </p:nvSpPr>
        <p:spPr>
          <a:xfrm>
            <a:off x="796713" y="946043"/>
            <a:ext cx="78327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8B93B6"/>
                </a:solidFill>
                <a:latin typeface="Rubik"/>
                <a:ea typeface="Rubik"/>
                <a:cs typeface="Rubik"/>
                <a:sym typeface="Rubik"/>
              </a:rPr>
              <a:t>MakerDAO data is unique</a:t>
            </a:r>
            <a:endParaRPr sz="1800">
              <a:solidFill>
                <a:srgbClr val="8B93B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8B93B6"/>
                </a:solidFill>
                <a:latin typeface="Rubik"/>
                <a:ea typeface="Rubik"/>
                <a:cs typeface="Rubik"/>
                <a:sym typeface="Rubik"/>
              </a:rPr>
              <a:t>Should be analysed together with the price</a:t>
            </a:r>
            <a:endParaRPr sz="1800">
              <a:solidFill>
                <a:srgbClr val="8B93B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8B93B6"/>
                </a:solidFill>
                <a:latin typeface="Rubik"/>
                <a:ea typeface="Rubik"/>
                <a:cs typeface="Rubik"/>
                <a:sym typeface="Rubik"/>
              </a:rPr>
              <a:t>Represents the crowd behaviour almost perfectly</a:t>
            </a:r>
            <a:endParaRPr sz="1800">
              <a:solidFill>
                <a:srgbClr val="8B93B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8B93B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466800" y="2824550"/>
            <a:ext cx="8370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What kind of analyses can be done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53" y="3381099"/>
            <a:ext cx="274025" cy="2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003" y="3808805"/>
            <a:ext cx="274025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/>
        </p:nvSpPr>
        <p:spPr>
          <a:xfrm>
            <a:off x="854025" y="3291350"/>
            <a:ext cx="74859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8B93B6"/>
                </a:solidFill>
                <a:latin typeface="Rubik"/>
                <a:ea typeface="Rubik"/>
                <a:cs typeface="Rubik"/>
                <a:sym typeface="Rubik"/>
              </a:rPr>
              <a:t>Spotting the tops</a:t>
            </a:r>
            <a:endParaRPr sz="1800">
              <a:solidFill>
                <a:srgbClr val="8B93B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8B93B6"/>
                </a:solidFill>
                <a:latin typeface="Rubik"/>
                <a:ea typeface="Rubik"/>
                <a:cs typeface="Rubik"/>
                <a:sym typeface="Rubik"/>
              </a:rPr>
              <a:t>Change of the trend</a:t>
            </a:r>
            <a:endParaRPr sz="1800">
              <a:solidFill>
                <a:srgbClr val="8B93B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800">
              <a:solidFill>
                <a:srgbClr val="8B93B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idx="1" type="subTitle"/>
          </p:nvPr>
        </p:nvSpPr>
        <p:spPr>
          <a:xfrm>
            <a:off x="4813500" y="3678075"/>
            <a:ext cx="8520600" cy="15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hlinkClick r:id="rId3"/>
              </a:rPr>
              <a:t>devcon.santiment.net</a:t>
            </a:r>
            <a:endParaRPr sz="2400" u="sng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hlinkClick r:id="rId4"/>
              </a:rPr>
              <a:t>maksim.b@santiment.net</a:t>
            </a:r>
            <a:endParaRPr sz="2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0825" y="98175"/>
            <a:ext cx="1634643" cy="31425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 txBox="1"/>
          <p:nvPr>
            <p:ph type="ctrTitle"/>
          </p:nvPr>
        </p:nvSpPr>
        <p:spPr>
          <a:xfrm>
            <a:off x="214650" y="412425"/>
            <a:ext cx="7939500" cy="12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Rubik"/>
                <a:ea typeface="Rubik"/>
                <a:cs typeface="Rubik"/>
                <a:sym typeface="Rubik"/>
              </a:rPr>
              <a:t>Stay in contact! </a:t>
            </a:r>
            <a:br>
              <a:rPr lang="en" sz="4400">
                <a:latin typeface="Rubik"/>
                <a:ea typeface="Rubik"/>
                <a:cs typeface="Rubik"/>
                <a:sym typeface="Rubik"/>
              </a:rPr>
            </a:br>
            <a:r>
              <a:rPr lang="en" sz="3000">
                <a:latin typeface="Rubik"/>
                <a:ea typeface="Rubik"/>
                <a:cs typeface="Rubik"/>
                <a:sym typeface="Rubik"/>
              </a:rPr>
              <a:t>ご連絡お待ちしております！</a:t>
            </a:r>
            <a:endParaRPr sz="3000"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72" name="Google Shape;172;p21"/>
          <p:cNvGrpSpPr/>
          <p:nvPr/>
        </p:nvGrpSpPr>
        <p:grpSpPr>
          <a:xfrm>
            <a:off x="-215557" y="-388397"/>
            <a:ext cx="5267557" cy="2883271"/>
            <a:chOff x="3310918" y="2806078"/>
            <a:chExt cx="5267557" cy="2883271"/>
          </a:xfrm>
        </p:grpSpPr>
        <p:sp>
          <p:nvSpPr>
            <p:cNvPr id="173" name="Google Shape;173;p21"/>
            <p:cNvSpPr/>
            <p:nvPr/>
          </p:nvSpPr>
          <p:spPr>
            <a:xfrm flipH="1" rot="10800000">
              <a:off x="5341218" y="3551549"/>
              <a:ext cx="1195500" cy="2137800"/>
            </a:xfrm>
            <a:prstGeom prst="diamond">
              <a:avLst/>
            </a:prstGeom>
            <a:solidFill>
              <a:srgbClr val="8664FF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 flipH="1" rot="-7118142">
              <a:off x="3937845" y="2774050"/>
              <a:ext cx="1195646" cy="2137955"/>
            </a:xfrm>
            <a:prstGeom prst="diamond">
              <a:avLst/>
            </a:prstGeom>
            <a:solidFill>
              <a:srgbClr val="8664FF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 rot="7118142">
              <a:off x="6755903" y="2774050"/>
              <a:ext cx="1195646" cy="2137955"/>
            </a:xfrm>
            <a:prstGeom prst="diamond">
              <a:avLst/>
            </a:prstGeom>
            <a:solidFill>
              <a:srgbClr val="8664FF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6" name="Google Shape;17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3900" y="1791275"/>
            <a:ext cx="1996200" cy="19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