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2C2C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lay.google.com/store/apps/details?id=com.incognito.wallet" TargetMode="External"/><Relationship Id="rId3" Type="http://schemas.openxmlformats.org/officeDocument/2006/relationships/image" Target="../media/image5.tif"/><Relationship Id="rId4" Type="http://schemas.openxmlformats.org/officeDocument/2006/relationships/hyperlink" Target="https://apps.apple.com/us/app/incognito-crypto-wallet/id1475631606?ls=1" TargetMode="External"/><Relationship Id="rId5" Type="http://schemas.openxmlformats.org/officeDocument/2006/relationships/image" Target="../media/image6.tif"/><Relationship Id="rId6" Type="http://schemas.openxmlformats.org/officeDocument/2006/relationships/hyperlink" Target="https://incognito.org/validato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NEW ECONOMY…"/>
          <p:cNvSpPr txBox="1"/>
          <p:nvPr>
            <p:ph type="ctrTitle"/>
          </p:nvPr>
        </p:nvSpPr>
        <p:spPr>
          <a:xfrm>
            <a:off x="2011015" y="2555568"/>
            <a:ext cx="8982770" cy="4835048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150000"/>
              </a:lnSpc>
              <a:defRPr sz="2200">
                <a:solidFill>
                  <a:srgbClr val="000000"/>
                </a:solidFill>
              </a:defRPr>
            </a:pPr>
            <a:r>
              <a:t>A NEW ECONOMY</a:t>
            </a:r>
          </a:p>
          <a:p>
            <a:pPr algn="l">
              <a:defRPr sz="4000">
                <a:solidFill>
                  <a:srgbClr val="000000"/>
                </a:solidFill>
              </a:defRPr>
            </a:pPr>
            <a:r>
              <a:t>We now live in a token economy. Everything is being tokenized. Fiats. Gold. Bond. Storage. Computing Power. Digital Art. Collectibles. Buildings. More. </a:t>
            </a:r>
          </a:p>
        </p:txBody>
      </p:sp>
      <p:sp>
        <p:nvSpPr>
          <p:cNvPr id="120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21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CKUP SLIDES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BACKUP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605" y="3223970"/>
            <a:ext cx="11399590" cy="641939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inting pETH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Minting pETH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Deposit Proof</a:t>
            </a:r>
          </a:p>
        </p:txBody>
      </p:sp>
      <p:sp>
        <p:nvSpPr>
          <p:cNvPr id="181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82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5530" y="3638924"/>
            <a:ext cx="10803055" cy="572544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Burning pETH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Burning pETH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Burn Proof</a:t>
            </a:r>
          </a:p>
        </p:txBody>
      </p:sp>
      <p:sp>
        <p:nvSpPr>
          <p:cNvPr id="186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87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ridge Committee…"/>
          <p:cNvSpPr txBox="1"/>
          <p:nvPr>
            <p:ph type="title"/>
          </p:nvPr>
        </p:nvSpPr>
        <p:spPr>
          <a:xfrm>
            <a:off x="952500" y="508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Bridge Committee</a:t>
            </a:r>
          </a:p>
          <a:p>
            <a:pPr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Swapping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689" y="3519082"/>
            <a:ext cx="11511211" cy="5163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LEM…"/>
          <p:cNvSpPr txBox="1"/>
          <p:nvPr>
            <p:ph type="ctrTitle"/>
          </p:nvPr>
        </p:nvSpPr>
        <p:spPr>
          <a:xfrm>
            <a:off x="2011015" y="2555568"/>
            <a:ext cx="8982770" cy="6315144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150000"/>
              </a:lnSpc>
              <a:defRPr sz="2200">
                <a:solidFill>
                  <a:srgbClr val="000000"/>
                </a:solidFill>
              </a:defRPr>
            </a:pPr>
            <a:r>
              <a:t>PROBLEM</a:t>
            </a:r>
          </a:p>
          <a:p>
            <a:pPr algn="l">
              <a:defRPr sz="4000">
                <a:solidFill>
                  <a:srgbClr val="000000"/>
                </a:solidFill>
              </a:defRPr>
            </a:pPr>
            <a:r>
              <a:t>The biggest threat to this new token economy is the lack of privacy. Ethereum displays all transactions publicly — so anyone can see your balances or track your activity.</a:t>
            </a:r>
          </a:p>
        </p:txBody>
      </p:sp>
      <p:sp>
        <p:nvSpPr>
          <p:cNvPr id="124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25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OLUTION…"/>
          <p:cNvSpPr txBox="1"/>
          <p:nvPr>
            <p:ph type="ctrTitle"/>
          </p:nvPr>
        </p:nvSpPr>
        <p:spPr>
          <a:xfrm>
            <a:off x="2011015" y="2555568"/>
            <a:ext cx="9247089" cy="6315144"/>
          </a:xfrm>
          <a:prstGeom prst="rect">
            <a:avLst/>
          </a:prstGeom>
        </p:spPr>
        <p:txBody>
          <a:bodyPr anchor="t"/>
          <a:lstStyle/>
          <a:p>
            <a:pPr algn="l">
              <a:lnSpc>
                <a:spcPct val="150000"/>
              </a:lnSpc>
              <a:defRPr sz="2200">
                <a:solidFill>
                  <a:srgbClr val="000000"/>
                </a:solidFill>
              </a:defRPr>
            </a:pPr>
            <a:r>
              <a:t>SOLUTION</a:t>
            </a:r>
          </a:p>
          <a:p>
            <a:pPr algn="l">
              <a:defRPr sz="4000">
                <a:solidFill>
                  <a:srgbClr val="000000"/>
                </a:solidFill>
              </a:defRPr>
            </a:pPr>
            <a:r>
              <a:t>A privacy sidechain that lets anyone send, receive and store tokens — like ETH and DAI — confidentially.</a:t>
            </a:r>
          </a:p>
        </p:txBody>
      </p:sp>
      <p:sp>
        <p:nvSpPr>
          <p:cNvPr id="128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29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237" y="3580580"/>
            <a:ext cx="10892326" cy="594030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A Trustless Bridge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 Trustless Bridge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ETH ⇄ pETH, DAI ⇄ pDAI</a:t>
            </a:r>
          </a:p>
        </p:txBody>
      </p:sp>
      <p:sp>
        <p:nvSpPr>
          <p:cNvPr id="133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34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394" y="3266479"/>
            <a:ext cx="11861801" cy="654358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Minting pETH/pDAI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Minting pETH/pDAI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ETH → pETH, DAI → pDAI</a:t>
            </a:r>
          </a:p>
        </p:txBody>
      </p:sp>
      <p:sp>
        <p:nvSpPr>
          <p:cNvPr id="138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39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993" y="3061129"/>
            <a:ext cx="10316603" cy="662854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urning pETH/pDAI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Burning pETH/pDAI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pETH → ETH, pDAI → DAI</a:t>
            </a:r>
          </a:p>
        </p:txBody>
      </p:sp>
      <p:sp>
        <p:nvSpPr>
          <p:cNvPr id="143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44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789" y="3223343"/>
            <a:ext cx="10507222" cy="647310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he “Ethereum Bridge” Shard…"/>
          <p:cNvSpPr txBox="1"/>
          <p:nvPr>
            <p:ph type="title"/>
          </p:nvPr>
        </p:nvSpPr>
        <p:spPr>
          <a:xfrm>
            <a:off x="952500" y="1143000"/>
            <a:ext cx="11399590" cy="18633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“Ethereum Bridge” Shard</a:t>
            </a:r>
          </a:p>
          <a:p>
            <a:pPr>
              <a:lnSpc>
                <a:spcPct val="12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PoS, pBFT, Random Shuffling</a:t>
            </a:r>
          </a:p>
        </p:txBody>
      </p:sp>
      <p:sp>
        <p:nvSpPr>
          <p:cNvPr id="148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49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KP for Web…"/>
          <p:cNvSpPr/>
          <p:nvPr/>
        </p:nvSpPr>
        <p:spPr>
          <a:xfrm>
            <a:off x="5492636" y="8120442"/>
            <a:ext cx="2552701" cy="1256392"/>
          </a:xfrm>
          <a:prstGeom prst="rect">
            <a:avLst/>
          </a:prstGeom>
          <a:solidFill>
            <a:srgbClr val="2DC7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ZKP for Web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WebAssembly</a:t>
            </a:r>
          </a:p>
        </p:txBody>
      </p:sp>
      <p:sp>
        <p:nvSpPr>
          <p:cNvPr id="152" name="Mobile Web…"/>
          <p:cNvSpPr/>
          <p:nvPr/>
        </p:nvSpPr>
        <p:spPr>
          <a:xfrm>
            <a:off x="10067263" y="8120442"/>
            <a:ext cx="2552701" cy="1256392"/>
          </a:xfrm>
          <a:prstGeom prst="rect">
            <a:avLst/>
          </a:prstGeom>
          <a:solidFill>
            <a:schemeClr val="accent2">
              <a:hueOff val="258623"/>
              <a:satOff val="16006"/>
              <a:lumOff val="-2522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Mobile Web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React JS</a:t>
            </a:r>
          </a:p>
        </p:txBody>
      </p:sp>
      <p:sp>
        <p:nvSpPr>
          <p:cNvPr id="153" name="iOS App…"/>
          <p:cNvSpPr/>
          <p:nvPr/>
        </p:nvSpPr>
        <p:spPr>
          <a:xfrm>
            <a:off x="10067263" y="6057523"/>
            <a:ext cx="2552701" cy="1256392"/>
          </a:xfrm>
          <a:prstGeom prst="rect">
            <a:avLst/>
          </a:prstGeom>
          <a:solidFill>
            <a:schemeClr val="accent2">
              <a:hueOff val="258623"/>
              <a:satOff val="16006"/>
              <a:lumOff val="-2522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iOS App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React Native</a:t>
            </a:r>
          </a:p>
        </p:txBody>
      </p:sp>
      <p:sp>
        <p:nvSpPr>
          <p:cNvPr id="154" name="Android App…"/>
          <p:cNvSpPr/>
          <p:nvPr/>
        </p:nvSpPr>
        <p:spPr>
          <a:xfrm>
            <a:off x="10067263" y="3994604"/>
            <a:ext cx="2552701" cy="1256392"/>
          </a:xfrm>
          <a:prstGeom prst="rect">
            <a:avLst/>
          </a:prstGeom>
          <a:solidFill>
            <a:schemeClr val="accent2">
              <a:hueOff val="258623"/>
              <a:satOff val="16006"/>
              <a:lumOff val="-2522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Android App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React Native</a:t>
            </a:r>
          </a:p>
        </p:txBody>
      </p:sp>
      <p:sp>
        <p:nvSpPr>
          <p:cNvPr id="155" name="Line"/>
          <p:cNvSpPr/>
          <p:nvPr/>
        </p:nvSpPr>
        <p:spPr>
          <a:xfrm flipV="1">
            <a:off x="3629535" y="4752840"/>
            <a:ext cx="1715577" cy="17155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3602923" y="6685719"/>
            <a:ext cx="17598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3611342" y="6903550"/>
            <a:ext cx="1752496" cy="18034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8193269" y="8748638"/>
            <a:ext cx="17260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ZKP for Android…"/>
          <p:cNvSpPr/>
          <p:nvPr/>
        </p:nvSpPr>
        <p:spPr>
          <a:xfrm>
            <a:off x="5484196" y="3994604"/>
            <a:ext cx="2552701" cy="1256392"/>
          </a:xfrm>
          <a:prstGeom prst="rect">
            <a:avLst/>
          </a:prstGeom>
          <a:solidFill>
            <a:srgbClr val="2DC7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ZKP for Android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Android Archive</a:t>
            </a:r>
          </a:p>
        </p:txBody>
      </p:sp>
      <p:sp>
        <p:nvSpPr>
          <p:cNvPr id="160" name="ZKP for iOS…"/>
          <p:cNvSpPr/>
          <p:nvPr/>
        </p:nvSpPr>
        <p:spPr>
          <a:xfrm>
            <a:off x="5501075" y="6057523"/>
            <a:ext cx="2552701" cy="1256392"/>
          </a:xfrm>
          <a:prstGeom prst="rect">
            <a:avLst/>
          </a:prstGeom>
          <a:solidFill>
            <a:srgbClr val="2DC7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ZKP for iOS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iOS Framework</a:t>
            </a:r>
          </a:p>
        </p:txBody>
      </p:sp>
      <p:sp>
        <p:nvSpPr>
          <p:cNvPr id="161" name="ZKP Library…"/>
          <p:cNvSpPr/>
          <p:nvPr/>
        </p:nvSpPr>
        <p:spPr>
          <a:xfrm>
            <a:off x="910730" y="6057523"/>
            <a:ext cx="2552700" cy="1256392"/>
          </a:xfrm>
          <a:prstGeom prst="rect">
            <a:avLst/>
          </a:prstGeom>
          <a:solidFill>
            <a:srgbClr val="2DC7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ZKP Library</a:t>
            </a:r>
          </a:p>
          <a:p>
            <a:pPr>
              <a:lnSpc>
                <a:spcPct val="150000"/>
              </a:lnSpc>
              <a:defRPr b="0"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C/Go</a:t>
            </a:r>
          </a:p>
        </p:txBody>
      </p:sp>
      <p:sp>
        <p:nvSpPr>
          <p:cNvPr id="162" name="Line"/>
          <p:cNvSpPr/>
          <p:nvPr/>
        </p:nvSpPr>
        <p:spPr>
          <a:xfrm>
            <a:off x="8201709" y="6685719"/>
            <a:ext cx="17260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8193269" y="4622800"/>
            <a:ext cx="172606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65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  <p:sp>
        <p:nvSpPr>
          <p:cNvPr id="166" name="Zero-Knowledge Proof on Mobile…"/>
          <p:cNvSpPr txBox="1"/>
          <p:nvPr/>
        </p:nvSpPr>
        <p:spPr>
          <a:xfrm>
            <a:off x="952500" y="1143000"/>
            <a:ext cx="11399590" cy="1863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20000"/>
              </a:lnSpc>
              <a:defRPr b="0"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Zero-Knowledge Proof on Mobile</a:t>
            </a:r>
          </a:p>
          <a:p>
            <a:pPr>
              <a:lnSpc>
                <a:spcPct val="120000"/>
              </a:lnSpc>
              <a:defRPr b="0"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Sending private transactions on mobile &lt; 15s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OWER IT"/>
          <p:cNvSpPr txBox="1"/>
          <p:nvPr/>
        </p:nvSpPr>
        <p:spPr>
          <a:xfrm>
            <a:off x="1569748" y="4832275"/>
            <a:ext cx="3130204" cy="261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POWER IT</a:t>
            </a:r>
          </a:p>
        </p:txBody>
      </p:sp>
      <p:sp>
        <p:nvSpPr>
          <p:cNvPr id="169" name="USE IT"/>
          <p:cNvSpPr txBox="1"/>
          <p:nvPr/>
        </p:nvSpPr>
        <p:spPr>
          <a:xfrm>
            <a:off x="6310321" y="4832275"/>
            <a:ext cx="5322672" cy="261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USE IT</a:t>
            </a:r>
          </a:p>
        </p:txBody>
      </p:sp>
      <p:pic>
        <p:nvPicPr>
          <p:cNvPr id="170" name="Image" descr="Image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6641" y="5880100"/>
            <a:ext cx="25527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3491" y="5880100"/>
            <a:ext cx="26162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ost a Node">
            <a:hlinkClick r:id="rId6" invalidUrl="" action="" tgtFrame="" tooltip="" history="1" highlightClick="0" endSnd="0"/>
          </p:cNvPr>
          <p:cNvSpPr/>
          <p:nvPr/>
        </p:nvSpPr>
        <p:spPr>
          <a:xfrm>
            <a:off x="1600200" y="5880100"/>
            <a:ext cx="3130203" cy="812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Host a Node</a:t>
            </a:r>
          </a:p>
        </p:txBody>
      </p:sp>
      <p:sp>
        <p:nvSpPr>
          <p:cNvPr id="173" name="Incognito mode for the token economy is here."/>
          <p:cNvSpPr txBox="1"/>
          <p:nvPr>
            <p:ph type="title"/>
          </p:nvPr>
        </p:nvSpPr>
        <p:spPr>
          <a:xfrm>
            <a:off x="2405583" y="1771352"/>
            <a:ext cx="8193634" cy="2617491"/>
          </a:xfrm>
          <a:prstGeom prst="rect">
            <a:avLst/>
          </a:prstGeom>
        </p:spPr>
        <p:txBody>
          <a:bodyPr anchor="t"/>
          <a:lstStyle>
            <a:lvl1pPr defTabSz="426466">
              <a:defRPr sz="584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Incognito mode for the token economy is here.</a:t>
            </a:r>
          </a:p>
        </p:txBody>
      </p:sp>
      <p:sp>
        <p:nvSpPr>
          <p:cNvPr id="174" name="Incognito mode for your crypto"/>
          <p:cNvSpPr/>
          <p:nvPr/>
        </p:nvSpPr>
        <p:spPr>
          <a:xfrm>
            <a:off x="0" y="0"/>
            <a:ext cx="4861273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Incognito mode for your crypto</a:t>
            </a:r>
          </a:p>
        </p:txBody>
      </p:sp>
      <p:sp>
        <p:nvSpPr>
          <p:cNvPr id="175" name="incognito.org   |   t.me/duy_incognito_"/>
          <p:cNvSpPr/>
          <p:nvPr/>
        </p:nvSpPr>
        <p:spPr>
          <a:xfrm>
            <a:off x="4565104" y="0"/>
            <a:ext cx="8442425" cy="7118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b="0"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incognito.org 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|</a:t>
            </a:r>
            <a:r>
              <a:t>   t.me/duy_incognito</a:t>
            </a:r>
            <a:r>
              <a:rPr>
                <a:solidFill>
                  <a:schemeClr val="accent1"/>
                </a:solidFill>
              </a:rPr>
              <a:t>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