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6" r:id="rId3"/>
  </p:sldMasterIdLst>
  <p:notesMasterIdLst>
    <p:notesMasterId r:id="rId20"/>
  </p:notesMasterIdLst>
  <p:sldIdLst>
    <p:sldId id="322" r:id="rId4"/>
    <p:sldId id="369" r:id="rId5"/>
    <p:sldId id="9815" r:id="rId6"/>
    <p:sldId id="9807" r:id="rId7"/>
    <p:sldId id="9826" r:id="rId8"/>
    <p:sldId id="444" r:id="rId9"/>
    <p:sldId id="9817" r:id="rId10"/>
    <p:sldId id="9825" r:id="rId11"/>
    <p:sldId id="9823" r:id="rId12"/>
    <p:sldId id="9808" r:id="rId13"/>
    <p:sldId id="9821" r:id="rId14"/>
    <p:sldId id="9822" r:id="rId15"/>
    <p:sldId id="9820" r:id="rId16"/>
    <p:sldId id="9814" r:id="rId17"/>
    <p:sldId id="9827" r:id="rId18"/>
    <p:sldId id="9824" r:id="rId19"/>
  </p:sldIdLst>
  <p:sldSz cx="12192000" cy="6858000"/>
  <p:notesSz cx="7104063" cy="10234613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3CB10B3-18C9-441F-A9B4-2ACAB4091688}">
          <p14:sldIdLst>
            <p14:sldId id="322"/>
          </p14:sldIdLst>
        </p14:section>
        <p14:section name="Default Section" id="{37C50A70-E24F-433E-A5B6-0ED1D1329469}">
          <p14:sldIdLst>
            <p14:sldId id="369"/>
            <p14:sldId id="9815"/>
            <p14:sldId id="9807"/>
            <p14:sldId id="9826"/>
            <p14:sldId id="444"/>
            <p14:sldId id="9817"/>
            <p14:sldId id="9825"/>
            <p14:sldId id="9823"/>
            <p14:sldId id="9808"/>
            <p14:sldId id="9821"/>
            <p14:sldId id="9822"/>
            <p14:sldId id="9820"/>
            <p14:sldId id="9814"/>
            <p14:sldId id="9827"/>
            <p14:sldId id="98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 MD" initials="YM" lastIdx="1" clrIdx="0">
    <p:extLst>
      <p:ext uri="{19B8F6BF-5375-455C-9EA6-DF929625EA0E}">
        <p15:presenceInfo xmlns:p15="http://schemas.microsoft.com/office/powerpoint/2012/main" userId="5d7531d3384465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 autoAdjust="0"/>
    <p:restoredTop sz="94242" autoAdjust="0"/>
  </p:normalViewPr>
  <p:slideViewPr>
    <p:cSldViewPr snapToGrid="0">
      <p:cViewPr varScale="1">
        <p:scale>
          <a:sx n="74" d="100"/>
          <a:sy n="74" d="100"/>
        </p:scale>
        <p:origin x="13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F7B8966-11B0-435E-B385-C78AF0F13093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BB09A2F-E230-4EC9-B354-91FB135E8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0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104579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1pPr>
            <a:lvl2pPr marL="804986" indent="-309610" algn="l" defTabSz="104579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2pPr>
            <a:lvl3pPr marL="1238441" indent="-247688" algn="l" defTabSz="104579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3pPr>
            <a:lvl4pPr marL="1733817" indent="-247688" algn="l" defTabSz="104579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4pPr>
            <a:lvl5pPr marL="2229193" indent="-247688" algn="l" defTabSz="104579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5pPr>
            <a:lvl6pPr marL="2724569" indent="-247688" defTabSz="104579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6pPr>
            <a:lvl7pPr marL="3219945" indent="-247688" defTabSz="104579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7pPr>
            <a:lvl8pPr marL="3715322" indent="-247688" defTabSz="104579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8pPr>
            <a:lvl9pPr marL="4210698" indent="-247688" defTabSz="104579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24BA00DD-922B-4039-B0B2-29DFA17AD58C}" type="slidenum">
              <a:rPr lang="en-US" altLang="en-US" sz="14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318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09A2F-E230-4EC9-B354-91FB135E80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9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09A2F-E230-4EC9-B354-91FB135E80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" fmla="*/ 0 w 8458200"/>
              <a:gd name="connsiteY0" fmla="*/ 0 h 1441240"/>
              <a:gd name="connsiteX1" fmla="*/ 6819900 w 8458200"/>
              <a:gd name="connsiteY1" fmla="*/ 0 h 1441240"/>
              <a:gd name="connsiteX2" fmla="*/ 8458200 w 8458200"/>
              <a:gd name="connsiteY2" fmla="*/ 1441240 h 1441240"/>
              <a:gd name="connsiteX3" fmla="*/ 0 w 8458200"/>
              <a:gd name="connsiteY3" fmla="*/ 1422190 h 1441240"/>
              <a:gd name="connsiteX4" fmla="*/ 0 w 8458200"/>
              <a:gd name="connsiteY4" fmla="*/ 0 h 1441240"/>
              <a:gd name="connsiteX0" fmla="*/ 0 w 8458200"/>
              <a:gd name="connsiteY0" fmla="*/ 0 h 1441240"/>
              <a:gd name="connsiteX1" fmla="*/ 6819900 w 8458200"/>
              <a:gd name="connsiteY1" fmla="*/ 342900 h 1441240"/>
              <a:gd name="connsiteX2" fmla="*/ 8458200 w 8458200"/>
              <a:gd name="connsiteY2" fmla="*/ 1441240 h 1441240"/>
              <a:gd name="connsiteX3" fmla="*/ 0 w 8458200"/>
              <a:gd name="connsiteY3" fmla="*/ 1422190 h 1441240"/>
              <a:gd name="connsiteX4" fmla="*/ 0 w 8458200"/>
              <a:gd name="connsiteY4" fmla="*/ 0 h 144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" fmla="*/ 0 w 5886603"/>
              <a:gd name="connsiteY0" fmla="*/ 19050 h 1441240"/>
              <a:gd name="connsiteX1" fmla="*/ 5886603 w 5886603"/>
              <a:gd name="connsiteY1" fmla="*/ 0 h 1441240"/>
              <a:gd name="connsiteX2" fmla="*/ 5315103 w 5886603"/>
              <a:gd name="connsiteY2" fmla="*/ 1441240 h 1441240"/>
              <a:gd name="connsiteX3" fmla="*/ 0 w 5886603"/>
              <a:gd name="connsiteY3" fmla="*/ 1441240 h 1441240"/>
              <a:gd name="connsiteX4" fmla="*/ 0 w 5886603"/>
              <a:gd name="connsiteY4" fmla="*/ 19050 h 1441240"/>
              <a:gd name="connsiteX0" fmla="*/ 0 w 5886603"/>
              <a:gd name="connsiteY0" fmla="*/ 19050 h 1441240"/>
              <a:gd name="connsiteX1" fmla="*/ 5886603 w 5886603"/>
              <a:gd name="connsiteY1" fmla="*/ 0 h 1441240"/>
              <a:gd name="connsiteX2" fmla="*/ 5124603 w 5886603"/>
              <a:gd name="connsiteY2" fmla="*/ 1307890 h 1441240"/>
              <a:gd name="connsiteX3" fmla="*/ 0 w 5886603"/>
              <a:gd name="connsiteY3" fmla="*/ 1441240 h 1441240"/>
              <a:gd name="connsiteX4" fmla="*/ 0 w 5886603"/>
              <a:gd name="connsiteY4" fmla="*/ 19050 h 1441240"/>
              <a:gd name="connsiteX0" fmla="*/ 0 w 5867553"/>
              <a:gd name="connsiteY0" fmla="*/ 38100 h 1460290"/>
              <a:gd name="connsiteX1" fmla="*/ 5867553 w 5867553"/>
              <a:gd name="connsiteY1" fmla="*/ 0 h 1460290"/>
              <a:gd name="connsiteX2" fmla="*/ 5124603 w 5867553"/>
              <a:gd name="connsiteY2" fmla="*/ 1326940 h 1460290"/>
              <a:gd name="connsiteX3" fmla="*/ 0 w 5867553"/>
              <a:gd name="connsiteY3" fmla="*/ 1460290 h 1460290"/>
              <a:gd name="connsiteX4" fmla="*/ 0 w 5867553"/>
              <a:gd name="connsiteY4" fmla="*/ 38100 h 1460290"/>
              <a:gd name="connsiteX0" fmla="*/ 0 w 5886603"/>
              <a:gd name="connsiteY0" fmla="*/ 0 h 1422190"/>
              <a:gd name="connsiteX1" fmla="*/ 5886603 w 5886603"/>
              <a:gd name="connsiteY1" fmla="*/ 19050 h 1422190"/>
              <a:gd name="connsiteX2" fmla="*/ 5124603 w 5886603"/>
              <a:gd name="connsiteY2" fmla="*/ 1288840 h 1422190"/>
              <a:gd name="connsiteX3" fmla="*/ 0 w 5886603"/>
              <a:gd name="connsiteY3" fmla="*/ 1422190 h 1422190"/>
              <a:gd name="connsiteX4" fmla="*/ 0 w 5886603"/>
              <a:gd name="connsiteY4" fmla="*/ 0 h 142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2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DACE6872-0AD7-46AA-93CA-96D80A141400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3505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D1B39558-C603-4154-B3C9-F7E178302BC2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263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220A3C85-A83D-4B53-ACFA-58FAE312B012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609600" y="6278563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July 28, 2011</a:t>
            </a:r>
          </a:p>
          <a:p>
            <a:pPr>
              <a:defRPr/>
            </a:pPr>
            <a:r>
              <a:rPr lang="en-US" dirty="0"/>
              <a:t>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3668018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2D698C6E-8BE5-4184-A425-D2C36B20CD56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91582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1B5352B1-2538-4699-B878-16B52FEBD804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09600" y="6278563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July 28, 2011</a:t>
            </a:r>
          </a:p>
          <a:p>
            <a:pPr>
              <a:defRPr/>
            </a:pPr>
            <a:r>
              <a:rPr lang="en-US" dirty="0"/>
              <a:t>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3250754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8B352477-7916-49ED-A229-A6A177D8CF37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609600" y="6278563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July 28, 2011</a:t>
            </a:r>
          </a:p>
          <a:p>
            <a:pPr>
              <a:defRPr/>
            </a:pPr>
            <a:r>
              <a:rPr lang="en-US" dirty="0"/>
              <a:t>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3485478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AB2C69AD-223A-40F1-AC1B-7ACFF86EDEC3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609600" y="6278563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July 28, 2011</a:t>
            </a:r>
          </a:p>
          <a:p>
            <a:pPr>
              <a:defRPr/>
            </a:pPr>
            <a:r>
              <a:rPr lang="en-US" dirty="0"/>
              <a:t>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3886227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A1335322-580A-4C6B-B4E9-9F5BD93FB83C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609600" y="6278563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July 28, 2011</a:t>
            </a:r>
          </a:p>
          <a:p>
            <a:pPr>
              <a:defRPr/>
            </a:pPr>
            <a:r>
              <a:rPr lang="en-US" dirty="0"/>
              <a:t>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63121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DC9F6BF0-DFA5-426E-953C-4CD371C66636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09600" y="6278563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July 28, 2011</a:t>
            </a:r>
          </a:p>
          <a:p>
            <a:pPr>
              <a:defRPr/>
            </a:pPr>
            <a:r>
              <a:rPr lang="en-US" dirty="0"/>
              <a:t>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2074562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6986DD07-69EB-461C-A612-0FE954E24374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09600" y="6278563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July 28, 2011</a:t>
            </a:r>
          </a:p>
          <a:p>
            <a:pPr>
              <a:defRPr/>
            </a:pPr>
            <a:r>
              <a:rPr lang="en-US" dirty="0"/>
              <a:t>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981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538103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24289"/>
            <a:ext cx="5384800" cy="230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EDC5B608-3626-4F14-8F5E-B4D9C146179B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86105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4CE69C62-DF2B-495E-B25B-7257B7FFDF1C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21588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351722" y="6343650"/>
            <a:ext cx="14959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chemeClr val="bg1"/>
                </a:solidFill>
              </a:rPr>
              <a:t>October 27, 2011</a:t>
            </a:r>
          </a:p>
          <a:p>
            <a:pPr eaLnBrk="1" hangingPunct="1">
              <a:defRPr/>
            </a:pPr>
            <a:r>
              <a:rPr lang="en-US" sz="1000" dirty="0">
                <a:solidFill>
                  <a:schemeClr val="bg1"/>
                </a:solidFill>
              </a:rPr>
              <a:t>Blockchain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D596002E-8F80-4E0F-BF22-35D34BDAFF7F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48419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24289"/>
            <a:ext cx="5384800" cy="230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spcBef>
                <a:spcPct val="0"/>
              </a:spcBef>
              <a:defRPr sz="800"/>
            </a:lvl1pPr>
          </a:lstStyle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defRPr/>
            </a:pPr>
            <a:fld id="{FC639D19-8BF4-4FAB-9C39-9A4695624743}" type="slidenum">
              <a:rPr lang="en-US" sz="900"/>
              <a:pPr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62875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" fmla="*/ 0 w 8458200"/>
              <a:gd name="connsiteY0" fmla="*/ 0 h 1441240"/>
              <a:gd name="connsiteX1" fmla="*/ 6819900 w 8458200"/>
              <a:gd name="connsiteY1" fmla="*/ 0 h 1441240"/>
              <a:gd name="connsiteX2" fmla="*/ 8458200 w 8458200"/>
              <a:gd name="connsiteY2" fmla="*/ 1441240 h 1441240"/>
              <a:gd name="connsiteX3" fmla="*/ 0 w 8458200"/>
              <a:gd name="connsiteY3" fmla="*/ 1422190 h 1441240"/>
              <a:gd name="connsiteX4" fmla="*/ 0 w 8458200"/>
              <a:gd name="connsiteY4" fmla="*/ 0 h 1441240"/>
              <a:gd name="connsiteX0" fmla="*/ 0 w 8458200"/>
              <a:gd name="connsiteY0" fmla="*/ 0 h 1441240"/>
              <a:gd name="connsiteX1" fmla="*/ 6819900 w 8458200"/>
              <a:gd name="connsiteY1" fmla="*/ 342900 h 1441240"/>
              <a:gd name="connsiteX2" fmla="*/ 8458200 w 8458200"/>
              <a:gd name="connsiteY2" fmla="*/ 1441240 h 1441240"/>
              <a:gd name="connsiteX3" fmla="*/ 0 w 8458200"/>
              <a:gd name="connsiteY3" fmla="*/ 1422190 h 1441240"/>
              <a:gd name="connsiteX4" fmla="*/ 0 w 8458200"/>
              <a:gd name="connsiteY4" fmla="*/ 0 h 144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" fmla="*/ 0 w 5886603"/>
              <a:gd name="connsiteY0" fmla="*/ 19050 h 1441240"/>
              <a:gd name="connsiteX1" fmla="*/ 5886603 w 5886603"/>
              <a:gd name="connsiteY1" fmla="*/ 0 h 1441240"/>
              <a:gd name="connsiteX2" fmla="*/ 5315103 w 5886603"/>
              <a:gd name="connsiteY2" fmla="*/ 1441240 h 1441240"/>
              <a:gd name="connsiteX3" fmla="*/ 0 w 5886603"/>
              <a:gd name="connsiteY3" fmla="*/ 1441240 h 1441240"/>
              <a:gd name="connsiteX4" fmla="*/ 0 w 5886603"/>
              <a:gd name="connsiteY4" fmla="*/ 19050 h 1441240"/>
              <a:gd name="connsiteX0" fmla="*/ 0 w 5886603"/>
              <a:gd name="connsiteY0" fmla="*/ 19050 h 1441240"/>
              <a:gd name="connsiteX1" fmla="*/ 5886603 w 5886603"/>
              <a:gd name="connsiteY1" fmla="*/ 0 h 1441240"/>
              <a:gd name="connsiteX2" fmla="*/ 5124603 w 5886603"/>
              <a:gd name="connsiteY2" fmla="*/ 1307890 h 1441240"/>
              <a:gd name="connsiteX3" fmla="*/ 0 w 5886603"/>
              <a:gd name="connsiteY3" fmla="*/ 1441240 h 1441240"/>
              <a:gd name="connsiteX4" fmla="*/ 0 w 5886603"/>
              <a:gd name="connsiteY4" fmla="*/ 19050 h 1441240"/>
              <a:gd name="connsiteX0" fmla="*/ 0 w 5867553"/>
              <a:gd name="connsiteY0" fmla="*/ 38100 h 1460290"/>
              <a:gd name="connsiteX1" fmla="*/ 5867553 w 5867553"/>
              <a:gd name="connsiteY1" fmla="*/ 0 h 1460290"/>
              <a:gd name="connsiteX2" fmla="*/ 5124603 w 5867553"/>
              <a:gd name="connsiteY2" fmla="*/ 1326940 h 1460290"/>
              <a:gd name="connsiteX3" fmla="*/ 0 w 5867553"/>
              <a:gd name="connsiteY3" fmla="*/ 1460290 h 1460290"/>
              <a:gd name="connsiteX4" fmla="*/ 0 w 5867553"/>
              <a:gd name="connsiteY4" fmla="*/ 38100 h 1460290"/>
              <a:gd name="connsiteX0" fmla="*/ 0 w 5886603"/>
              <a:gd name="connsiteY0" fmla="*/ 0 h 1422190"/>
              <a:gd name="connsiteX1" fmla="*/ 5886603 w 5886603"/>
              <a:gd name="connsiteY1" fmla="*/ 19050 h 1422190"/>
              <a:gd name="connsiteX2" fmla="*/ 5124603 w 5886603"/>
              <a:gd name="connsiteY2" fmla="*/ 1288840 h 1422190"/>
              <a:gd name="connsiteX3" fmla="*/ 0 w 5886603"/>
              <a:gd name="connsiteY3" fmla="*/ 1422190 h 1422190"/>
              <a:gd name="connsiteX4" fmla="*/ 0 w 5886603"/>
              <a:gd name="connsiteY4" fmla="*/ 0 h 142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89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266136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084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13774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784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204145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614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999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55301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50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76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63297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1643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8131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3747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81600" y="3657600"/>
            <a:ext cx="60960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649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vmlDrawing" Target="../drawings/vmlDrawing2.vml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28.xml"/><Relationship Id="rId10" Type="http://schemas.openxmlformats.org/officeDocument/2006/relationships/vmlDrawing" Target="../drawings/vmlDrawing4.v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254544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1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18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1"/>
            <a:ext cx="109728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1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sz="800" dirty="0"/>
          </a:p>
          <a:p>
            <a:pPr>
              <a:spcBef>
                <a:spcPct val="0"/>
              </a:spcBef>
              <a:defRPr/>
            </a:pPr>
            <a:fld id="{71BDCF84-D611-43B9-8763-7400AA5C2265}" type="slidenum">
              <a:rPr lang="en-US"/>
              <a:pPr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>
            <a:solidFill>
              <a:srgbClr val="CECAA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609600" y="6248400"/>
            <a:ext cx="10972800" cy="0"/>
          </a:xfrm>
          <a:prstGeom prst="line">
            <a:avLst/>
          </a:prstGeom>
          <a:noFill/>
          <a:ln w="9525">
            <a:solidFill>
              <a:srgbClr val="CECAA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031" name="TextBox 7"/>
          <p:cNvSpPr txBox="1">
            <a:spLocks noChangeArrowheads="1"/>
          </p:cNvSpPr>
          <p:nvPr userDrawn="1"/>
        </p:nvSpPr>
        <p:spPr bwMode="auto">
          <a:xfrm>
            <a:off x="518584" y="6343650"/>
            <a:ext cx="14959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>
                <a:solidFill>
                  <a:schemeClr val="bg1"/>
                </a:solidFill>
              </a:rPr>
              <a:t>October 1, 2014</a:t>
            </a:r>
          </a:p>
          <a:p>
            <a:pPr algn="l" eaLnBrk="1" hangingPunct="1">
              <a:defRPr/>
            </a:pPr>
            <a:r>
              <a:rPr lang="en-US" sz="1000" dirty="0">
                <a:solidFill>
                  <a:schemeClr val="bg1"/>
                </a:solidFill>
              </a:rPr>
              <a:t>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68410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6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6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6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6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6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1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28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force-network/DIP001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6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2"/>
          <p:cNvSpPr>
            <a:spLocks noChangeArrowheads="1"/>
          </p:cNvSpPr>
          <p:nvPr/>
        </p:nvSpPr>
        <p:spPr bwMode="auto">
          <a:xfrm>
            <a:off x="170918" y="4777820"/>
            <a:ext cx="5385705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Tx/>
              <a:buNone/>
            </a:pPr>
            <a:r>
              <a:rPr lang="en-US" altLang="zh-CN" sz="3600" b="1" dirty="0" err="1">
                <a:solidFill>
                  <a:srgbClr val="FFFFFF"/>
                </a:solidFill>
              </a:rPr>
              <a:t>Mindao</a:t>
            </a:r>
            <a:r>
              <a:rPr lang="en-US" altLang="zh-CN" sz="3600" b="1" dirty="0">
                <a:solidFill>
                  <a:srgbClr val="FFFFFF"/>
                </a:solidFill>
              </a:rPr>
              <a:t> YANG</a:t>
            </a:r>
          </a:p>
          <a:p>
            <a:pPr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Tx/>
              <a:buNone/>
            </a:pPr>
            <a:r>
              <a:rPr lang="en-US" altLang="zh-CN" sz="2800" b="1" dirty="0">
                <a:solidFill>
                  <a:srgbClr val="FFFFFF"/>
                </a:solidFill>
              </a:rPr>
              <a:t>Founder at </a:t>
            </a:r>
            <a:r>
              <a:rPr lang="en-US" altLang="zh-CN" sz="2800" b="1" dirty="0" err="1">
                <a:solidFill>
                  <a:srgbClr val="FFFFFF"/>
                </a:solidFill>
              </a:rPr>
              <a:t>dForce</a:t>
            </a:r>
            <a:endParaRPr lang="en-US" altLang="zh-CN" sz="2800" b="1" dirty="0">
              <a:solidFill>
                <a:srgbClr val="FFFFFF"/>
              </a:solidFill>
            </a:endParaRPr>
          </a:p>
          <a:p>
            <a:pPr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Tx/>
              <a:buNone/>
            </a:pPr>
            <a:r>
              <a:rPr lang="en-US" altLang="zh-CN" b="1" dirty="0">
                <a:solidFill>
                  <a:srgbClr val="FFFFFF"/>
                </a:solidFill>
              </a:rPr>
              <a:t> </a:t>
            </a:r>
          </a:p>
          <a:p>
            <a:pPr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Tx/>
              <a:buNone/>
            </a:pPr>
            <a:endParaRPr lang="en-US" altLang="zh-CN" b="1" dirty="0">
              <a:solidFill>
                <a:srgbClr val="FFFFFF"/>
              </a:solidFill>
            </a:endParaRPr>
          </a:p>
          <a:p>
            <a:pPr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Tx/>
              <a:buNone/>
            </a:pPr>
            <a:endParaRPr lang="en-US" altLang="en-US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8964" y="161744"/>
            <a:ext cx="7393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FFFFFF"/>
                </a:solidFill>
                <a:latin typeface="Arial" charset="0"/>
              </a:rPr>
              <a:t>Unlock Collateral for Yield  </a:t>
            </a:r>
            <a:endParaRPr lang="en-US" sz="4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5801" y="1116419"/>
            <a:ext cx="3561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FFFFFF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799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1FB1E8-F94C-42F5-B7C9-859994BC5570}"/>
              </a:ext>
            </a:extLst>
          </p:cNvPr>
          <p:cNvSpPr txBox="1"/>
          <p:nvPr/>
        </p:nvSpPr>
        <p:spPr>
          <a:xfrm>
            <a:off x="825126" y="570827"/>
            <a:ext cx="10282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for </a:t>
            </a:r>
            <a:r>
              <a:rPr lang="en-US" altLang="zh-CN" sz="36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USDx</a:t>
            </a:r>
            <a:endParaRPr lang="en-US" altLang="zh-CN" sz="36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00C5FD-ED1E-4772-9257-B8C9A086B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2" t="5600" r="5312" b="7319"/>
          <a:stretch/>
        </p:blipFill>
        <p:spPr>
          <a:xfrm>
            <a:off x="868325" y="1531088"/>
            <a:ext cx="7713921" cy="24454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972D18F-D51E-49C9-B054-83CE8D3252DC}"/>
              </a:ext>
            </a:extLst>
          </p:cNvPr>
          <p:cNvSpPr txBox="1"/>
          <p:nvPr/>
        </p:nvSpPr>
        <p:spPr>
          <a:xfrm>
            <a:off x="800101" y="4381805"/>
            <a:ext cx="8817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assuming 35% of collateral unlocked and supplied to yield protocols (5% APR)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Interest earned pooled and supply systematic APR 1.8% for all </a:t>
            </a:r>
            <a:r>
              <a:rPr lang="en-US" altLang="zh-CN" sz="16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USDx</a:t>
            </a: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holders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USDx</a:t>
            </a: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holders are able to claim systematic interest without liquidity lock-up</a:t>
            </a:r>
          </a:p>
        </p:txBody>
      </p:sp>
    </p:spTree>
    <p:extLst>
      <p:ext uri="{BB962C8B-B14F-4D97-AF65-F5344CB8AC3E}">
        <p14:creationId xmlns:p14="http://schemas.microsoft.com/office/powerpoint/2010/main" val="27828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1FB1E8-F94C-42F5-B7C9-859994BC5570}"/>
              </a:ext>
            </a:extLst>
          </p:cNvPr>
          <p:cNvSpPr txBox="1"/>
          <p:nvPr/>
        </p:nvSpPr>
        <p:spPr>
          <a:xfrm>
            <a:off x="825126" y="570827"/>
            <a:ext cx="10282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for DAI</a:t>
            </a:r>
          </a:p>
          <a:p>
            <a:endParaRPr lang="en-US" altLang="zh-CN" sz="36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C0F479-ECB9-4C3C-89BB-96F243705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" t="13521" r="5297" b="8084"/>
          <a:stretch/>
        </p:blipFill>
        <p:spPr>
          <a:xfrm>
            <a:off x="951614" y="1501934"/>
            <a:ext cx="8436936" cy="25543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8D8D44-B7B3-42DA-AA6F-367929107717}"/>
              </a:ext>
            </a:extLst>
          </p:cNvPr>
          <p:cNvSpPr txBox="1"/>
          <p:nvPr/>
        </p:nvSpPr>
        <p:spPr>
          <a:xfrm>
            <a:off x="800101" y="4381805"/>
            <a:ext cx="7850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ETH/DAI collateral ratio stands at 331%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assuming 35% of ETH collateral unlocked and supplied to yield protocols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DAI holders are able to claim ETH yield from the pool </a:t>
            </a:r>
          </a:p>
        </p:txBody>
      </p:sp>
    </p:spTree>
    <p:extLst>
      <p:ext uri="{BB962C8B-B14F-4D97-AF65-F5344CB8AC3E}">
        <p14:creationId xmlns:p14="http://schemas.microsoft.com/office/powerpoint/2010/main" val="29640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1FB1E8-F94C-42F5-B7C9-859994BC5570}"/>
              </a:ext>
            </a:extLst>
          </p:cNvPr>
          <p:cNvSpPr txBox="1"/>
          <p:nvPr/>
        </p:nvSpPr>
        <p:spPr>
          <a:xfrm>
            <a:off x="825126" y="570827"/>
            <a:ext cx="10282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for </a:t>
            </a:r>
            <a:r>
              <a:rPr lang="en-US" altLang="zh-CN" sz="36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StableSwap</a:t>
            </a:r>
            <a:endParaRPr lang="en-US" altLang="zh-CN" sz="36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409639-1950-4D33-8A7F-73D16C00F170}"/>
              </a:ext>
            </a:extLst>
          </p:cNvPr>
          <p:cNvSpPr txBox="1"/>
          <p:nvPr/>
        </p:nvSpPr>
        <p:spPr>
          <a:xfrm>
            <a:off x="705011" y="4789134"/>
            <a:ext cx="109270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StableSwap</a:t>
            </a: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is being developed by </a:t>
            </a:r>
            <a:r>
              <a:rPr lang="en-US" altLang="zh-CN" sz="16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dForce</a:t>
            </a: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community (replacing ETH with a </a:t>
            </a:r>
            <a:r>
              <a:rPr lang="en-US" altLang="zh-CN" sz="16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stablecoin</a:t>
            </a: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USDx</a:t>
            </a:r>
            <a:r>
              <a:rPr lang="zh-CN" altLang="en-US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 reserve)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Interest earned from relending reserve assets (</a:t>
            </a:r>
            <a:r>
              <a:rPr lang="en-US" altLang="zh-CN" sz="16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USDx</a:t>
            </a:r>
            <a:r>
              <a:rPr lang="zh-CN" altLang="en-US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is able to compensate market makers. </a:t>
            </a:r>
          </a:p>
          <a:p>
            <a:endParaRPr lang="en-US" altLang="zh-CN" sz="16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AutoNum type="arabicPeriod"/>
            </a:pPr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AutoNum type="arabicPeriod"/>
            </a:pPr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830E93-61EE-4134-A6B8-A2FAAD99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25" y="1540614"/>
            <a:ext cx="7712415" cy="2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0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1FB1E8-F94C-42F5-B7C9-859994BC5570}"/>
              </a:ext>
            </a:extLst>
          </p:cNvPr>
          <p:cNvSpPr txBox="1"/>
          <p:nvPr/>
        </p:nvSpPr>
        <p:spPr>
          <a:xfrm>
            <a:off x="-544819" y="301664"/>
            <a:ext cx="10282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Yield Enhancement Sensitivities 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92B5EA-AD17-4E1C-87D2-746E9DFA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4" y="1353220"/>
            <a:ext cx="7504499" cy="38248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E65A91-4439-41FC-B72D-D93128EC575F}"/>
              </a:ext>
            </a:extLst>
          </p:cNvPr>
          <p:cNvSpPr txBox="1"/>
          <p:nvPr/>
        </p:nvSpPr>
        <p:spPr>
          <a:xfrm>
            <a:off x="8152097" y="1353220"/>
            <a:ext cx="40399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Assuming an unlocked ratio of 35% and yield protocol with 5% APR.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collateral is able to generate 1.8% systematic APR for the stable asset.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more unlocked the higher the systematic APR for the target asset.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How far can we go to optimize unlocked ratio </a:t>
            </a:r>
          </a:p>
          <a:p>
            <a:endParaRPr lang="en-US" altLang="zh-CN" sz="16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AutoNum type="arabicPeriod"/>
            </a:pPr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AutoNum type="arabicPeriod"/>
            </a:pPr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3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1FB1E8-F94C-42F5-B7C9-859994BC5570}"/>
              </a:ext>
            </a:extLst>
          </p:cNvPr>
          <p:cNvSpPr txBox="1"/>
          <p:nvPr/>
        </p:nvSpPr>
        <p:spPr>
          <a:xfrm>
            <a:off x="93134" y="221921"/>
            <a:ext cx="10282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Blended Collateral Ratio Sensitivities 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03BDB0-1BB1-4A38-AC7B-7DA388F8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33" y="1390260"/>
            <a:ext cx="7401566" cy="35406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DE563B-B855-44BE-9638-8DBE0A80756E}"/>
              </a:ext>
            </a:extLst>
          </p:cNvPr>
          <p:cNvSpPr txBox="1"/>
          <p:nvPr/>
        </p:nvSpPr>
        <p:spPr>
          <a:xfrm>
            <a:off x="8058963" y="1337271"/>
            <a:ext cx="40399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Assuming 35% unlocked collateral and 150% minimum collateral ratio of lending protocols, overall collateral ratio  improve from 100% to 118%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Liquifying is not de-collateralizing  </a:t>
            </a:r>
          </a:p>
          <a:p>
            <a:endParaRPr lang="en-US" altLang="zh-CN" sz="16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AutoNum type="arabicPeriod"/>
            </a:pPr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AutoNum type="arabicPeriod"/>
            </a:pPr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67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A79691D-3F91-4489-BBE6-5885E94772AE}"/>
              </a:ext>
            </a:extLst>
          </p:cNvPr>
          <p:cNvSpPr txBox="1"/>
          <p:nvPr/>
        </p:nvSpPr>
        <p:spPr>
          <a:xfrm>
            <a:off x="-3769241" y="941543"/>
            <a:ext cx="1251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Next to Watch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A6EADF-6EC5-4ACC-B698-92502FB9907C}"/>
              </a:ext>
            </a:extLst>
          </p:cNvPr>
          <p:cNvSpPr/>
          <p:nvPr/>
        </p:nvSpPr>
        <p:spPr>
          <a:xfrm>
            <a:off x="7283710" y="5822729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https://github.com/dforce-network/DIP001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DC4D67-22AC-49DE-808F-7EE8FA7A115B}"/>
              </a:ext>
            </a:extLst>
          </p:cNvPr>
          <p:cNvSpPr txBox="1"/>
          <p:nvPr/>
        </p:nvSpPr>
        <p:spPr>
          <a:xfrm>
            <a:off x="461902" y="1507438"/>
            <a:ext cx="95539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USDx</a:t>
            </a: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with systematic yield from unlocked collaterals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Reserved-based </a:t>
            </a:r>
            <a:r>
              <a:rPr lang="en-US" altLang="zh-CN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dex</a:t>
            </a: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with  interest from reserve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CNYx</a:t>
            </a: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with DIP 001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7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">
            <a:extLst>
              <a:ext uri="{FF2B5EF4-FFF2-40B4-BE49-F238E27FC236}">
                <a16:creationId xmlns:a16="http://schemas.microsoft.com/office/drawing/2014/main" id="{3AB047C6-B189-4ADB-A2E7-5B672441D909}"/>
              </a:ext>
            </a:extLst>
          </p:cNvPr>
          <p:cNvSpPr txBox="1"/>
          <p:nvPr/>
        </p:nvSpPr>
        <p:spPr>
          <a:xfrm>
            <a:off x="2225684" y="2680156"/>
            <a:ext cx="12795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Image credit: M. Ghezel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975F9-BBC3-499D-8083-9AAE1450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385995"/>
            <a:ext cx="333375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/>
                <a:ea typeface="ＭＳ Ｐゴシック" charset="-128"/>
                <a:cs typeface="+mn-cs"/>
              </a:rPr>
              <a:t>  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" name="Picture 21">
            <a:extLst>
              <a:ext uri="{FF2B5EF4-FFF2-40B4-BE49-F238E27FC236}">
                <a16:creationId xmlns:a16="http://schemas.microsoft.com/office/drawing/2014/main" id="{04F26B64-BC63-4F51-A444-1098C83F47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5093" y="0"/>
            <a:ext cx="13715999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14EF00-C4CD-47C7-848D-E02C2D6D4F97}"/>
              </a:ext>
            </a:extLst>
          </p:cNvPr>
          <p:cNvSpPr txBox="1"/>
          <p:nvPr/>
        </p:nvSpPr>
        <p:spPr>
          <a:xfrm>
            <a:off x="204282" y="922869"/>
            <a:ext cx="12320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Reimagine Money                     Reinvent Finance</a:t>
            </a:r>
          </a:p>
          <a:p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90D506-4039-46A5-B635-F610130ED14B}"/>
              </a:ext>
            </a:extLst>
          </p:cNvPr>
          <p:cNvSpPr/>
          <p:nvPr/>
        </p:nvSpPr>
        <p:spPr>
          <a:xfrm>
            <a:off x="8817674" y="6281025"/>
            <a:ext cx="3052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Telegram: t.me/dforcenet 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2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A79691D-3F91-4489-BBE6-5885E94772AE}"/>
              </a:ext>
            </a:extLst>
          </p:cNvPr>
          <p:cNvSpPr txBox="1"/>
          <p:nvPr/>
        </p:nvSpPr>
        <p:spPr>
          <a:xfrm>
            <a:off x="983512" y="2073174"/>
            <a:ext cx="9994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DeFi</a:t>
            </a:r>
            <a:r>
              <a:rPr lang="en-US" altLang="zh-CN" sz="4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Protocols Underutilize its Collaterals </a:t>
            </a:r>
          </a:p>
        </p:txBody>
      </p:sp>
    </p:spTree>
    <p:extLst>
      <p:ext uri="{BB962C8B-B14F-4D97-AF65-F5344CB8AC3E}">
        <p14:creationId xmlns:p14="http://schemas.microsoft.com/office/powerpoint/2010/main" val="11270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A79691D-3F91-4489-BBE6-5885E94772AE}"/>
              </a:ext>
            </a:extLst>
          </p:cNvPr>
          <p:cNvSpPr txBox="1"/>
          <p:nvPr/>
        </p:nvSpPr>
        <p:spPr>
          <a:xfrm>
            <a:off x="1034237" y="101010"/>
            <a:ext cx="9634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DeFi</a:t>
            </a:r>
            <a:r>
              <a:rPr lang="en-US" altLang="zh-CN" sz="4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Over-collateralization 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A4C26B-EAFC-4321-B861-BB88A849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42" y="1421936"/>
            <a:ext cx="9497490" cy="46173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50E2174-8774-4D2A-9BA0-595D2E12A5AA}"/>
              </a:ext>
            </a:extLst>
          </p:cNvPr>
          <p:cNvSpPr txBox="1"/>
          <p:nvPr/>
        </p:nvSpPr>
        <p:spPr>
          <a:xfrm>
            <a:off x="5471557" y="6434385"/>
            <a:ext cx="9634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Source: loanscan.io as of Oct 3 2019</a:t>
            </a:r>
          </a:p>
        </p:txBody>
      </p:sp>
    </p:spTree>
    <p:extLst>
      <p:ext uri="{BB962C8B-B14F-4D97-AF65-F5344CB8AC3E}">
        <p14:creationId xmlns:p14="http://schemas.microsoft.com/office/powerpoint/2010/main" val="243745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1FB1E8-F94C-42F5-B7C9-859994BC5570}"/>
              </a:ext>
            </a:extLst>
          </p:cNvPr>
          <p:cNvSpPr txBox="1"/>
          <p:nvPr/>
        </p:nvSpPr>
        <p:spPr>
          <a:xfrm>
            <a:off x="1650960" y="2410260"/>
            <a:ext cx="948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Great Yield War in </a:t>
            </a:r>
            <a:r>
              <a:rPr lang="en-US" altLang="zh-CN" sz="36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Defi</a:t>
            </a:r>
            <a:r>
              <a:rPr lang="en-US" altLang="zh-CN" sz="3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36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CeFi</a:t>
            </a:r>
            <a:r>
              <a:rPr lang="en-US" altLang="zh-CN" sz="3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89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1FB1E8-F94C-42F5-B7C9-859994BC5570}"/>
              </a:ext>
            </a:extLst>
          </p:cNvPr>
          <p:cNvSpPr txBox="1"/>
          <p:nvPr/>
        </p:nvSpPr>
        <p:spPr>
          <a:xfrm>
            <a:off x="3639249" y="558209"/>
            <a:ext cx="948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228600">
                    <a:srgbClr val="BBE0E3">
                      <a:satMod val="175000"/>
                      <a:alpha val="40000"/>
                    </a:srgb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 Yield War in 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glow rad="228600">
                    <a:srgbClr val="BBE0E3">
                      <a:satMod val="175000"/>
                      <a:alpha val="40000"/>
                    </a:srgb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Defi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228600">
                    <a:srgbClr val="BBE0E3">
                      <a:satMod val="175000"/>
                      <a:alpha val="40000"/>
                    </a:srgb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glow rad="228600">
                  <a:srgbClr val="BBE0E3">
                    <a:satMod val="175000"/>
                    <a:alpha val="40000"/>
                  </a:srgbClr>
                </a:glo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BF2FBF-F4E9-4966-99E7-D219B61F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63" y="1637940"/>
            <a:ext cx="5924107" cy="221678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367AC84-302A-4FCE-83A5-D66C834CF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63" y="4062384"/>
            <a:ext cx="5924106" cy="21044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1A1C3D-6699-4313-9C46-B1DF9E749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114" y="1608577"/>
            <a:ext cx="5785463" cy="45312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957783-4AE3-4A6C-B59B-38CCAF0B1852}"/>
              </a:ext>
            </a:extLst>
          </p:cNvPr>
          <p:cNvSpPr txBox="1"/>
          <p:nvPr/>
        </p:nvSpPr>
        <p:spPr>
          <a:xfrm>
            <a:off x="5471557" y="6434385"/>
            <a:ext cx="9634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Source: loanscan.io and </a:t>
            </a:r>
            <a:r>
              <a:rPr lang="en-US" altLang="zh-CN" sz="11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uniswapdex</a:t>
            </a:r>
            <a:r>
              <a:rPr lang="en-US" altLang="zh-CN" sz="11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as of Oct 3 2019</a:t>
            </a:r>
          </a:p>
        </p:txBody>
      </p:sp>
    </p:spTree>
    <p:extLst>
      <p:ext uri="{BB962C8B-B14F-4D97-AF65-F5344CB8AC3E}">
        <p14:creationId xmlns:p14="http://schemas.microsoft.com/office/powerpoint/2010/main" val="13048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1FB1E8-F94C-42F5-B7C9-859994BC5570}"/>
              </a:ext>
            </a:extLst>
          </p:cNvPr>
          <p:cNvSpPr txBox="1"/>
          <p:nvPr/>
        </p:nvSpPr>
        <p:spPr>
          <a:xfrm>
            <a:off x="639004" y="579569"/>
            <a:ext cx="1155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DAI is Launching DSR with MCD</a:t>
            </a:r>
            <a:endParaRPr lang="zh-CN" altLang="en-US" sz="4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EDAFAB-2B57-473D-A2E8-BD609156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08" y="1638605"/>
            <a:ext cx="6700284" cy="37593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4879CD-02EE-47D5-8536-85F75993322F}"/>
              </a:ext>
            </a:extLst>
          </p:cNvPr>
          <p:cNvSpPr txBox="1"/>
          <p:nvPr/>
        </p:nvSpPr>
        <p:spPr>
          <a:xfrm>
            <a:off x="7814764" y="1638605"/>
            <a:ext cx="350890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DAI Holders to lock DAI in DSR contract – liquidity locked-up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DAI system pay interest on locked DAI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Available to anyone accessing DSR Contract </a:t>
            </a:r>
          </a:p>
        </p:txBody>
      </p:sp>
    </p:spTree>
    <p:extLst>
      <p:ext uri="{BB962C8B-B14F-4D97-AF65-F5344CB8AC3E}">
        <p14:creationId xmlns:p14="http://schemas.microsoft.com/office/powerpoint/2010/main" val="20915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1FB1E8-F94C-42F5-B7C9-859994BC5570}"/>
              </a:ext>
            </a:extLst>
          </p:cNvPr>
          <p:cNvSpPr txBox="1"/>
          <p:nvPr/>
        </p:nvSpPr>
        <p:spPr>
          <a:xfrm>
            <a:off x="1232654" y="1065807"/>
            <a:ext cx="1155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Coinbase is Providing USDC yields </a:t>
            </a:r>
            <a:endParaRPr lang="zh-CN" altLang="en-US" sz="4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2A9C01-C4B6-4FCD-B859-EE666E0B8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" r="1" b="3140"/>
          <a:stretch/>
        </p:blipFill>
        <p:spPr>
          <a:xfrm>
            <a:off x="1307806" y="2145226"/>
            <a:ext cx="6955464" cy="32695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2CED9D-21E9-4C88-A07C-492749D1EF39}"/>
              </a:ext>
            </a:extLst>
          </p:cNvPr>
          <p:cNvSpPr txBox="1"/>
          <p:nvPr/>
        </p:nvSpPr>
        <p:spPr>
          <a:xfrm>
            <a:off x="8468832" y="2027205"/>
            <a:ext cx="3513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USDC held with Coinbase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USDC are paid with interest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Non-viable outside of Coinbase</a:t>
            </a:r>
          </a:p>
        </p:txBody>
      </p:sp>
    </p:spTree>
    <p:extLst>
      <p:ext uri="{BB962C8B-B14F-4D97-AF65-F5344CB8AC3E}">
        <p14:creationId xmlns:p14="http://schemas.microsoft.com/office/powerpoint/2010/main" val="1957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A79691D-3F91-4489-BBE6-5885E94772AE}"/>
              </a:ext>
            </a:extLst>
          </p:cNvPr>
          <p:cNvSpPr txBox="1"/>
          <p:nvPr/>
        </p:nvSpPr>
        <p:spPr>
          <a:xfrm>
            <a:off x="1438275" y="2854667"/>
            <a:ext cx="9634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Framework to liquify collateral</a:t>
            </a:r>
          </a:p>
        </p:txBody>
      </p:sp>
    </p:spTree>
    <p:extLst>
      <p:ext uri="{BB962C8B-B14F-4D97-AF65-F5344CB8AC3E}">
        <p14:creationId xmlns:p14="http://schemas.microsoft.com/office/powerpoint/2010/main" val="43994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1FB1E8-F94C-42F5-B7C9-859994BC5570}"/>
              </a:ext>
            </a:extLst>
          </p:cNvPr>
          <p:cNvSpPr txBox="1"/>
          <p:nvPr/>
        </p:nvSpPr>
        <p:spPr>
          <a:xfrm>
            <a:off x="818092" y="226215"/>
            <a:ext cx="955396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General Framework:</a:t>
            </a:r>
          </a:p>
          <a:p>
            <a:r>
              <a:rPr lang="en-US" altLang="zh-CN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Protocol Test: </a:t>
            </a: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Collateralized and over collateralized protocols</a:t>
            </a:r>
            <a:r>
              <a:rPr lang="zh-CN" altLang="en-US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Maker, </a:t>
            </a:r>
            <a:r>
              <a:rPr lang="en-US" altLang="zh-CN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Uniswap</a:t>
            </a: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USDx</a:t>
            </a:r>
            <a:r>
              <a:rPr lang="zh-CN" altLang="en-US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Protocols with liquidity buffer (</a:t>
            </a:r>
            <a:r>
              <a:rPr lang="en-US" altLang="zh-CN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i.e</a:t>
            </a: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don’t require 100% liquidity)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Collateral with interoperability and yield generating capability </a:t>
            </a:r>
          </a:p>
          <a:p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Key Risk Parameters: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Liquidity parameters: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minimum liquidity requirements (</a:t>
            </a:r>
            <a:r>
              <a:rPr lang="en-US" altLang="zh-CN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i.e</a:t>
            </a: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35%)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liquidity share in yield protocols, </a:t>
            </a:r>
            <a:r>
              <a:rPr lang="en-US" altLang="zh-CN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i.e</a:t>
            </a: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less than 15%</a:t>
            </a:r>
          </a:p>
          <a:p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Yield protocol management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protocol selection (code audit, open source </a:t>
            </a:r>
            <a:r>
              <a:rPr lang="en-US" altLang="zh-CN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automatic switches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tokenized yield (</a:t>
            </a:r>
            <a:r>
              <a:rPr lang="en-US" altLang="zh-CN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i.e</a:t>
            </a: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cToken</a:t>
            </a: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smart contract insurance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Backstop mechanism: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risk ringfencing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decoupling risks associated with compossibility/interdependences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pFill/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u="sng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pFill/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u="sng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7423</TotalTime>
  <Words>475</Words>
  <Application>Microsoft Macintosh PowerPoint</Application>
  <PresentationFormat>宽屏</PresentationFormat>
  <Paragraphs>116</Paragraphs>
  <Slides>16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宋体</vt:lpstr>
      <vt:lpstr>微软雅黑</vt:lpstr>
      <vt:lpstr>ＭＳ Ｐゴシック</vt:lpstr>
      <vt:lpstr>Segoe UI Light</vt:lpstr>
      <vt:lpstr>Arial</vt:lpstr>
      <vt:lpstr>Calibri</vt:lpstr>
      <vt:lpstr>Wingdings</vt:lpstr>
      <vt:lpstr>自定义设计方案</vt:lpstr>
      <vt:lpstr>Default Design</vt:lpstr>
      <vt:lpstr>1_自定义设计方案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Microsoft Office User</cp:lastModifiedBy>
  <cp:revision>538</cp:revision>
  <cp:lastPrinted>2017-07-22T21:44:48Z</cp:lastPrinted>
  <dcterms:created xsi:type="dcterms:W3CDTF">2015-07-31T08:15:03Z</dcterms:created>
  <dcterms:modified xsi:type="dcterms:W3CDTF">2019-10-06T14:11:21Z</dcterms:modified>
</cp:coreProperties>
</file>