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9144000" cy="5143500" type="screen16x9"/>
  <p:notesSz cx="6858000" cy="9144000"/>
  <p:embeddedFontLst>
    <p:embeddedFont>
      <p:font typeface="Dosis"/>
      <p:regular r:id="rId21"/>
      <p:bold r:id="rId22"/>
    </p:embeddedFont>
    <p:embeddedFont>
      <p:font typeface="Dosis ExtraLight"/>
      <p:regular r:id="rId23"/>
      <p:bold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Ubuntu Light" panose="020B05040306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01D56D-0215-4C72-B9C1-E08767A1D561}">
  <a:tblStyle styleId="{5001D56D-0215-4C72-B9C1-E08767A1D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0111cc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0111ccb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52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0111d4d0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0111d4d0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18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b0817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b0817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01833bfdc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01833bfdc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01833bfdc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01833bfdc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37b0817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37b0817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9156d02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9156d02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9156d02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9156d02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9156d02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9156d02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9156d02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9156d02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0111ccb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0111ccb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55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dbaee95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dbaee95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74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0111d4d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0111d4d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62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0111d4d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0111d4d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81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111d4d0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111d4d0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76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0111d4d0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0111d4d0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86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0111d4d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0111d4d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28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111d4d0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111d4d0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86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37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Ubuntu"/>
              <a:buNone/>
              <a:defRPr sz="42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Ubuntu"/>
              <a:buNone/>
              <a:defRPr sz="21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&amp; Truth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suggestion on terminology</a:t>
            </a:r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5486402" y="4651688"/>
            <a:ext cx="3743058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Gavin Wood @</a:t>
            </a:r>
            <a:r>
              <a:rPr lang="en" dirty="0" err="1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gavofyork</a:t>
            </a:r>
            <a:r>
              <a:rPr lang="en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林嘉文</a:t>
            </a:r>
            <a:endParaRPr sz="3000" dirty="0">
              <a:solidFill>
                <a:srgbClr val="FFB4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37918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 descr="climbing-on-sunset_883_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719" y="152400"/>
            <a:ext cx="1028700" cy="14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 descr="shutterstock_250176199.jpg"/>
          <p:cNvPicPr preferRelativeResize="0"/>
          <p:nvPr/>
        </p:nvPicPr>
        <p:blipFill rotWithShape="1">
          <a:blip r:embed="rId4">
            <a:alphaModFix/>
          </a:blip>
          <a:srcRect l="51536"/>
          <a:stretch/>
        </p:blipFill>
        <p:spPr>
          <a:xfrm>
            <a:off x="426017" y="152400"/>
            <a:ext cx="1028700" cy="14150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34"/>
          <p:cNvCxnSpPr/>
          <p:nvPr/>
        </p:nvCxnSpPr>
        <p:spPr>
          <a:xfrm>
            <a:off x="960200" y="2480850"/>
            <a:ext cx="729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77" name="Google Shape;177;p34"/>
          <p:cNvSpPr txBox="1"/>
          <p:nvPr/>
        </p:nvSpPr>
        <p:spPr>
          <a:xfrm>
            <a:off x="434425" y="1829325"/>
            <a:ext cx="3263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Faith Belief</a:t>
            </a:r>
            <a:endParaRPr/>
          </a:p>
        </p:txBody>
      </p:sp>
      <p:sp>
        <p:nvSpPr>
          <p:cNvPr id="178" name="Google Shape;178;p34"/>
          <p:cNvSpPr txBox="1"/>
          <p:nvPr/>
        </p:nvSpPr>
        <p:spPr>
          <a:xfrm>
            <a:off x="5463625" y="1829325"/>
            <a:ext cx="3263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Rationalism Evidence Fact TRUTH</a:t>
            </a:r>
            <a:endParaRPr/>
          </a:p>
        </p:txBody>
      </p:sp>
      <p:cxnSp>
        <p:nvCxnSpPr>
          <p:cNvPr id="179" name="Google Shape;179;p34"/>
          <p:cNvCxnSpPr/>
          <p:nvPr/>
        </p:nvCxnSpPr>
        <p:spPr>
          <a:xfrm>
            <a:off x="1468850" y="248085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34"/>
          <p:cNvCxnSpPr/>
          <p:nvPr/>
        </p:nvCxnSpPr>
        <p:spPr>
          <a:xfrm>
            <a:off x="2840450" y="248085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34"/>
          <p:cNvCxnSpPr/>
          <p:nvPr/>
        </p:nvCxnSpPr>
        <p:spPr>
          <a:xfrm>
            <a:off x="5431250" y="248085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34"/>
          <p:cNvCxnSpPr/>
          <p:nvPr/>
        </p:nvCxnSpPr>
        <p:spPr>
          <a:xfrm>
            <a:off x="6879050" y="248085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34"/>
          <p:cNvCxnSpPr/>
          <p:nvPr/>
        </p:nvCxnSpPr>
        <p:spPr>
          <a:xfrm>
            <a:off x="7945850" y="2480850"/>
            <a:ext cx="0" cy="29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34"/>
          <p:cNvSpPr txBox="1"/>
          <p:nvPr/>
        </p:nvSpPr>
        <p:spPr>
          <a:xfrm>
            <a:off x="7606525" y="2943750"/>
            <a:ext cx="1028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6379925" y="2943750"/>
            <a:ext cx="14172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Strong crypto Medicine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Engineering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34"/>
          <p:cNvSpPr txBox="1"/>
          <p:nvPr/>
        </p:nvSpPr>
        <p:spPr>
          <a:xfrm>
            <a:off x="893525" y="2943750"/>
            <a:ext cx="1417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Religion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Political bodies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2341325" y="2943750"/>
            <a:ext cx="11907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Monopolies/oligopolies</a:t>
            </a:r>
            <a:endParaRPr/>
          </a:p>
        </p:txBody>
      </p:sp>
      <p:sp>
        <p:nvSpPr>
          <p:cNvPr id="188" name="Google Shape;188;p34"/>
          <p:cNvSpPr txBox="1"/>
          <p:nvPr/>
        </p:nvSpPr>
        <p:spPr>
          <a:xfrm>
            <a:off x="4878800" y="2943750"/>
            <a:ext cx="17088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healthy 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media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9" name="Google Shape;189;p34"/>
          <p:cNvCxnSpPr/>
          <p:nvPr/>
        </p:nvCxnSpPr>
        <p:spPr>
          <a:xfrm>
            <a:off x="4048225" y="2480845"/>
            <a:ext cx="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4"/>
          <p:cNvSpPr txBox="1"/>
          <p:nvPr/>
        </p:nvSpPr>
        <p:spPr>
          <a:xfrm>
            <a:off x="3507200" y="2943750"/>
            <a:ext cx="12612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Lesser crypto</a:t>
            </a:r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1777450" y="474875"/>
            <a:ext cx="56553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It’s a continuum!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421404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04475" y="3470450"/>
            <a:ext cx="56523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Different things to different people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25625" y="4736050"/>
            <a:ext cx="34185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Gavin Wood @gavofyork </a:t>
            </a:r>
            <a:r>
              <a:rPr lang="en"/>
              <a:t>林嘉文</a:t>
            </a:r>
            <a:endParaRPr sz="3000">
              <a:solidFill>
                <a:srgbClr val="FFB4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WTF is  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network of networks (of networks of networks…)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 platform for blockchain innovators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Secures and connects your chain to the world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Scalable and composable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Actually Turing complete :-)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21" y="1516692"/>
            <a:ext cx="3013251" cy="15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Product comparison</a:t>
            </a:r>
            <a:endParaRPr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883763" y="901785"/>
          <a:ext cx="7490900" cy="2836220"/>
        </p:xfrm>
        <a:graphic>
          <a:graphicData uri="http://schemas.openxmlformats.org/drawingml/2006/table">
            <a:tbl>
              <a:tblPr>
                <a:noFill/>
                <a:tableStyleId>{5001D56D-0215-4C72-B9C1-E08767A1D561}</a:tableStyleId>
              </a:tblPr>
              <a:tblGrid>
                <a:gridCol w="154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Security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Connectivity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Blocktime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Price/cost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Parachain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max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~10s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6s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auction-deposit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(&lt; 1,000 DOTs/year*)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Parathread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max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~10s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&gt;= 12s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fixed deposit + PAYG fee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(1-3 DOTs/year* + ...)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Bridge</a:t>
                      </a:r>
                      <a:endParaRPr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none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~10m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any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fixed deposit-fee + validators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(10-30 DOTs/year* + ...)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Secured Bridge </a:t>
                      </a:r>
                      <a:r>
                        <a:rPr lang="en" sz="1200" b="1">
                          <a:latin typeface="Ubuntu"/>
                          <a:ea typeface="Ubuntu"/>
                          <a:cs typeface="Ubuntu"/>
                          <a:sym typeface="Ubuntu"/>
                        </a:rPr>
                        <a:t>(arriving later)</a:t>
                      </a:r>
                      <a:endParaRPr sz="1200" b="1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high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~10m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any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Ubuntu"/>
                          <a:ea typeface="Ubuntu"/>
                          <a:cs typeface="Ubuntu"/>
                          <a:sym typeface="Ubuntu"/>
                        </a:rPr>
                        <a:t>fixed deposit-fee + bounties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(10-30 DOTs/year* + ...)</a:t>
                      </a:r>
                      <a:endParaRPr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4052650" y="3934350"/>
            <a:ext cx="5043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Light"/>
                <a:ea typeface="Ubuntu Light"/>
                <a:cs typeface="Ubuntu Light"/>
                <a:sym typeface="Ubuntu Light"/>
              </a:rPr>
              <a:t>* Assuming 3%/yr fully-collateralized borrowing rate, with 10m DOTs in circulation and 33% used for parachains.</a:t>
            </a:r>
            <a:endParaRPr sz="12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75" y="4212678"/>
            <a:ext cx="1210152" cy="6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 idx="4294967295"/>
          </p:nvPr>
        </p:nvSpPr>
        <p:spPr>
          <a:xfrm>
            <a:off x="341700" y="90175"/>
            <a:ext cx="8213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Parachains, Parathreads and Bridges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6525" y="-1709994"/>
            <a:ext cx="45684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丝</a:t>
            </a:r>
            <a:endParaRPr sz="35000">
              <a:solidFill>
                <a:srgbClr val="F3F3F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Parathreads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connectivity, but no upfront deposit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Parathreads have the exact same API as a Parachains.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Parathreads are fully interoperable with Parachains.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Parathreads and Parachains can be trivially transmuted between each other.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6525" y="-1709994"/>
            <a:ext cx="45684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丝</a:t>
            </a:r>
            <a:endParaRPr sz="35000">
              <a:solidFill>
                <a:srgbClr val="F3F3F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Parathreads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Security and connectivity, but no upfront deposit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Parathreads can be registered with a small, </a:t>
            </a:r>
            <a:r>
              <a:rPr lang="en" b="1">
                <a:latin typeface="Ubuntu"/>
                <a:ea typeface="Ubuntu"/>
                <a:cs typeface="Ubuntu"/>
                <a:sym typeface="Ubuntu"/>
              </a:rPr>
              <a:t>fixed</a:t>
            </a:r>
            <a:r>
              <a:rPr lang="en"/>
              <a:t>, deposit (around 10-100 DOT).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Parathreads only pay (in DOTs) for blocks in which they progress.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Parathreads can optimise at what time they operate in order to reduce costs.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6099600" y="379500"/>
            <a:ext cx="45684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丝</a:t>
            </a:r>
            <a:endParaRPr sz="35000">
              <a:solidFill>
                <a:srgbClr val="F3F3F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4294967295"/>
          </p:nvPr>
        </p:nvSpPr>
        <p:spPr>
          <a:xfrm>
            <a:off x="265500" y="90175"/>
            <a:ext cx="66687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Parachains, Parathreads and Bridges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33400" y="990600"/>
            <a:ext cx="2286000" cy="15240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Bridged chain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No security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Buffered connectivity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Arbitrary throughput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429000" y="2133500"/>
            <a:ext cx="2286000" cy="1524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Parathread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Full security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Instant connectivity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Partial volume / PAYG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324600" y="2133500"/>
            <a:ext cx="2286000" cy="1524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Parachain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Full security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Instant connectivity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Full throughput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33400" y="3352800"/>
            <a:ext cx="2286000" cy="1524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Secured bridge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 (1.x)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Good security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Buffered connectivity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-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Arbitrary throughput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0" name="Google Shape;100;p18"/>
          <p:cNvCxnSpPr>
            <a:stCxn id="98" idx="2"/>
            <a:endCxn id="97" idx="2"/>
          </p:cNvCxnSpPr>
          <p:nvPr/>
        </p:nvCxnSpPr>
        <p:spPr>
          <a:xfrm rot="5400000">
            <a:off x="6019500" y="2210000"/>
            <a:ext cx="600" cy="2895600"/>
          </a:xfrm>
          <a:prstGeom prst="curvedConnector3">
            <a:avLst>
              <a:gd name="adj1" fmla="val 8409583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8"/>
          <p:cNvCxnSpPr>
            <a:stCxn id="97" idx="0"/>
            <a:endCxn id="98" idx="0"/>
          </p:cNvCxnSpPr>
          <p:nvPr/>
        </p:nvCxnSpPr>
        <p:spPr>
          <a:xfrm rot="-5400000" flipH="1">
            <a:off x="6019500" y="686000"/>
            <a:ext cx="600" cy="2895600"/>
          </a:xfrm>
          <a:prstGeom prst="curvedConnector3">
            <a:avLst>
              <a:gd name="adj1" fmla="val -8947499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2" name="Google Shape;102;p18"/>
          <p:cNvSpPr txBox="1"/>
          <p:nvPr/>
        </p:nvSpPr>
        <p:spPr>
          <a:xfrm>
            <a:off x="4191000" y="4267200"/>
            <a:ext cx="3886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Upgrade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to fixed parachain slot after project successful for </a:t>
            </a:r>
            <a:r>
              <a:rPr lang="en" b="1">
                <a:latin typeface="Ubuntu"/>
                <a:ea typeface="Ubuntu"/>
                <a:cs typeface="Ubuntu"/>
                <a:sym typeface="Ubuntu"/>
              </a:rPr>
              <a:t>maximum transaction volume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114800" y="838200"/>
            <a:ext cx="3886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Downgrade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 back to parathread after lease ends to have </a:t>
            </a:r>
            <a:r>
              <a:rPr lang="en" b="1">
                <a:latin typeface="Ubuntu"/>
                <a:ea typeface="Ubuntu"/>
                <a:cs typeface="Ubuntu"/>
                <a:sym typeface="Ubuntu"/>
              </a:rPr>
              <a:t>deposit returned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4" name="Google Shape;104;p18"/>
          <p:cNvCxnSpPr>
            <a:stCxn id="96" idx="3"/>
            <a:endCxn id="97" idx="1"/>
          </p:cNvCxnSpPr>
          <p:nvPr/>
        </p:nvCxnSpPr>
        <p:spPr>
          <a:xfrm>
            <a:off x="2819400" y="1752600"/>
            <a:ext cx="609600" cy="1143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05;p18"/>
          <p:cNvCxnSpPr>
            <a:stCxn id="99" idx="3"/>
            <a:endCxn id="97" idx="1"/>
          </p:cNvCxnSpPr>
          <p:nvPr/>
        </p:nvCxnSpPr>
        <p:spPr>
          <a:xfrm rot="10800000" flipH="1">
            <a:off x="2819400" y="2895600"/>
            <a:ext cx="609600" cy="12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228600" y="2590800"/>
            <a:ext cx="2819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Find &amp; incentivise validators </a:t>
            </a: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to become a bridged solo chain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5799775" y="243956"/>
            <a:ext cx="45684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丝</a:t>
            </a:r>
            <a:endParaRPr sz="35000">
              <a:solidFill>
                <a:srgbClr val="F3F3F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4294967295"/>
          </p:nvPr>
        </p:nvSpPr>
        <p:spPr>
          <a:xfrm>
            <a:off x="265500" y="90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Relay-chain volume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562600" y="2057400"/>
            <a:ext cx="2590800" cy="381000"/>
          </a:xfrm>
          <a:prstGeom prst="rect">
            <a:avLst/>
          </a:prstGeom>
          <a:solidFill>
            <a:srgbClr val="A4C2F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914400" y="2057400"/>
            <a:ext cx="2743200" cy="3810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Bridge hubs</a:t>
            </a:r>
            <a:endParaRPr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3657600" y="2057400"/>
            <a:ext cx="1905000" cy="381000"/>
          </a:xfrm>
          <a:prstGeom prst="rect">
            <a:avLst/>
          </a:prstGeom>
          <a:solidFill>
            <a:srgbClr val="FFE599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1905000" y="2057400"/>
            <a:ext cx="0" cy="37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>
            <a:off x="2971800" y="2057400"/>
            <a:ext cx="0" cy="38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8" name="Google Shape;118;p19"/>
          <p:cNvSpPr txBox="1"/>
          <p:nvPr/>
        </p:nvSpPr>
        <p:spPr>
          <a:xfrm>
            <a:off x="914400" y="2590800"/>
            <a:ext cx="2743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System-level and pure-functionality permanent Parachains deployed through governance and with no native tokens.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10-30 permanent chains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657600" y="2590800"/>
            <a:ext cx="1905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Privately operated Parachains leased via an auctioned deposit through auction.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40-90 lease slots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905000" y="20574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Nested relays</a:t>
            </a:r>
            <a:endParaRPr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971800" y="2057400"/>
            <a:ext cx="685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System</a:t>
            </a:r>
            <a:endParaRPr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562600" y="2590800"/>
            <a:ext cx="2590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Parathread pool. A subset of parathreads are dynamically selected for an operation slot in each block in an auction.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Light"/>
                <a:ea typeface="Ubuntu Light"/>
                <a:cs typeface="Ubuntu Light"/>
                <a:sym typeface="Ubuntu Light"/>
              </a:rPr>
              <a:t>Up to 50 parathreads executing per block</a:t>
            </a: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4294967295"/>
          </p:nvPr>
        </p:nvSpPr>
        <p:spPr>
          <a:xfrm>
            <a:off x="914400" y="990600"/>
            <a:ext cx="7239000" cy="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The relay chain may have approximately enough volume for 100 parachains to operate each block: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657600" y="20574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Leased slots</a:t>
            </a:r>
            <a:endParaRPr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562600" y="20574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Parathread pool</a:t>
            </a:r>
            <a:endParaRPr>
              <a:solidFill>
                <a:schemeClr val="dk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6525" y="-1709994"/>
            <a:ext cx="4568400" cy="4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0">
                <a:solidFill>
                  <a:srgbClr val="F3F3F3"/>
                </a:solidFill>
                <a:latin typeface="Ubuntu"/>
                <a:ea typeface="Ubuntu"/>
                <a:cs typeface="Ubuntu"/>
                <a:sym typeface="Ubuntu"/>
              </a:rPr>
              <a:t>丝</a:t>
            </a:r>
            <a:endParaRPr sz="35000">
              <a:solidFill>
                <a:srgbClr val="F3F3F3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Parathreads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security and connectivity of the Relay-chain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Ensures retiring chains can stay alive indefinitely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Guarantees every development team can get time on the relay-chain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Provides and on-ramp for parachains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Pay for security as you go with transaction fees and/or inflation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 &amp; Truth</a:t>
            </a: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TRUST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firm belief in the reliability, truth, or ability of </a:t>
            </a:r>
            <a:r>
              <a:rPr lang="en" b="1"/>
              <a:t>someone or something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"Relations have to be built on trust"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“Trust, but verify”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Synonyms: “confidence, </a:t>
            </a:r>
            <a:r>
              <a:rPr lang="en" b="1"/>
              <a:t>belief, faith</a:t>
            </a:r>
            <a:r>
              <a:rPr lang="en"/>
              <a:t>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 function of relationships with humans and human-led organisations used to delegate responsibility in the world.</a:t>
            </a:r>
            <a:endParaRPr b="1"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74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TRUTH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which is in accordance with </a:t>
            </a:r>
            <a:r>
              <a:rPr lang="en" b="1"/>
              <a:t>fact or reality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"Tell me the truth"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“The emergence of scientific truths”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Synonyms: “</a:t>
            </a:r>
            <a:r>
              <a:rPr lang="en" b="1"/>
              <a:t>fact, verity</a:t>
            </a:r>
            <a:r>
              <a:rPr lang="en"/>
              <a:t>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A function of logic, rationality and evidence used to accurately describe and manipulate the world.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5366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 descr="climbing-on-sunset_883_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52400"/>
            <a:ext cx="350661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 descr="shutterstock_250176199.jpg"/>
          <p:cNvPicPr preferRelativeResize="0"/>
          <p:nvPr/>
        </p:nvPicPr>
        <p:blipFill rotWithShape="1">
          <a:blip r:embed="rId4">
            <a:alphaModFix/>
          </a:blip>
          <a:srcRect l="51536"/>
          <a:stretch/>
        </p:blipFill>
        <p:spPr>
          <a:xfrm>
            <a:off x="426014" y="152400"/>
            <a:ext cx="351751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7"/>
          <p:cNvSpPr txBox="1"/>
          <p:nvPr/>
        </p:nvSpPr>
        <p:spPr>
          <a:xfrm>
            <a:off x="4263975" y="2147100"/>
            <a:ext cx="7395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versus</a:t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1169750" y="706735"/>
            <a:ext cx="9831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TRUST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BELIEF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FAITH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5873200" y="1034400"/>
            <a:ext cx="10287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TRUTH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/>
          <p:nvPr/>
        </p:nvSpPr>
        <p:spPr>
          <a:xfrm>
            <a:off x="6589475" y="2710800"/>
            <a:ext cx="1150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5507450" y="1948800"/>
            <a:ext cx="1415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5387290" y="2375520"/>
            <a:ext cx="1415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0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(Crypto-) Economics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Models, axioms, theorems and frameworks to facilitate the creation and analysis of systems that function well without the need for (or with less need for) direct trust.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06184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Trust-minimising or Trust-free/Trustless</a:t>
            </a:r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Systems whose correct operation relies (mostly or only) on the world to work according to well-established principles, rationale and facts.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19972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Trust-bound, trusted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Systems whose correct operation relies on one or more third-parties to act benevolently.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third-party may be: distant, badly understood, unknown or unaccountable, with no means of verifying or recovering from their misbehaviour.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There may be limited or no opportunity for the “user” to select between the third-parties.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890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Trustworthy</a:t>
            </a:r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55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expectation of a particular third-party to behave benevolently. This expectation may or may not be rational.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(Or, just a nonsense term to make you feel better about ignoring the risks of blind faith.)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/>
              <a:t>“Trustworth” </a:t>
            </a:r>
            <a:r>
              <a:rPr lang="en" sz="2400"/>
              <a:t>is not the same as</a:t>
            </a:r>
            <a:r>
              <a:rPr lang="en" sz="2400" b="1"/>
              <a:t> “truth”.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“I trust </a:t>
            </a:r>
            <a:r>
              <a:rPr lang="en" sz="2400" b="1"/>
              <a:t>you</a:t>
            </a:r>
            <a:r>
              <a:rPr lang="en" sz="2400"/>
              <a:t> to tell me the </a:t>
            </a:r>
            <a:r>
              <a:rPr lang="en" sz="2400" b="1"/>
              <a:t>truth</a:t>
            </a:r>
            <a:r>
              <a:rPr lang="en" sz="2400"/>
              <a:t>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7885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system is truly 100% Trust-free</a:t>
            </a:r>
            <a:endParaRPr/>
          </a:p>
        </p:txBody>
      </p:sp>
      <p:sp>
        <p:nvSpPr>
          <p:cNvPr id="163" name="Google Shape;163;p32"/>
          <p:cNvSpPr txBox="1"/>
          <p:nvPr/>
        </p:nvSpPr>
        <p:spPr>
          <a:xfrm>
            <a:off x="4657825" y="4263925"/>
            <a:ext cx="44292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...though hard-science and math can come close :-)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903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system is truly 100% Trust-bound, either</a:t>
            </a:r>
            <a:endParaRPr/>
          </a:p>
        </p:txBody>
      </p:sp>
      <p:sp>
        <p:nvSpPr>
          <p:cNvPr id="169" name="Google Shape;169;p33"/>
          <p:cNvSpPr txBox="1"/>
          <p:nvPr/>
        </p:nvSpPr>
        <p:spPr>
          <a:xfrm>
            <a:off x="4657825" y="4263925"/>
            <a:ext cx="44292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...though religion and politics come close :-)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6802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Microsoft Macintosh PowerPoint</Application>
  <PresentationFormat>全屏显示(16:9)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Dosis</vt:lpstr>
      <vt:lpstr>Dosis ExtraLight</vt:lpstr>
      <vt:lpstr>Ubuntu Light</vt:lpstr>
      <vt:lpstr>Arial</vt:lpstr>
      <vt:lpstr>Ubuntu</vt:lpstr>
      <vt:lpstr>Simple Light</vt:lpstr>
      <vt:lpstr>Trust &amp; Truth</vt:lpstr>
      <vt:lpstr>Trust &amp; Truth</vt:lpstr>
      <vt:lpstr>PowerPoint 演示文稿</vt:lpstr>
      <vt:lpstr>(Crypto-) Economics</vt:lpstr>
      <vt:lpstr>Trust-minimising or Trust-free/Trustless</vt:lpstr>
      <vt:lpstr>Trust-bound, trusted</vt:lpstr>
      <vt:lpstr>Trustworthy</vt:lpstr>
      <vt:lpstr>No system is truly 100% Trust-free</vt:lpstr>
      <vt:lpstr>No system is truly 100% Trust-bound, either</vt:lpstr>
      <vt:lpstr>PowerPoint 演示文稿</vt:lpstr>
      <vt:lpstr>PowerPoint 演示文稿</vt:lpstr>
      <vt:lpstr>WTF is    </vt:lpstr>
      <vt:lpstr>Parachains, Parathreads and Bridges</vt:lpstr>
      <vt:lpstr>Parathreads</vt:lpstr>
      <vt:lpstr>Parathreads</vt:lpstr>
      <vt:lpstr>Parachains, Parathreads and Bridges</vt:lpstr>
      <vt:lpstr>Relay-chain volume</vt:lpstr>
      <vt:lpstr>Parathreads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 &amp; Truth</dc:title>
  <cp:lastModifiedBy>Microsoft Office User</cp:lastModifiedBy>
  <cp:revision>1</cp:revision>
  <dcterms:modified xsi:type="dcterms:W3CDTF">2019-09-17T04:41:26Z</dcterms:modified>
</cp:coreProperties>
</file>