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6" r:id="rId2"/>
    <p:sldId id="296" r:id="rId3"/>
    <p:sldId id="297" r:id="rId4"/>
    <p:sldId id="299" r:id="rId5"/>
    <p:sldId id="298" r:id="rId6"/>
    <p:sldId id="300" r:id="rId7"/>
    <p:sldId id="302" r:id="rId8"/>
    <p:sldId id="301" r:id="rId9"/>
    <p:sldId id="303" r:id="rId10"/>
    <p:sldId id="304" r:id="rId11"/>
    <p:sldId id="306" r:id="rId12"/>
    <p:sldId id="309" r:id="rId13"/>
    <p:sldId id="308" r:id="rId14"/>
    <p:sldId id="31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deep Talari" initials="AT" lastIdx="1" clrIdx="0">
    <p:extLst>
      <p:ext uri="{19B8F6BF-5375-455C-9EA6-DF929625EA0E}">
        <p15:presenceInfo xmlns:p15="http://schemas.microsoft.com/office/powerpoint/2012/main" userId="b19b9ef39d206a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38"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2 Pass Assembler</a:t>
            </a:r>
            <a:br>
              <a:rPr lang="en-IN" dirty="0"/>
            </a:br>
            <a:r>
              <a:rPr lang="en-IN" dirty="0"/>
              <a:t>     -</a:t>
            </a:r>
            <a:r>
              <a:rPr lang="en-IN" dirty="0" err="1"/>
              <a:t>T.Anudeep</a:t>
            </a:r>
            <a:br>
              <a:rPr lang="en-IN" dirty="0"/>
            </a:br>
            <a:r>
              <a:rPr lang="en-IN" dirty="0"/>
              <a:t>	   2101AI43</a:t>
            </a:r>
            <a:endParaRPr dirty="0"/>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6657B1-C7C2-0EEA-B627-D2E94EB896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graphicFrame>
        <p:nvGraphicFramePr>
          <p:cNvPr id="3" name="Table 2">
            <a:extLst>
              <a:ext uri="{FF2B5EF4-FFF2-40B4-BE49-F238E27FC236}">
                <a16:creationId xmlns:a16="http://schemas.microsoft.com/office/drawing/2014/main" id="{51D7E71F-1267-13BB-53A7-2260AFBE8C88}"/>
              </a:ext>
            </a:extLst>
          </p:cNvPr>
          <p:cNvGraphicFramePr>
            <a:graphicFrameLocks noGrp="1"/>
          </p:cNvGraphicFramePr>
          <p:nvPr>
            <p:extLst>
              <p:ext uri="{D42A27DB-BD31-4B8C-83A1-F6EECF244321}">
                <p14:modId xmlns:p14="http://schemas.microsoft.com/office/powerpoint/2010/main" val="999167501"/>
              </p:ext>
            </p:extLst>
          </p:nvPr>
        </p:nvGraphicFramePr>
        <p:xfrm>
          <a:off x="862145" y="328847"/>
          <a:ext cx="3195041" cy="3771012"/>
        </p:xfrm>
        <a:graphic>
          <a:graphicData uri="http://schemas.openxmlformats.org/drawingml/2006/table">
            <a:tbl>
              <a:tblPr>
                <a:tableStyleId>{1A138BE6-E374-4A1A-BE6D-9E52B14417BE}</a:tableStyleId>
              </a:tblPr>
              <a:tblGrid>
                <a:gridCol w="558165">
                  <a:extLst>
                    <a:ext uri="{9D8B030D-6E8A-4147-A177-3AD203B41FA5}">
                      <a16:colId xmlns:a16="http://schemas.microsoft.com/office/drawing/2014/main" val="1382756745"/>
                    </a:ext>
                  </a:extLst>
                </a:gridCol>
                <a:gridCol w="659219">
                  <a:extLst>
                    <a:ext uri="{9D8B030D-6E8A-4147-A177-3AD203B41FA5}">
                      <a16:colId xmlns:a16="http://schemas.microsoft.com/office/drawing/2014/main" val="44574052"/>
                    </a:ext>
                  </a:extLst>
                </a:gridCol>
                <a:gridCol w="659219">
                  <a:extLst>
                    <a:ext uri="{9D8B030D-6E8A-4147-A177-3AD203B41FA5}">
                      <a16:colId xmlns:a16="http://schemas.microsoft.com/office/drawing/2014/main" val="3557323756"/>
                    </a:ext>
                  </a:extLst>
                </a:gridCol>
                <a:gridCol w="659219">
                  <a:extLst>
                    <a:ext uri="{9D8B030D-6E8A-4147-A177-3AD203B41FA5}">
                      <a16:colId xmlns:a16="http://schemas.microsoft.com/office/drawing/2014/main" val="2409144420"/>
                    </a:ext>
                  </a:extLst>
                </a:gridCol>
                <a:gridCol w="659219">
                  <a:extLst>
                    <a:ext uri="{9D8B030D-6E8A-4147-A177-3AD203B41FA5}">
                      <a16:colId xmlns:a16="http://schemas.microsoft.com/office/drawing/2014/main" val="3082960874"/>
                    </a:ext>
                  </a:extLst>
                </a:gridCol>
              </a:tblGrid>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ORG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409287"/>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ldc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0562014"/>
                  </a:ext>
                </a:extLst>
              </a:tr>
              <a:tr h="314251">
                <a:tc>
                  <a:txBody>
                    <a:bodyPr/>
                    <a:lstStyle/>
                    <a:p>
                      <a:pPr algn="l" fontAlgn="b"/>
                      <a:r>
                        <a:rPr lang="en-IN" sz="1100" u="none" strike="noStrike">
                          <a:effectLst/>
                        </a:rPr>
                        <a:t>start: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add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1693631"/>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solidFill>
                            <a:schemeClr val="tx1"/>
                          </a:solidFill>
                          <a:effectLst/>
                        </a:rPr>
                        <a:t>find</a:t>
                      </a:r>
                      <a:endParaRPr lang="en-IN"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6229656"/>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random</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solidFill>
                            <a:schemeClr val="tx1"/>
                          </a:solidFill>
                          <a:effectLst/>
                        </a:rPr>
                        <a:t>SET</a:t>
                      </a:r>
                      <a:endParaRPr lang="en-IN"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8821719"/>
                  </a:ext>
                </a:extLst>
              </a:tr>
              <a:tr h="314251">
                <a:tc>
                  <a:txBody>
                    <a:bodyPr/>
                    <a:lstStyle/>
                    <a:p>
                      <a:pPr algn="l" fontAlgn="b"/>
                      <a:r>
                        <a:rPr lang="en-IN" sz="1100" u="none" strike="noStrike" dirty="0">
                          <a:effectLst/>
                        </a:rPr>
                        <a: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call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err="1">
                          <a:solidFill>
                            <a:schemeClr val="tx1"/>
                          </a:solidFill>
                          <a:effectLst/>
                        </a:rPr>
                        <a:t>func</a:t>
                      </a:r>
                      <a:endParaRPr lang="en-IN"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805904"/>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6803747"/>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ldc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random</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3110303"/>
                  </a:ext>
                </a:extLst>
              </a:tr>
              <a:tr h="314251">
                <a:tc>
                  <a:txBody>
                    <a:bodyPr/>
                    <a:lstStyle/>
                    <a:p>
                      <a:pPr algn="l" fontAlgn="b"/>
                      <a:r>
                        <a:rPr lang="en-IN" sz="1100" u="none" strike="noStrike" dirty="0">
                          <a:solidFill>
                            <a:schemeClr val="tx1"/>
                          </a:solidFill>
                          <a:effectLst/>
                        </a:rPr>
                        <a:t>find</a:t>
                      </a:r>
                      <a:r>
                        <a:rPr lang="en-IN" sz="1100" u="none" strike="noStrike" dirty="0">
                          <a:effectLst/>
                        </a:rPr>
                        <a: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ldc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6</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8090428"/>
                  </a:ext>
                </a:extLst>
              </a:tr>
              <a:tr h="314251">
                <a:tc>
                  <a:txBody>
                    <a:bodyPr/>
                    <a:lstStyle/>
                    <a:p>
                      <a:pPr algn="l" fontAlgn="b"/>
                      <a:r>
                        <a:rPr lang="en-IN" sz="1100" u="none" strike="noStrike" dirty="0" err="1">
                          <a:solidFill>
                            <a:schemeClr val="tx1"/>
                          </a:solidFill>
                          <a:effectLst/>
                        </a:rPr>
                        <a:t>func</a:t>
                      </a:r>
                      <a:r>
                        <a:rPr lang="en-IN" sz="1100" u="none" strike="noStrike" dirty="0">
                          <a:effectLst/>
                        </a:rPr>
                        <a:t>:</a:t>
                      </a:r>
                      <a:endParaRPr lang="en-IN" sz="1100" b="0" i="0" u="none" strike="noStrike" dirty="0">
                        <a:solidFill>
                          <a:srgbClr val="000000"/>
                        </a:solidFill>
                        <a:effectLst/>
                        <a:latin typeface="Calibri" panose="020F0502020204030204" pitchFamily="34" charset="0"/>
                      </a:endParaRPr>
                    </a:p>
                  </a:txBody>
                  <a:tcPr marL="7620" marR="7620" marT="7620" marB="0" anchor="b"/>
                </a:tc>
                <a:tc gridSpan="2">
                  <a:txBody>
                    <a:bodyPr/>
                    <a:lstStyle/>
                    <a:p>
                      <a:pPr algn="l" fontAlgn="b"/>
                      <a:r>
                        <a:rPr lang="en-IN" sz="1100" u="none" strike="noStrike" dirty="0">
                          <a:effectLst/>
                        </a:rPr>
                        <a:t>  ;  just a comment</a:t>
                      </a:r>
                      <a:endParaRPr lang="en-IN"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1509647"/>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adj</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0233360"/>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HALT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PC=109</a:t>
                      </a:r>
                    </a:p>
                  </a:txBody>
                  <a:tcPr marL="7620" marR="7620" marT="7620" marB="0" anchor="b"/>
                </a:tc>
                <a:extLst>
                  <a:ext uri="{0D108BD9-81ED-4DB2-BD59-A6C34878D82A}">
                    <a16:rowId xmlns:a16="http://schemas.microsoft.com/office/drawing/2014/main" val="2454074224"/>
                  </a:ext>
                </a:extLst>
              </a:tr>
            </a:tbl>
          </a:graphicData>
        </a:graphic>
      </p:graphicFrame>
      <p:graphicFrame>
        <p:nvGraphicFramePr>
          <p:cNvPr id="4" name="Table 3">
            <a:extLst>
              <a:ext uri="{FF2B5EF4-FFF2-40B4-BE49-F238E27FC236}">
                <a16:creationId xmlns:a16="http://schemas.microsoft.com/office/drawing/2014/main" id="{CF8F09FF-49AF-EB1C-22BF-6BD4E028AD5A}"/>
              </a:ext>
            </a:extLst>
          </p:cNvPr>
          <p:cNvGraphicFramePr>
            <a:graphicFrameLocks noGrp="1"/>
          </p:cNvGraphicFramePr>
          <p:nvPr>
            <p:extLst>
              <p:ext uri="{D42A27DB-BD31-4B8C-83A1-F6EECF244321}">
                <p14:modId xmlns:p14="http://schemas.microsoft.com/office/powerpoint/2010/main" val="4287799859"/>
              </p:ext>
            </p:extLst>
          </p:nvPr>
        </p:nvGraphicFramePr>
        <p:xfrm>
          <a:off x="4572000" y="666307"/>
          <a:ext cx="1750828" cy="2268282"/>
        </p:xfrm>
        <a:graphic>
          <a:graphicData uri="http://schemas.openxmlformats.org/drawingml/2006/table">
            <a:tbl>
              <a:tblPr>
                <a:tableStyleId>{1A138BE6-E374-4A1A-BE6D-9E52B14417BE}</a:tableStyleId>
              </a:tblPr>
              <a:tblGrid>
                <a:gridCol w="875414">
                  <a:extLst>
                    <a:ext uri="{9D8B030D-6E8A-4147-A177-3AD203B41FA5}">
                      <a16:colId xmlns:a16="http://schemas.microsoft.com/office/drawing/2014/main" val="1957281831"/>
                    </a:ext>
                  </a:extLst>
                </a:gridCol>
                <a:gridCol w="875414">
                  <a:extLst>
                    <a:ext uri="{9D8B030D-6E8A-4147-A177-3AD203B41FA5}">
                      <a16:colId xmlns:a16="http://schemas.microsoft.com/office/drawing/2014/main" val="1426675269"/>
                    </a:ext>
                  </a:extLst>
                </a:gridCol>
              </a:tblGrid>
              <a:tr h="378047">
                <a:tc>
                  <a:txBody>
                    <a:bodyPr/>
                    <a:lstStyle/>
                    <a:p>
                      <a:pPr algn="l" fontAlgn="b"/>
                      <a:r>
                        <a:rPr lang="en-IN" sz="1100" b="0" i="0" u="none" strike="noStrike" dirty="0">
                          <a:solidFill>
                            <a:srgbClr val="000000"/>
                          </a:solidFill>
                          <a:effectLst/>
                          <a:latin typeface="Calibri" panose="020F0502020204030204" pitchFamily="34" charset="0"/>
                        </a:rPr>
                        <a:t>             start</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101</a:t>
                      </a:r>
                    </a:p>
                  </a:txBody>
                  <a:tcPr marL="7620" marR="7620" marT="7620" marB="0" anchor="b"/>
                </a:tc>
                <a:extLst>
                  <a:ext uri="{0D108BD9-81ED-4DB2-BD59-A6C34878D82A}">
                    <a16:rowId xmlns:a16="http://schemas.microsoft.com/office/drawing/2014/main" val="2796179810"/>
                  </a:ext>
                </a:extLst>
              </a:tr>
              <a:tr h="378047">
                <a:tc>
                  <a:txBody>
                    <a:bodyPr/>
                    <a:lstStyle/>
                    <a:p>
                      <a:pPr algn="l" fontAlgn="b"/>
                      <a:r>
                        <a:rPr lang="en-IN" sz="1100" b="0" i="0" u="none" strike="noStrike" dirty="0">
                          <a:solidFill>
                            <a:srgbClr val="000000"/>
                          </a:solidFill>
                          <a:effectLst/>
                          <a:latin typeface="Calibri" panose="020F0502020204030204" pitchFamily="34" charset="0"/>
                        </a:rPr>
                        <a:t>find</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107</a:t>
                      </a:r>
                    </a:p>
                  </a:txBody>
                  <a:tcPr marL="7620" marR="7620" marT="7620" marB="0" anchor="b"/>
                </a:tc>
                <a:extLst>
                  <a:ext uri="{0D108BD9-81ED-4DB2-BD59-A6C34878D82A}">
                    <a16:rowId xmlns:a16="http://schemas.microsoft.com/office/drawing/2014/main" val="677576356"/>
                  </a:ext>
                </a:extLst>
              </a:tr>
              <a:tr h="378047">
                <a:tc>
                  <a:txBody>
                    <a:bodyPr/>
                    <a:lstStyle/>
                    <a:p>
                      <a:pPr algn="l" fontAlgn="b"/>
                      <a:r>
                        <a:rPr lang="en-IN" sz="1100" b="0" i="0" u="none" strike="noStrike" dirty="0">
                          <a:solidFill>
                            <a:srgbClr val="000000"/>
                          </a:solidFill>
                          <a:effectLst/>
                          <a:latin typeface="Calibri" panose="020F0502020204030204" pitchFamily="34" charset="0"/>
                        </a:rPr>
                        <a:t>random</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10</a:t>
                      </a:r>
                    </a:p>
                  </a:txBody>
                  <a:tcPr marL="7620" marR="7620" marT="7620" marB="0" anchor="b"/>
                </a:tc>
                <a:extLst>
                  <a:ext uri="{0D108BD9-81ED-4DB2-BD59-A6C34878D82A}">
                    <a16:rowId xmlns:a16="http://schemas.microsoft.com/office/drawing/2014/main" val="2060948657"/>
                  </a:ext>
                </a:extLst>
              </a:tr>
              <a:tr h="378047">
                <a:tc>
                  <a:txBody>
                    <a:bodyPr/>
                    <a:lstStyle/>
                    <a:p>
                      <a:pPr algn="l" fontAlgn="b"/>
                      <a:r>
                        <a:rPr lang="en-IN" sz="1100" b="0" i="0" u="none" strike="noStrike" dirty="0" err="1">
                          <a:solidFill>
                            <a:srgbClr val="000000"/>
                          </a:solidFill>
                          <a:effectLst/>
                          <a:latin typeface="Calibri" panose="020F0502020204030204" pitchFamily="34" charset="0"/>
                        </a:rPr>
                        <a:t>func</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108</a:t>
                      </a:r>
                    </a:p>
                  </a:txBody>
                  <a:tcPr marL="7620" marR="7620" marT="7620" marB="0" anchor="b"/>
                </a:tc>
                <a:extLst>
                  <a:ext uri="{0D108BD9-81ED-4DB2-BD59-A6C34878D82A}">
                    <a16:rowId xmlns:a16="http://schemas.microsoft.com/office/drawing/2014/main" val="3909711065"/>
                  </a:ext>
                </a:extLst>
              </a:tr>
              <a:tr h="37804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0760184"/>
                  </a:ext>
                </a:extLst>
              </a:tr>
              <a:tr h="378047">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9238608"/>
                  </a:ext>
                </a:extLst>
              </a:tr>
            </a:tbl>
          </a:graphicData>
        </a:graphic>
      </p:graphicFrame>
      <p:graphicFrame>
        <p:nvGraphicFramePr>
          <p:cNvPr id="5" name="Table 4">
            <a:extLst>
              <a:ext uri="{FF2B5EF4-FFF2-40B4-BE49-F238E27FC236}">
                <a16:creationId xmlns:a16="http://schemas.microsoft.com/office/drawing/2014/main" id="{C868AB2B-B539-9997-C6A1-88A0CE797828}"/>
              </a:ext>
            </a:extLst>
          </p:cNvPr>
          <p:cNvGraphicFramePr>
            <a:graphicFrameLocks noGrp="1"/>
          </p:cNvGraphicFramePr>
          <p:nvPr>
            <p:extLst>
              <p:ext uri="{D42A27DB-BD31-4B8C-83A1-F6EECF244321}">
                <p14:modId xmlns:p14="http://schemas.microsoft.com/office/powerpoint/2010/main" val="1997340724"/>
              </p:ext>
            </p:extLst>
          </p:nvPr>
        </p:nvGraphicFramePr>
        <p:xfrm>
          <a:off x="6684335" y="333153"/>
          <a:ext cx="1687032" cy="2601431"/>
        </p:xfrm>
        <a:graphic>
          <a:graphicData uri="http://schemas.openxmlformats.org/drawingml/2006/table">
            <a:tbl>
              <a:tblPr>
                <a:tableStyleId>{1A138BE6-E374-4A1A-BE6D-9E52B14417BE}</a:tableStyleId>
              </a:tblPr>
              <a:tblGrid>
                <a:gridCol w="843516">
                  <a:extLst>
                    <a:ext uri="{9D8B030D-6E8A-4147-A177-3AD203B41FA5}">
                      <a16:colId xmlns:a16="http://schemas.microsoft.com/office/drawing/2014/main" val="945797233"/>
                    </a:ext>
                  </a:extLst>
                </a:gridCol>
                <a:gridCol w="843516">
                  <a:extLst>
                    <a:ext uri="{9D8B030D-6E8A-4147-A177-3AD203B41FA5}">
                      <a16:colId xmlns:a16="http://schemas.microsoft.com/office/drawing/2014/main" val="3998898058"/>
                    </a:ext>
                  </a:extLst>
                </a:gridCol>
              </a:tblGrid>
              <a:tr h="371633">
                <a:tc gridSpan="2">
                  <a:txBody>
                    <a:bodyPr/>
                    <a:lstStyle/>
                    <a:p>
                      <a:pPr algn="l" fontAlgn="b"/>
                      <a:r>
                        <a:rPr lang="en-IN" sz="1100" u="none" strike="noStrike" dirty="0">
                          <a:effectLst/>
                        </a:rPr>
                        <a:t>        Literal Table</a:t>
                      </a:r>
                      <a:endParaRPr lang="en-IN"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9936674"/>
                  </a:ext>
                </a:extLst>
              </a:tr>
              <a:tr h="371633">
                <a:tc>
                  <a:txBody>
                    <a:bodyPr/>
                    <a:lstStyle/>
                    <a:p>
                      <a:pPr algn="l" fontAlgn="b"/>
                      <a:r>
                        <a:rPr lang="en-IN" sz="1100" b="0" i="0" u="none" strike="noStrike" dirty="0">
                          <a:solidFill>
                            <a:srgbClr val="000000"/>
                          </a:solidFill>
                          <a:effectLst/>
                          <a:latin typeface="Calibri" panose="020F0502020204030204" pitchFamily="34" charset="0"/>
                        </a:rPr>
                        <a:t>6</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110</a:t>
                      </a:r>
                    </a:p>
                  </a:txBody>
                  <a:tcPr marL="7620" marR="7620" marT="7620" marB="0" anchor="b"/>
                </a:tc>
                <a:extLst>
                  <a:ext uri="{0D108BD9-81ED-4DB2-BD59-A6C34878D82A}">
                    <a16:rowId xmlns:a16="http://schemas.microsoft.com/office/drawing/2014/main" val="2850518264"/>
                  </a:ext>
                </a:extLst>
              </a:tr>
              <a:tr h="371633">
                <a:tc>
                  <a:txBody>
                    <a:bodyPr/>
                    <a:lstStyle/>
                    <a:p>
                      <a:pPr algn="l" fontAlgn="b"/>
                      <a:r>
                        <a:rPr lang="en-IN" sz="1100" b="0" i="0" u="none" strike="noStrike" dirty="0">
                          <a:solidFill>
                            <a:srgbClr val="000000"/>
                          </a:solidFill>
                          <a:effectLst/>
                          <a:latin typeface="Calibri" panose="020F0502020204030204" pitchFamily="34" charset="0"/>
                        </a:rPr>
                        <a:t>1</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111</a:t>
                      </a:r>
                    </a:p>
                  </a:txBody>
                  <a:tcPr marL="7620" marR="7620" marT="7620" marB="0" anchor="b"/>
                </a:tc>
                <a:extLst>
                  <a:ext uri="{0D108BD9-81ED-4DB2-BD59-A6C34878D82A}">
                    <a16:rowId xmlns:a16="http://schemas.microsoft.com/office/drawing/2014/main" val="3651679249"/>
                  </a:ext>
                </a:extLst>
              </a:tr>
              <a:tr h="371633">
                <a:tc>
                  <a:txBody>
                    <a:bodyPr/>
                    <a:lstStyle/>
                    <a:p>
                      <a:pPr algn="l" fontAlgn="b"/>
                      <a:r>
                        <a:rPr lang="en-IN" sz="1100" b="0" i="0" u="none" strike="noStrike" dirty="0">
                          <a:solidFill>
                            <a:srgbClr val="000000"/>
                          </a:solidFill>
                          <a:effectLst/>
                          <a:latin typeface="Calibri" panose="020F0502020204030204" pitchFamily="34" charset="0"/>
                        </a:rPr>
                        <a:t>6</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112</a:t>
                      </a:r>
                    </a:p>
                  </a:txBody>
                  <a:tcPr marL="7620" marR="7620" marT="7620" marB="0" anchor="b"/>
                </a:tc>
                <a:extLst>
                  <a:ext uri="{0D108BD9-81ED-4DB2-BD59-A6C34878D82A}">
                    <a16:rowId xmlns:a16="http://schemas.microsoft.com/office/drawing/2014/main" val="2520055743"/>
                  </a:ext>
                </a:extLst>
              </a:tr>
              <a:tr h="371633">
                <a:tc>
                  <a:txBody>
                    <a:bodyPr/>
                    <a:lstStyle/>
                    <a:p>
                      <a:pPr algn="l" fontAlgn="b"/>
                      <a:r>
                        <a:rPr lang="en-IN" sz="1100" b="0" i="0" u="none" strike="noStrike" dirty="0">
                          <a:solidFill>
                            <a:srgbClr val="000000"/>
                          </a:solidFill>
                          <a:effectLst/>
                          <a:latin typeface="Calibri" panose="020F0502020204030204" pitchFamily="34" charset="0"/>
                        </a:rPr>
                        <a:t>-5</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113</a:t>
                      </a:r>
                    </a:p>
                  </a:txBody>
                  <a:tcPr marL="7620" marR="7620" marT="7620" marB="0" anchor="b"/>
                </a:tc>
                <a:extLst>
                  <a:ext uri="{0D108BD9-81ED-4DB2-BD59-A6C34878D82A}">
                    <a16:rowId xmlns:a16="http://schemas.microsoft.com/office/drawing/2014/main" val="3955141869"/>
                  </a:ext>
                </a:extLst>
              </a:tr>
              <a:tr h="371633">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4188625"/>
                  </a:ext>
                </a:extLst>
              </a:tr>
              <a:tr h="371633">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360516"/>
                  </a:ext>
                </a:extLst>
              </a:tr>
            </a:tbl>
          </a:graphicData>
        </a:graphic>
      </p:graphicFrame>
      <p:sp>
        <p:nvSpPr>
          <p:cNvPr id="7" name="TextBox 6">
            <a:extLst>
              <a:ext uri="{FF2B5EF4-FFF2-40B4-BE49-F238E27FC236}">
                <a16:creationId xmlns:a16="http://schemas.microsoft.com/office/drawing/2014/main" id="{71803E6F-BCB3-FE78-034E-129DB3654CF2}"/>
              </a:ext>
            </a:extLst>
          </p:cNvPr>
          <p:cNvSpPr txBox="1"/>
          <p:nvPr/>
        </p:nvSpPr>
        <p:spPr>
          <a:xfrm>
            <a:off x="4572000" y="328847"/>
            <a:ext cx="4572000" cy="307777"/>
          </a:xfrm>
          <a:prstGeom prst="rect">
            <a:avLst/>
          </a:prstGeom>
          <a:noFill/>
        </p:spPr>
        <p:txBody>
          <a:bodyPr wrap="square">
            <a:spAutoFit/>
          </a:bodyPr>
          <a:lstStyle/>
          <a:p>
            <a:r>
              <a:rPr lang="en-IN" dirty="0"/>
              <a:t>SYMBOL TABLE</a:t>
            </a:r>
          </a:p>
        </p:txBody>
      </p:sp>
      <p:sp>
        <p:nvSpPr>
          <p:cNvPr id="8" name="TextBox 7">
            <a:extLst>
              <a:ext uri="{FF2B5EF4-FFF2-40B4-BE49-F238E27FC236}">
                <a16:creationId xmlns:a16="http://schemas.microsoft.com/office/drawing/2014/main" id="{C4E7613A-2939-9DD0-67C0-3F85D4F99652}"/>
              </a:ext>
            </a:extLst>
          </p:cNvPr>
          <p:cNvSpPr txBox="1"/>
          <p:nvPr/>
        </p:nvSpPr>
        <p:spPr>
          <a:xfrm>
            <a:off x="862145" y="4489938"/>
            <a:ext cx="4671147" cy="307777"/>
          </a:xfrm>
          <a:prstGeom prst="rect">
            <a:avLst/>
          </a:prstGeom>
          <a:noFill/>
        </p:spPr>
        <p:txBody>
          <a:bodyPr wrap="square" rtlCol="0">
            <a:spAutoFit/>
          </a:bodyPr>
          <a:lstStyle/>
          <a:p>
            <a:r>
              <a:rPr lang="en-IN" dirty="0">
                <a:solidFill>
                  <a:schemeClr val="bg1"/>
                </a:solidFill>
              </a:rPr>
              <a:t>Intermediate 8: (</a:t>
            </a:r>
            <a:r>
              <a:rPr lang="en-IN" dirty="0" err="1">
                <a:solidFill>
                  <a:schemeClr val="bg1"/>
                </a:solidFill>
              </a:rPr>
              <a:t>adj</a:t>
            </a:r>
            <a:r>
              <a:rPr lang="en-IN" dirty="0">
                <a:solidFill>
                  <a:schemeClr val="bg1"/>
                </a:solidFill>
              </a:rPr>
              <a:t> -5, 109, ,10, ,-5,NIL)</a:t>
            </a:r>
          </a:p>
        </p:txBody>
      </p:sp>
    </p:spTree>
    <p:extLst>
      <p:ext uri="{BB962C8B-B14F-4D97-AF65-F5344CB8AC3E}">
        <p14:creationId xmlns:p14="http://schemas.microsoft.com/office/powerpoint/2010/main" val="204873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78F2-A407-FF42-BE98-2CE0CB1C8F18}"/>
              </a:ext>
            </a:extLst>
          </p:cNvPr>
          <p:cNvSpPr>
            <a:spLocks noGrp="1"/>
          </p:cNvSpPr>
          <p:nvPr>
            <p:ph type="title"/>
          </p:nvPr>
        </p:nvSpPr>
        <p:spPr>
          <a:xfrm>
            <a:off x="580550" y="205975"/>
            <a:ext cx="6019542" cy="849102"/>
          </a:xfrm>
        </p:spPr>
        <p:txBody>
          <a:bodyPr/>
          <a:lstStyle/>
          <a:p>
            <a:r>
              <a:rPr lang="en-IN" dirty="0"/>
              <a:t>Pass 2 Analysis</a:t>
            </a:r>
          </a:p>
        </p:txBody>
      </p:sp>
      <p:sp>
        <p:nvSpPr>
          <p:cNvPr id="3" name="Text Placeholder 2">
            <a:extLst>
              <a:ext uri="{FF2B5EF4-FFF2-40B4-BE49-F238E27FC236}">
                <a16:creationId xmlns:a16="http://schemas.microsoft.com/office/drawing/2014/main" id="{634CA0C7-4D67-284C-4BCA-1B5C96DF623D}"/>
              </a:ext>
            </a:extLst>
          </p:cNvPr>
          <p:cNvSpPr>
            <a:spLocks noGrp="1"/>
          </p:cNvSpPr>
          <p:nvPr>
            <p:ph type="body" idx="1"/>
          </p:nvPr>
        </p:nvSpPr>
        <p:spPr>
          <a:xfrm>
            <a:off x="580549" y="1055077"/>
            <a:ext cx="8293819" cy="3452573"/>
          </a:xfrm>
        </p:spPr>
        <p:txBody>
          <a:bodyPr/>
          <a:lstStyle/>
          <a:p>
            <a:pPr marL="101600" indent="0">
              <a:buNone/>
            </a:pPr>
            <a:r>
              <a:rPr lang="en-IN" dirty="0"/>
              <a:t>The following tasks are performed in 2</a:t>
            </a:r>
            <a:r>
              <a:rPr lang="en-IN" baseline="30000" dirty="0"/>
              <a:t>nd</a:t>
            </a:r>
            <a:r>
              <a:rPr lang="en-IN" dirty="0"/>
              <a:t> pass:</a:t>
            </a:r>
          </a:p>
          <a:p>
            <a:r>
              <a:rPr lang="en-IN" dirty="0"/>
              <a:t>Creating an error log file</a:t>
            </a:r>
          </a:p>
          <a:p>
            <a:r>
              <a:rPr lang="en-IN" dirty="0"/>
              <a:t>Check if labels declared are valid</a:t>
            </a:r>
          </a:p>
          <a:p>
            <a:r>
              <a:rPr lang="en-IN" dirty="0"/>
              <a:t>Check if mnemonics and operands specified are valid</a:t>
            </a:r>
          </a:p>
          <a:p>
            <a:r>
              <a:rPr lang="en-US" dirty="0"/>
              <a:t>Symbolic addresses are replaced with absolute addresses</a:t>
            </a:r>
          </a:p>
          <a:p>
            <a:r>
              <a:rPr lang="en-US" dirty="0"/>
              <a:t>Symbolic opcodes are replace with binary opcodes</a:t>
            </a:r>
          </a:p>
          <a:p>
            <a:r>
              <a:rPr lang="en-US" dirty="0"/>
              <a:t>Generates a listing file, containing PC value, </a:t>
            </a:r>
            <a:endParaRPr lang="en-IN" dirty="0"/>
          </a:p>
          <a:p>
            <a:r>
              <a:rPr lang="en-IN" dirty="0"/>
              <a:t>Generates machine code when there are no errors</a:t>
            </a:r>
          </a:p>
          <a:p>
            <a:pPr marL="101600" indent="0">
              <a:buNone/>
            </a:pPr>
            <a:endParaRPr lang="en-IN" dirty="0"/>
          </a:p>
        </p:txBody>
      </p:sp>
      <p:sp>
        <p:nvSpPr>
          <p:cNvPr id="5" name="Slide Number Placeholder 4">
            <a:extLst>
              <a:ext uri="{FF2B5EF4-FFF2-40B4-BE49-F238E27FC236}">
                <a16:creationId xmlns:a16="http://schemas.microsoft.com/office/drawing/2014/main" id="{9A656A01-FABE-5B3D-F591-7C5AAABF25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24792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D8AB17-E470-665C-4344-A4C50D47B155}"/>
              </a:ext>
            </a:extLst>
          </p:cNvPr>
          <p:cNvSpPr>
            <a:spLocks noGrp="1"/>
          </p:cNvSpPr>
          <p:nvPr>
            <p:ph type="body" idx="1"/>
          </p:nvPr>
        </p:nvSpPr>
        <p:spPr>
          <a:xfrm>
            <a:off x="580550" y="211015"/>
            <a:ext cx="8340712" cy="4296635"/>
          </a:xfrm>
        </p:spPr>
        <p:txBody>
          <a:bodyPr/>
          <a:lstStyle/>
          <a:p>
            <a:r>
              <a:rPr lang="en-IN" dirty="0"/>
              <a:t>Listing file:</a:t>
            </a:r>
          </a:p>
          <a:p>
            <a:r>
              <a:rPr lang="en-IN" dirty="0"/>
              <a:t>Listing file contains PC value, 8 bit machine code and the instruction.</a:t>
            </a:r>
          </a:p>
          <a:p>
            <a:pPr marL="101600" indent="0">
              <a:buNone/>
            </a:pPr>
            <a:r>
              <a:rPr lang="en-IN" dirty="0"/>
              <a:t>The 8 bit machine code consists of :</a:t>
            </a:r>
          </a:p>
          <a:p>
            <a:pPr marL="101600" indent="0">
              <a:buNone/>
            </a:pPr>
            <a:r>
              <a:rPr lang="en-IN" dirty="0"/>
              <a:t>First 6 bits can be any of the following 3 cases:</a:t>
            </a:r>
          </a:p>
          <a:p>
            <a:pPr marL="101600" indent="0">
              <a:buNone/>
            </a:pPr>
            <a:r>
              <a:rPr lang="en-IN" dirty="0"/>
              <a:t>a)The value of operand in hexadecimal if mnemonic is </a:t>
            </a:r>
            <a:r>
              <a:rPr lang="en-IN" dirty="0" err="1"/>
              <a:t>ldc</a:t>
            </a:r>
            <a:r>
              <a:rPr lang="en-IN" dirty="0"/>
              <a:t> ,</a:t>
            </a:r>
            <a:r>
              <a:rPr lang="en-IN" dirty="0" err="1"/>
              <a:t>adc</a:t>
            </a:r>
            <a:r>
              <a:rPr lang="en-IN" dirty="0"/>
              <a:t> ,</a:t>
            </a:r>
            <a:r>
              <a:rPr lang="en-IN" dirty="0" err="1"/>
              <a:t>ldl</a:t>
            </a:r>
            <a:r>
              <a:rPr lang="en-IN" dirty="0"/>
              <a:t> ,</a:t>
            </a:r>
            <a:r>
              <a:rPr lang="en-IN" dirty="0" err="1"/>
              <a:t>stl</a:t>
            </a:r>
            <a:r>
              <a:rPr lang="en-IN" dirty="0"/>
              <a:t> ,</a:t>
            </a:r>
            <a:r>
              <a:rPr lang="en-IN" dirty="0" err="1"/>
              <a:t>ldnl</a:t>
            </a:r>
            <a:r>
              <a:rPr lang="en-IN" dirty="0"/>
              <a:t> ,</a:t>
            </a:r>
            <a:r>
              <a:rPr lang="en-IN" dirty="0" err="1"/>
              <a:t>stnl</a:t>
            </a:r>
            <a:r>
              <a:rPr lang="en-IN" dirty="0"/>
              <a:t> ,</a:t>
            </a:r>
            <a:r>
              <a:rPr lang="en-IN" dirty="0" err="1"/>
              <a:t>adj</a:t>
            </a:r>
            <a:endParaRPr lang="en-IN" dirty="0"/>
          </a:p>
          <a:p>
            <a:pPr marL="101600" indent="0">
              <a:buNone/>
            </a:pPr>
            <a:r>
              <a:rPr lang="en-IN" dirty="0"/>
              <a:t>b)The offset if mnemonic is call, </a:t>
            </a:r>
            <a:r>
              <a:rPr lang="en-IN" dirty="0" err="1"/>
              <a:t>brz</a:t>
            </a:r>
            <a:r>
              <a:rPr lang="en-IN" dirty="0"/>
              <a:t>, </a:t>
            </a:r>
            <a:r>
              <a:rPr lang="en-IN" dirty="0" err="1"/>
              <a:t>brlz</a:t>
            </a:r>
            <a:r>
              <a:rPr lang="en-IN" dirty="0"/>
              <a:t>, </a:t>
            </a:r>
            <a:r>
              <a:rPr lang="en-IN" dirty="0" err="1"/>
              <a:t>br</a:t>
            </a:r>
            <a:endParaRPr lang="en-IN" dirty="0"/>
          </a:p>
          <a:p>
            <a:pPr marL="101600" indent="0">
              <a:buNone/>
            </a:pPr>
            <a:r>
              <a:rPr lang="en-IN" dirty="0"/>
              <a:t>c) All zeroes for all remaining mnemonics</a:t>
            </a:r>
          </a:p>
          <a:p>
            <a:pPr marL="101600" indent="0">
              <a:buNone/>
            </a:pPr>
            <a:r>
              <a:rPr lang="en-IN" dirty="0"/>
              <a:t>Last 2 digits are op code in hexadecimal</a:t>
            </a:r>
          </a:p>
          <a:p>
            <a:r>
              <a:rPr lang="en-IN" dirty="0"/>
              <a:t>The errors are not printed in the listing file </a:t>
            </a:r>
          </a:p>
          <a:p>
            <a:pPr marL="101600" indent="0">
              <a:buNone/>
            </a:pPr>
            <a:r>
              <a:rPr lang="en-IN" dirty="0"/>
              <a:t>The listing file for the above program is given on the next page</a:t>
            </a:r>
          </a:p>
        </p:txBody>
      </p:sp>
      <p:sp>
        <p:nvSpPr>
          <p:cNvPr id="5" name="Slide Number Placeholder 4">
            <a:extLst>
              <a:ext uri="{FF2B5EF4-FFF2-40B4-BE49-F238E27FC236}">
                <a16:creationId xmlns:a16="http://schemas.microsoft.com/office/drawing/2014/main" id="{24DD44A7-F082-89AA-7AD8-B981E8D72D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212655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75C9C9F-6224-3CA4-C31A-417209172A6A}"/>
              </a:ext>
            </a:extLst>
          </p:cNvPr>
          <p:cNvSpPr>
            <a:spLocks noGrp="1"/>
          </p:cNvSpPr>
          <p:nvPr>
            <p:ph type="body" idx="1"/>
          </p:nvPr>
        </p:nvSpPr>
        <p:spPr>
          <a:xfrm>
            <a:off x="580550" y="246185"/>
            <a:ext cx="8282096" cy="4261465"/>
          </a:xfrm>
        </p:spPr>
        <p:txBody>
          <a:bodyPr/>
          <a:lstStyle/>
          <a:p>
            <a:pPr marL="101600" indent="0">
              <a:buNone/>
            </a:pPr>
            <a:r>
              <a:rPr lang="en-IN" dirty="0"/>
              <a:t> </a:t>
            </a:r>
            <a:r>
              <a:rPr lang="en-US" dirty="0"/>
              <a:t>00000064 00000600 	</a:t>
            </a:r>
            <a:r>
              <a:rPr lang="en-US" dirty="0" err="1"/>
              <a:t>ldc</a:t>
            </a:r>
            <a:r>
              <a:rPr lang="en-US" dirty="0"/>
              <a:t> 6</a:t>
            </a:r>
          </a:p>
          <a:p>
            <a:pPr marL="101600" indent="0">
              <a:buNone/>
            </a:pPr>
            <a:r>
              <a:rPr lang="en-US" dirty="0"/>
              <a:t> 00000065          start: add 1</a:t>
            </a:r>
          </a:p>
          <a:p>
            <a:pPr marL="101600" indent="0">
              <a:buNone/>
            </a:pPr>
            <a:r>
              <a:rPr lang="en-US" dirty="0"/>
              <a:t> 00000066 00000311 	</a:t>
            </a:r>
            <a:r>
              <a:rPr lang="en-US" dirty="0" err="1"/>
              <a:t>br</a:t>
            </a:r>
            <a:r>
              <a:rPr lang="en-US" dirty="0"/>
              <a:t> find</a:t>
            </a:r>
          </a:p>
          <a:p>
            <a:pPr marL="101600" indent="0">
              <a:buNone/>
            </a:pPr>
            <a:r>
              <a:rPr lang="en-US" dirty="0"/>
              <a:t> 00000067 00000A13 	random: SET 10</a:t>
            </a:r>
          </a:p>
          <a:p>
            <a:pPr marL="101600" indent="0">
              <a:buNone/>
            </a:pPr>
            <a:r>
              <a:rPr lang="en-US" dirty="0"/>
              <a:t> 00000068 0000020D call </a:t>
            </a:r>
            <a:r>
              <a:rPr lang="en-US" dirty="0" err="1"/>
              <a:t>func</a:t>
            </a:r>
            <a:endParaRPr lang="en-US" dirty="0"/>
          </a:p>
          <a:p>
            <a:pPr marL="101600" indent="0">
              <a:buNone/>
            </a:pPr>
            <a:r>
              <a:rPr lang="en-US" dirty="0"/>
              <a:t> 00000069 00000A00 	</a:t>
            </a:r>
            <a:r>
              <a:rPr lang="en-US" dirty="0" err="1"/>
              <a:t>ldc</a:t>
            </a:r>
            <a:r>
              <a:rPr lang="en-US" dirty="0"/>
              <a:t> random</a:t>
            </a:r>
          </a:p>
          <a:p>
            <a:pPr marL="101600" indent="0">
              <a:buNone/>
            </a:pPr>
            <a:r>
              <a:rPr lang="en-US" dirty="0"/>
              <a:t> 0000006A find: </a:t>
            </a:r>
            <a:r>
              <a:rPr lang="en-US" dirty="0" err="1"/>
              <a:t>ldc</a:t>
            </a:r>
            <a:r>
              <a:rPr lang="en-US" dirty="0"/>
              <a:t> 6</a:t>
            </a:r>
          </a:p>
          <a:p>
            <a:pPr marL="101600" indent="0">
              <a:buNone/>
            </a:pPr>
            <a:r>
              <a:rPr lang="en-US" dirty="0"/>
              <a:t> 0000006B </a:t>
            </a:r>
            <a:r>
              <a:rPr lang="en-US" dirty="0" err="1"/>
              <a:t>func</a:t>
            </a:r>
            <a:r>
              <a:rPr lang="en-US" dirty="0"/>
              <a:t>:	;just a comment	</a:t>
            </a:r>
          </a:p>
          <a:p>
            <a:pPr marL="101600" indent="0">
              <a:buNone/>
            </a:pPr>
            <a:r>
              <a:rPr lang="en-US" dirty="0"/>
              <a:t> 0000006C FFFFFB0A 	adj -5</a:t>
            </a:r>
            <a:endParaRPr lang="en-IN" dirty="0"/>
          </a:p>
        </p:txBody>
      </p:sp>
      <p:sp>
        <p:nvSpPr>
          <p:cNvPr id="5" name="Slide Number Placeholder 4">
            <a:extLst>
              <a:ext uri="{FF2B5EF4-FFF2-40B4-BE49-F238E27FC236}">
                <a16:creationId xmlns:a16="http://schemas.microsoft.com/office/drawing/2014/main" id="{375622C1-9B39-4643-0B76-19D058B24F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74707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2BBA29-39EE-9839-7FF9-C9CD8BDF9FF8}"/>
              </a:ext>
            </a:extLst>
          </p:cNvPr>
          <p:cNvSpPr>
            <a:spLocks noGrp="1"/>
          </p:cNvSpPr>
          <p:nvPr>
            <p:ph type="body" idx="1"/>
          </p:nvPr>
        </p:nvSpPr>
        <p:spPr>
          <a:xfrm>
            <a:off x="580550" y="316523"/>
            <a:ext cx="8082804" cy="4191127"/>
          </a:xfrm>
        </p:spPr>
        <p:txBody>
          <a:bodyPr/>
          <a:lstStyle/>
          <a:p>
            <a:pPr marL="101600" indent="0">
              <a:buNone/>
            </a:pPr>
            <a:r>
              <a:rPr lang="en-IN" dirty="0"/>
              <a:t>Error log file:</a:t>
            </a:r>
          </a:p>
          <a:p>
            <a:pPr marL="101600" indent="0">
              <a:buNone/>
            </a:pPr>
            <a:r>
              <a:rPr lang="en-IN" dirty="0"/>
              <a:t>This file lists out all errors, with appropriate error messages, which were provided in the code.</a:t>
            </a:r>
          </a:p>
          <a:p>
            <a:pPr marL="101600" indent="0">
              <a:buNone/>
            </a:pPr>
            <a:r>
              <a:rPr lang="en-IN" dirty="0"/>
              <a:t>It also prints warnings.</a:t>
            </a:r>
          </a:p>
          <a:p>
            <a:pPr marL="101600" indent="0">
              <a:buNone/>
            </a:pPr>
            <a:endParaRPr lang="en-IN" dirty="0"/>
          </a:p>
          <a:p>
            <a:pPr marL="101600" indent="0">
              <a:buNone/>
            </a:pPr>
            <a:r>
              <a:rPr lang="en-IN" dirty="0"/>
              <a:t>The error log file of above program is:</a:t>
            </a:r>
          </a:p>
          <a:p>
            <a:pPr marL="101600" indent="0">
              <a:buNone/>
            </a:pPr>
            <a:endParaRPr lang="en-IN" dirty="0"/>
          </a:p>
          <a:p>
            <a:pPr marL="101600" indent="0">
              <a:buNone/>
            </a:pPr>
            <a:r>
              <a:rPr lang="en-US" dirty="0" err="1"/>
              <a:t>ERROR:line</a:t>
            </a:r>
            <a:r>
              <a:rPr lang="en-US" dirty="0"/>
              <a:t> 3	This mnemonic doesn't require a parameter: "start: add 1"</a:t>
            </a:r>
          </a:p>
          <a:p>
            <a:pPr marL="101600" indent="0">
              <a:buNone/>
            </a:pPr>
            <a:r>
              <a:rPr lang="en-US" dirty="0" err="1"/>
              <a:t>WARNING:line</a:t>
            </a:r>
            <a:r>
              <a:rPr lang="en-US" dirty="0"/>
              <a:t> 3	Unused Label found: "start: add 1	"</a:t>
            </a:r>
          </a:p>
          <a:p>
            <a:pPr marL="101600" indent="0">
              <a:buNone/>
            </a:pPr>
            <a:endParaRPr lang="en-IN" dirty="0"/>
          </a:p>
        </p:txBody>
      </p:sp>
      <p:sp>
        <p:nvSpPr>
          <p:cNvPr id="5" name="Slide Number Placeholder 4">
            <a:extLst>
              <a:ext uri="{FF2B5EF4-FFF2-40B4-BE49-F238E27FC236}">
                <a16:creationId xmlns:a16="http://schemas.microsoft.com/office/drawing/2014/main" id="{58C82869-6551-6D88-625D-65BFD8FAB4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978235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EBB5-38AB-0FC1-C51F-21C1E4115BF4}"/>
              </a:ext>
            </a:extLst>
          </p:cNvPr>
          <p:cNvSpPr>
            <a:spLocks noGrp="1"/>
          </p:cNvSpPr>
          <p:nvPr>
            <p:ph type="title"/>
          </p:nvPr>
        </p:nvSpPr>
        <p:spPr/>
        <p:txBody>
          <a:bodyPr/>
          <a:lstStyle/>
          <a:p>
            <a:r>
              <a:rPr lang="en-IN" dirty="0"/>
              <a:t>Pass 1 Analysis</a:t>
            </a:r>
          </a:p>
        </p:txBody>
      </p:sp>
      <p:sp>
        <p:nvSpPr>
          <p:cNvPr id="3" name="Text Placeholder 2">
            <a:extLst>
              <a:ext uri="{FF2B5EF4-FFF2-40B4-BE49-F238E27FC236}">
                <a16:creationId xmlns:a16="http://schemas.microsoft.com/office/drawing/2014/main" id="{9626772A-9E8D-36FD-674F-430233150AD1}"/>
              </a:ext>
            </a:extLst>
          </p:cNvPr>
          <p:cNvSpPr>
            <a:spLocks noGrp="1"/>
          </p:cNvSpPr>
          <p:nvPr>
            <p:ph type="body" idx="1"/>
          </p:nvPr>
        </p:nvSpPr>
        <p:spPr>
          <a:xfrm>
            <a:off x="485637" y="1063375"/>
            <a:ext cx="8543647" cy="3444275"/>
          </a:xfrm>
        </p:spPr>
        <p:txBody>
          <a:bodyPr/>
          <a:lstStyle/>
          <a:p>
            <a:r>
              <a:rPr lang="en-IN" dirty="0"/>
              <a:t>The processes occurring in the first pass are:</a:t>
            </a:r>
          </a:p>
          <a:p>
            <a:r>
              <a:rPr lang="en-IN" dirty="0"/>
              <a:t>1) Checks for comments</a:t>
            </a:r>
          </a:p>
          <a:p>
            <a:r>
              <a:rPr lang="en-US" sz="2000" dirty="0">
                <a:latin typeface="Calibri" pitchFamily="34" charset="0"/>
              </a:rPr>
              <a:t>2) Passes through the instructions in sequence, looking for symbol addresses</a:t>
            </a:r>
            <a:endParaRPr lang="en-IN" dirty="0"/>
          </a:p>
          <a:p>
            <a:r>
              <a:rPr lang="en-IN" dirty="0"/>
              <a:t>3) Separates labels, mnemonic, parameters, variables and literals</a:t>
            </a:r>
          </a:p>
          <a:p>
            <a:r>
              <a:rPr lang="en-IN" dirty="0"/>
              <a:t>4) Creates a symbol and literal table</a:t>
            </a:r>
          </a:p>
          <a:p>
            <a:r>
              <a:rPr lang="en-IN" dirty="0"/>
              <a:t>5) Stores them in intermediate form</a:t>
            </a:r>
          </a:p>
          <a:p>
            <a:pPr marL="101600" indent="0">
              <a:buNone/>
            </a:pPr>
            <a:r>
              <a:rPr lang="en-IN" dirty="0"/>
              <a:t>Intermediate form(line, PC value, label, OP Code, type of parameter, parameter name, parameter value)</a:t>
            </a:r>
          </a:p>
          <a:p>
            <a:r>
              <a:rPr lang="en-IN" dirty="0"/>
              <a:t>6) Keeps track of location counter</a:t>
            </a:r>
          </a:p>
          <a:p>
            <a:endParaRPr lang="en-IN" dirty="0"/>
          </a:p>
          <a:p>
            <a:endParaRPr lang="en-IN" dirty="0"/>
          </a:p>
        </p:txBody>
      </p:sp>
      <p:sp>
        <p:nvSpPr>
          <p:cNvPr id="4" name="Text Placeholder 3">
            <a:extLst>
              <a:ext uri="{FF2B5EF4-FFF2-40B4-BE49-F238E27FC236}">
                <a16:creationId xmlns:a16="http://schemas.microsoft.com/office/drawing/2014/main" id="{CFBE1493-CEC8-290B-A027-714BC238098C}"/>
              </a:ext>
            </a:extLst>
          </p:cNvPr>
          <p:cNvSpPr>
            <a:spLocks noGrp="1"/>
          </p:cNvSpPr>
          <p:nvPr>
            <p:ph type="body" idx="2"/>
          </p:nvPr>
        </p:nvSpPr>
        <p:spPr>
          <a:xfrm flipH="1">
            <a:off x="8613826" y="110134"/>
            <a:ext cx="415458" cy="191682"/>
          </a:xfrm>
        </p:spPr>
        <p:txBody>
          <a:bodyPr/>
          <a:lstStyle/>
          <a:p>
            <a:r>
              <a:rPr lang="en-IN" dirty="0"/>
              <a:t> </a:t>
            </a:r>
          </a:p>
        </p:txBody>
      </p:sp>
      <p:sp>
        <p:nvSpPr>
          <p:cNvPr id="5" name="Slide Number Placeholder 4">
            <a:extLst>
              <a:ext uri="{FF2B5EF4-FFF2-40B4-BE49-F238E27FC236}">
                <a16:creationId xmlns:a16="http://schemas.microsoft.com/office/drawing/2014/main" id="{D891C0FA-C4FF-1922-E89B-0C55F1917B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329279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FFEB-BB08-3112-A191-FBE2952CD500}"/>
              </a:ext>
            </a:extLst>
          </p:cNvPr>
          <p:cNvSpPr>
            <a:spLocks noGrp="1"/>
          </p:cNvSpPr>
          <p:nvPr>
            <p:ph type="title"/>
          </p:nvPr>
        </p:nvSpPr>
        <p:spPr/>
        <p:txBody>
          <a:bodyPr/>
          <a:lstStyle/>
          <a:p>
            <a:r>
              <a:rPr lang="en-IN" dirty="0"/>
              <a:t>Working of 1</a:t>
            </a:r>
            <a:r>
              <a:rPr lang="en-IN" baseline="30000" dirty="0"/>
              <a:t>st</a:t>
            </a:r>
            <a:r>
              <a:rPr lang="en-IN" dirty="0"/>
              <a:t> pass</a:t>
            </a:r>
          </a:p>
        </p:txBody>
      </p:sp>
      <p:sp>
        <p:nvSpPr>
          <p:cNvPr id="3" name="Text Placeholder 2">
            <a:extLst>
              <a:ext uri="{FF2B5EF4-FFF2-40B4-BE49-F238E27FC236}">
                <a16:creationId xmlns:a16="http://schemas.microsoft.com/office/drawing/2014/main" id="{5C99F496-1F4C-8C7D-4745-87E2E9A21925}"/>
              </a:ext>
            </a:extLst>
          </p:cNvPr>
          <p:cNvSpPr>
            <a:spLocks noGrp="1"/>
          </p:cNvSpPr>
          <p:nvPr>
            <p:ph type="body" idx="1"/>
          </p:nvPr>
        </p:nvSpPr>
        <p:spPr>
          <a:xfrm>
            <a:off x="580550" y="1194816"/>
            <a:ext cx="7900034" cy="3312834"/>
          </a:xfrm>
        </p:spPr>
        <p:txBody>
          <a:bodyPr/>
          <a:lstStyle/>
          <a:p>
            <a:pPr marL="101600" indent="0">
              <a:buNone/>
            </a:pPr>
            <a:r>
              <a:rPr lang="en-IN" dirty="0"/>
              <a:t>The pass begins with the trimming of spaces at the start and end of the line. This is to ensure that no error would be produced when there are extra spaces. Then, we separate out the comments, which begins with ‘;’. Now, we separate the labels, which are characterised by ending in ‘:’. Next we separate out the mnemonic and operand, if exists. </a:t>
            </a:r>
          </a:p>
          <a:p>
            <a:pPr marL="101600" indent="0">
              <a:buNone/>
            </a:pPr>
            <a:r>
              <a:rPr lang="en-IN" dirty="0"/>
              <a:t>It then stores into intermediate form. It contains all the information about the line, such as, PC value, label, OP code, parameter type, name and value. A symbol and literal table is created, which is filled as demonstrated in the following pages</a:t>
            </a:r>
          </a:p>
        </p:txBody>
      </p:sp>
      <p:sp>
        <p:nvSpPr>
          <p:cNvPr id="4" name="Text Placeholder 3">
            <a:extLst>
              <a:ext uri="{FF2B5EF4-FFF2-40B4-BE49-F238E27FC236}">
                <a16:creationId xmlns:a16="http://schemas.microsoft.com/office/drawing/2014/main" id="{DC8413A3-5B4F-AB8E-696C-6189F625255A}"/>
              </a:ext>
            </a:extLst>
          </p:cNvPr>
          <p:cNvSpPr>
            <a:spLocks noGrp="1"/>
          </p:cNvSpPr>
          <p:nvPr>
            <p:ph type="body" idx="2"/>
          </p:nvPr>
        </p:nvSpPr>
        <p:spPr>
          <a:xfrm>
            <a:off x="7765111" y="233557"/>
            <a:ext cx="196265" cy="205355"/>
          </a:xfrm>
        </p:spPr>
        <p:txBody>
          <a:bodyPr/>
          <a:lstStyle/>
          <a:p>
            <a:r>
              <a:rPr lang="en-IN" dirty="0"/>
              <a:t>  </a:t>
            </a:r>
          </a:p>
        </p:txBody>
      </p:sp>
      <p:sp>
        <p:nvSpPr>
          <p:cNvPr id="5" name="Slide Number Placeholder 4">
            <a:extLst>
              <a:ext uri="{FF2B5EF4-FFF2-40B4-BE49-F238E27FC236}">
                <a16:creationId xmlns:a16="http://schemas.microsoft.com/office/drawing/2014/main" id="{78A419A3-1A0C-72B1-2E51-83D5C65631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13411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5E59E58-8A34-8088-138F-E2EDC49B78D0}"/>
              </a:ext>
            </a:extLst>
          </p:cNvPr>
          <p:cNvSpPr>
            <a:spLocks noGrp="1"/>
          </p:cNvSpPr>
          <p:nvPr>
            <p:ph type="title"/>
          </p:nvPr>
        </p:nvSpPr>
        <p:spPr>
          <a:xfrm>
            <a:off x="4572000" y="217487"/>
            <a:ext cx="2232837" cy="385025"/>
          </a:xfrm>
        </p:spPr>
        <p:txBody>
          <a:bodyPr/>
          <a:lstStyle/>
          <a:p>
            <a:r>
              <a:rPr lang="en-IN" dirty="0"/>
              <a:t> </a:t>
            </a:r>
          </a:p>
        </p:txBody>
      </p:sp>
      <p:sp>
        <p:nvSpPr>
          <p:cNvPr id="5" name="Slide Number Placeholder 4">
            <a:extLst>
              <a:ext uri="{FF2B5EF4-FFF2-40B4-BE49-F238E27FC236}">
                <a16:creationId xmlns:a16="http://schemas.microsoft.com/office/drawing/2014/main" id="{0078F661-DADD-B23F-1476-55FB534FE0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ext Placeholder 2">
            <a:extLst>
              <a:ext uri="{FF2B5EF4-FFF2-40B4-BE49-F238E27FC236}">
                <a16:creationId xmlns:a16="http://schemas.microsoft.com/office/drawing/2014/main" id="{E94A1D23-CB5D-2AF7-EBD6-33D3A90FDB24}"/>
              </a:ext>
            </a:extLst>
          </p:cNvPr>
          <p:cNvSpPr>
            <a:spLocks noGrp="1"/>
          </p:cNvSpPr>
          <p:nvPr>
            <p:ph type="body" idx="4294967295"/>
          </p:nvPr>
        </p:nvSpPr>
        <p:spPr>
          <a:xfrm>
            <a:off x="0" y="4406900"/>
            <a:ext cx="6135688" cy="519113"/>
          </a:xfrm>
        </p:spPr>
        <p:txBody>
          <a:bodyPr/>
          <a:lstStyle/>
          <a:p>
            <a:pPr marL="101600" indent="0">
              <a:buNone/>
            </a:pPr>
            <a:r>
              <a:rPr lang="en-IN" dirty="0"/>
              <a:t> </a:t>
            </a:r>
          </a:p>
        </p:txBody>
      </p:sp>
      <p:graphicFrame>
        <p:nvGraphicFramePr>
          <p:cNvPr id="7" name="Table 6">
            <a:extLst>
              <a:ext uri="{FF2B5EF4-FFF2-40B4-BE49-F238E27FC236}">
                <a16:creationId xmlns:a16="http://schemas.microsoft.com/office/drawing/2014/main" id="{E2937237-9760-6871-6DF0-28285F1ED544}"/>
              </a:ext>
            </a:extLst>
          </p:cNvPr>
          <p:cNvGraphicFramePr>
            <a:graphicFrameLocks noGrp="1"/>
          </p:cNvGraphicFramePr>
          <p:nvPr>
            <p:extLst>
              <p:ext uri="{D42A27DB-BD31-4B8C-83A1-F6EECF244321}">
                <p14:modId xmlns:p14="http://schemas.microsoft.com/office/powerpoint/2010/main" val="3796207597"/>
              </p:ext>
            </p:extLst>
          </p:nvPr>
        </p:nvGraphicFramePr>
        <p:xfrm>
          <a:off x="723013" y="205563"/>
          <a:ext cx="3463157" cy="3289000"/>
        </p:xfrm>
        <a:graphic>
          <a:graphicData uri="http://schemas.openxmlformats.org/drawingml/2006/table">
            <a:tbl>
              <a:tblPr>
                <a:tableStyleId>{1A138BE6-E374-4A1A-BE6D-9E52B14417BE}</a:tableStyleId>
              </a:tblPr>
              <a:tblGrid>
                <a:gridCol w="735773">
                  <a:extLst>
                    <a:ext uri="{9D8B030D-6E8A-4147-A177-3AD203B41FA5}">
                      <a16:colId xmlns:a16="http://schemas.microsoft.com/office/drawing/2014/main" val="534281899"/>
                    </a:ext>
                  </a:extLst>
                </a:gridCol>
                <a:gridCol w="735773">
                  <a:extLst>
                    <a:ext uri="{9D8B030D-6E8A-4147-A177-3AD203B41FA5}">
                      <a16:colId xmlns:a16="http://schemas.microsoft.com/office/drawing/2014/main" val="3242393043"/>
                    </a:ext>
                  </a:extLst>
                </a:gridCol>
                <a:gridCol w="520065">
                  <a:extLst>
                    <a:ext uri="{9D8B030D-6E8A-4147-A177-3AD203B41FA5}">
                      <a16:colId xmlns:a16="http://schemas.microsoft.com/office/drawing/2014/main" val="3820917208"/>
                    </a:ext>
                  </a:extLst>
                </a:gridCol>
                <a:gridCol w="735773">
                  <a:extLst>
                    <a:ext uri="{9D8B030D-6E8A-4147-A177-3AD203B41FA5}">
                      <a16:colId xmlns:a16="http://schemas.microsoft.com/office/drawing/2014/main" val="665199287"/>
                    </a:ext>
                  </a:extLst>
                </a:gridCol>
                <a:gridCol w="735773">
                  <a:extLst>
                    <a:ext uri="{9D8B030D-6E8A-4147-A177-3AD203B41FA5}">
                      <a16:colId xmlns:a16="http://schemas.microsoft.com/office/drawing/2014/main" val="1634424979"/>
                    </a:ext>
                  </a:extLst>
                </a:gridCol>
              </a:tblGrid>
              <a:tr h="25300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ORG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7726423"/>
                  </a:ext>
                </a:extLst>
              </a:tr>
              <a:tr h="253000">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ldc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solidFill>
                            <a:srgbClr val="FF0000"/>
                          </a:solidFill>
                          <a:effectLst/>
                        </a:rPr>
                        <a:t>6</a:t>
                      </a:r>
                      <a:endParaRPr lang="en-IN"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PC = 100</a:t>
                      </a:r>
                    </a:p>
                  </a:txBody>
                  <a:tcPr marL="7620" marR="7620" marT="7620" marB="0" anchor="b"/>
                </a:tc>
                <a:extLst>
                  <a:ext uri="{0D108BD9-81ED-4DB2-BD59-A6C34878D82A}">
                    <a16:rowId xmlns:a16="http://schemas.microsoft.com/office/drawing/2014/main" val="4097459891"/>
                  </a:ext>
                </a:extLst>
              </a:tr>
              <a:tr h="253000">
                <a:tc>
                  <a:txBody>
                    <a:bodyPr/>
                    <a:lstStyle/>
                    <a:p>
                      <a:pPr algn="l" fontAlgn="b"/>
                      <a:r>
                        <a:rPr lang="en-IN" sz="1100" u="none" strike="noStrike" dirty="0">
                          <a:solidFill>
                            <a:schemeClr val="bg1"/>
                          </a:solidFill>
                          <a:effectLst/>
                        </a:rPr>
                        <a:t>start</a:t>
                      </a:r>
                      <a:r>
                        <a:rPr lang="en-IN" sz="1100" u="none" strike="noStrike" dirty="0">
                          <a:effectLst/>
                        </a:rPr>
                        <a: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add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solidFill>
                            <a:srgbClr val="FF0000"/>
                          </a:solidFill>
                          <a:effectLst/>
                        </a:rPr>
                        <a:t>1</a:t>
                      </a:r>
                      <a:endParaRPr lang="en-IN"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PC=101</a:t>
                      </a:r>
                    </a:p>
                  </a:txBody>
                  <a:tcPr marL="7620" marR="7620" marT="7620" marB="0" anchor="b"/>
                </a:tc>
                <a:extLst>
                  <a:ext uri="{0D108BD9-81ED-4DB2-BD59-A6C34878D82A}">
                    <a16:rowId xmlns:a16="http://schemas.microsoft.com/office/drawing/2014/main" val="3773893811"/>
                  </a:ext>
                </a:extLst>
              </a:tr>
              <a:tr h="25300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find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1999049"/>
                  </a:ext>
                </a:extLst>
              </a:tr>
              <a:tr h="25300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random</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solidFill>
                            <a:schemeClr val="tx1"/>
                          </a:solidFill>
                          <a:effectLst/>
                        </a:rPr>
                        <a:t>SET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80098528"/>
                  </a:ext>
                </a:extLst>
              </a:tr>
              <a:tr h="253000">
                <a:tc>
                  <a:txBody>
                    <a:bodyPr/>
                    <a:lstStyle/>
                    <a:p>
                      <a:pPr algn="l" fontAlgn="b"/>
                      <a:r>
                        <a:rPr lang="en-IN" sz="1100" u="none" strike="noStrike" dirty="0">
                          <a:effectLst/>
                        </a:rPr>
                        <a: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call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func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25209786"/>
                  </a:ext>
                </a:extLst>
              </a:tr>
              <a:tr h="253000">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83927"/>
                  </a:ext>
                </a:extLst>
              </a:tr>
              <a:tr h="25300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err="1">
                          <a:effectLst/>
                        </a:rPr>
                        <a:t>ldc</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random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301332"/>
                  </a:ext>
                </a:extLst>
              </a:tr>
              <a:tr h="253000">
                <a:tc>
                  <a:txBody>
                    <a:bodyPr/>
                    <a:lstStyle/>
                    <a:p>
                      <a:pPr algn="l" fontAlgn="b"/>
                      <a:r>
                        <a:rPr lang="en-IN" sz="1100" u="none" strike="noStrike">
                          <a:effectLst/>
                        </a:rPr>
                        <a:t>find: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ldc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3821911"/>
                  </a:ext>
                </a:extLst>
              </a:tr>
              <a:tr h="253000">
                <a:tc>
                  <a:txBody>
                    <a:bodyPr/>
                    <a:lstStyle/>
                    <a:p>
                      <a:pPr algn="l" fontAlgn="b"/>
                      <a:r>
                        <a:rPr lang="en-IN" sz="1100" u="none" strike="noStrike">
                          <a:effectLst/>
                        </a:rPr>
                        <a:t>func:</a:t>
                      </a:r>
                      <a:endParaRPr lang="en-IN"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en-IN" sz="1100" u="none" strike="noStrike">
                          <a:effectLst/>
                        </a:rPr>
                        <a:t>;just a comment</a:t>
                      </a:r>
                      <a:endParaRPr lang="en-IN"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6464537"/>
                  </a:ext>
                </a:extLst>
              </a:tr>
              <a:tr h="25300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adj</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8690049"/>
                  </a:ext>
                </a:extLst>
              </a:tr>
              <a:tr h="25300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HALT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7749549"/>
                  </a:ext>
                </a:extLst>
              </a:tr>
              <a:tr h="25300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2462073"/>
                  </a:ext>
                </a:extLst>
              </a:tr>
            </a:tbl>
          </a:graphicData>
        </a:graphic>
      </p:graphicFrame>
      <p:graphicFrame>
        <p:nvGraphicFramePr>
          <p:cNvPr id="8" name="Table 7">
            <a:extLst>
              <a:ext uri="{FF2B5EF4-FFF2-40B4-BE49-F238E27FC236}">
                <a16:creationId xmlns:a16="http://schemas.microsoft.com/office/drawing/2014/main" id="{403965B2-FF09-EF6E-27C2-5FE4BB6355F4}"/>
              </a:ext>
            </a:extLst>
          </p:cNvPr>
          <p:cNvGraphicFramePr>
            <a:graphicFrameLocks noGrp="1"/>
          </p:cNvGraphicFramePr>
          <p:nvPr>
            <p:extLst>
              <p:ext uri="{D42A27DB-BD31-4B8C-83A1-F6EECF244321}">
                <p14:modId xmlns:p14="http://schemas.microsoft.com/office/powerpoint/2010/main" val="3441366834"/>
              </p:ext>
            </p:extLst>
          </p:nvPr>
        </p:nvGraphicFramePr>
        <p:xfrm>
          <a:off x="5075275" y="589110"/>
          <a:ext cx="1779181" cy="2246238"/>
        </p:xfrm>
        <a:graphic>
          <a:graphicData uri="http://schemas.openxmlformats.org/drawingml/2006/table">
            <a:tbl>
              <a:tblPr>
                <a:tableStyleId>{1A138BE6-E374-4A1A-BE6D-9E52B14417BE}</a:tableStyleId>
              </a:tblPr>
              <a:tblGrid>
                <a:gridCol w="847892">
                  <a:extLst>
                    <a:ext uri="{9D8B030D-6E8A-4147-A177-3AD203B41FA5}">
                      <a16:colId xmlns:a16="http://schemas.microsoft.com/office/drawing/2014/main" val="1957281831"/>
                    </a:ext>
                  </a:extLst>
                </a:gridCol>
                <a:gridCol w="931289">
                  <a:extLst>
                    <a:ext uri="{9D8B030D-6E8A-4147-A177-3AD203B41FA5}">
                      <a16:colId xmlns:a16="http://schemas.microsoft.com/office/drawing/2014/main" val="1426675269"/>
                    </a:ext>
                  </a:extLst>
                </a:gridCol>
              </a:tblGrid>
              <a:tr h="374373">
                <a:tc>
                  <a:txBody>
                    <a:bodyPr/>
                    <a:lstStyle/>
                    <a:p>
                      <a:pPr algn="l" fontAlgn="b"/>
                      <a:r>
                        <a:rPr lang="en-IN" sz="1100" b="0" i="0" u="none" strike="noStrike" dirty="0">
                          <a:solidFill>
                            <a:srgbClr val="000000"/>
                          </a:solidFill>
                          <a:effectLst/>
                          <a:latin typeface="Calibri" panose="020F0502020204030204" pitchFamily="34" charset="0"/>
                        </a:rPr>
                        <a:t>             start</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101</a:t>
                      </a:r>
                    </a:p>
                  </a:txBody>
                  <a:tcPr marL="7620" marR="7620" marT="7620" marB="0" anchor="b"/>
                </a:tc>
                <a:extLst>
                  <a:ext uri="{0D108BD9-81ED-4DB2-BD59-A6C34878D82A}">
                    <a16:rowId xmlns:a16="http://schemas.microsoft.com/office/drawing/2014/main" val="2796179810"/>
                  </a:ext>
                </a:extLst>
              </a:tr>
              <a:tr h="374373">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7576356"/>
                  </a:ext>
                </a:extLst>
              </a:tr>
              <a:tr h="374373">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0948657"/>
                  </a:ext>
                </a:extLst>
              </a:tr>
              <a:tr h="374373">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9711065"/>
                  </a:ext>
                </a:extLst>
              </a:tr>
              <a:tr h="374373">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0760184"/>
                  </a:ext>
                </a:extLst>
              </a:tr>
              <a:tr h="374373">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9238608"/>
                  </a:ext>
                </a:extLst>
              </a:tr>
            </a:tbl>
          </a:graphicData>
        </a:graphic>
      </p:graphicFrame>
      <p:sp>
        <p:nvSpPr>
          <p:cNvPr id="11" name="TextBox 10">
            <a:extLst>
              <a:ext uri="{FF2B5EF4-FFF2-40B4-BE49-F238E27FC236}">
                <a16:creationId xmlns:a16="http://schemas.microsoft.com/office/drawing/2014/main" id="{FD75582A-9D88-3418-DAA3-8F5195A6AF99}"/>
              </a:ext>
            </a:extLst>
          </p:cNvPr>
          <p:cNvSpPr txBox="1"/>
          <p:nvPr/>
        </p:nvSpPr>
        <p:spPr>
          <a:xfrm>
            <a:off x="5082363" y="249410"/>
            <a:ext cx="1892596" cy="307777"/>
          </a:xfrm>
          <a:prstGeom prst="rect">
            <a:avLst/>
          </a:prstGeom>
          <a:noFill/>
        </p:spPr>
        <p:txBody>
          <a:bodyPr wrap="square" rtlCol="0">
            <a:spAutoFit/>
          </a:bodyPr>
          <a:lstStyle/>
          <a:p>
            <a:r>
              <a:rPr lang="en-IN" dirty="0"/>
              <a:t>SYMBOL TABLE</a:t>
            </a:r>
          </a:p>
        </p:txBody>
      </p:sp>
      <p:graphicFrame>
        <p:nvGraphicFramePr>
          <p:cNvPr id="12" name="Table 11">
            <a:extLst>
              <a:ext uri="{FF2B5EF4-FFF2-40B4-BE49-F238E27FC236}">
                <a16:creationId xmlns:a16="http://schemas.microsoft.com/office/drawing/2014/main" id="{78C1A20F-DA4C-961B-0BF5-2A695E228438}"/>
              </a:ext>
            </a:extLst>
          </p:cNvPr>
          <p:cNvGraphicFramePr>
            <a:graphicFrameLocks noGrp="1"/>
          </p:cNvGraphicFramePr>
          <p:nvPr>
            <p:extLst>
              <p:ext uri="{D42A27DB-BD31-4B8C-83A1-F6EECF244321}">
                <p14:modId xmlns:p14="http://schemas.microsoft.com/office/powerpoint/2010/main" val="3535447226"/>
              </p:ext>
            </p:extLst>
          </p:nvPr>
        </p:nvGraphicFramePr>
        <p:xfrm>
          <a:off x="7010399" y="217487"/>
          <a:ext cx="1779182" cy="2617860"/>
        </p:xfrm>
        <a:graphic>
          <a:graphicData uri="http://schemas.openxmlformats.org/drawingml/2006/table">
            <a:tbl>
              <a:tblPr>
                <a:tableStyleId>{1A138BE6-E374-4A1A-BE6D-9E52B14417BE}</a:tableStyleId>
              </a:tblPr>
              <a:tblGrid>
                <a:gridCol w="889591">
                  <a:extLst>
                    <a:ext uri="{9D8B030D-6E8A-4147-A177-3AD203B41FA5}">
                      <a16:colId xmlns:a16="http://schemas.microsoft.com/office/drawing/2014/main" val="945797233"/>
                    </a:ext>
                  </a:extLst>
                </a:gridCol>
                <a:gridCol w="889591">
                  <a:extLst>
                    <a:ext uri="{9D8B030D-6E8A-4147-A177-3AD203B41FA5}">
                      <a16:colId xmlns:a16="http://schemas.microsoft.com/office/drawing/2014/main" val="3998898058"/>
                    </a:ext>
                  </a:extLst>
                </a:gridCol>
              </a:tblGrid>
              <a:tr h="373980">
                <a:tc gridSpan="2">
                  <a:txBody>
                    <a:bodyPr/>
                    <a:lstStyle/>
                    <a:p>
                      <a:pPr algn="l" fontAlgn="b"/>
                      <a:r>
                        <a:rPr lang="en-IN" sz="1100" u="none" strike="noStrike" dirty="0">
                          <a:effectLst/>
                        </a:rPr>
                        <a:t>        Literal Table</a:t>
                      </a:r>
                      <a:endParaRPr lang="en-IN"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9936674"/>
                  </a:ext>
                </a:extLst>
              </a:tr>
              <a:tr h="373980">
                <a:tc>
                  <a:txBody>
                    <a:bodyPr/>
                    <a:lstStyle/>
                    <a:p>
                      <a:pPr algn="l" fontAlgn="b"/>
                      <a:r>
                        <a:rPr lang="en-IN" sz="1100" b="0" i="0" u="none" strike="noStrike" dirty="0">
                          <a:solidFill>
                            <a:srgbClr val="000000"/>
                          </a:solidFill>
                          <a:effectLst/>
                          <a:latin typeface="Calibri" panose="020F0502020204030204" pitchFamily="34" charset="0"/>
                        </a:rPr>
                        <a:t>6</a:t>
                      </a: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0518264"/>
                  </a:ext>
                </a:extLst>
              </a:tr>
              <a:tr h="373980">
                <a:tc>
                  <a:txBody>
                    <a:bodyPr/>
                    <a:lstStyle/>
                    <a:p>
                      <a:pPr algn="l" fontAlgn="b"/>
                      <a:r>
                        <a:rPr lang="en-IN" sz="1100" b="0" i="0" u="none" strike="noStrike" dirty="0">
                          <a:solidFill>
                            <a:srgbClr val="000000"/>
                          </a:solidFill>
                          <a:effectLst/>
                          <a:latin typeface="Calibri" panose="020F0502020204030204" pitchFamily="34" charset="0"/>
                        </a:rPr>
                        <a:t>1</a:t>
                      </a: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1679249"/>
                  </a:ext>
                </a:extLst>
              </a:tr>
              <a:tr h="3739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0055743"/>
                  </a:ext>
                </a:extLst>
              </a:tr>
              <a:tr h="3739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5141869"/>
                  </a:ext>
                </a:extLst>
              </a:tr>
              <a:tr h="3739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4188625"/>
                  </a:ext>
                </a:extLst>
              </a:tr>
              <a:tr h="3739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360516"/>
                  </a:ext>
                </a:extLst>
              </a:tr>
            </a:tbl>
          </a:graphicData>
        </a:graphic>
      </p:graphicFrame>
      <p:sp>
        <p:nvSpPr>
          <p:cNvPr id="13" name="TextBox 12">
            <a:extLst>
              <a:ext uri="{FF2B5EF4-FFF2-40B4-BE49-F238E27FC236}">
                <a16:creationId xmlns:a16="http://schemas.microsoft.com/office/drawing/2014/main" id="{FC83073A-4E41-CD4A-90E3-8CA29E202181}"/>
              </a:ext>
            </a:extLst>
          </p:cNvPr>
          <p:cNvSpPr txBox="1"/>
          <p:nvPr/>
        </p:nvSpPr>
        <p:spPr>
          <a:xfrm>
            <a:off x="527538" y="3985846"/>
            <a:ext cx="8053754" cy="523220"/>
          </a:xfrm>
          <a:prstGeom prst="rect">
            <a:avLst/>
          </a:prstGeom>
          <a:noFill/>
        </p:spPr>
        <p:txBody>
          <a:bodyPr wrap="square" rtlCol="0">
            <a:spAutoFit/>
          </a:bodyPr>
          <a:lstStyle/>
          <a:p>
            <a:r>
              <a:rPr lang="en-IN" dirty="0">
                <a:solidFill>
                  <a:schemeClr val="bg1"/>
                </a:solidFill>
              </a:rPr>
              <a:t>Intermediate 1: (</a:t>
            </a:r>
            <a:r>
              <a:rPr lang="en-IN" dirty="0" err="1">
                <a:solidFill>
                  <a:schemeClr val="bg1"/>
                </a:solidFill>
              </a:rPr>
              <a:t>ldc</a:t>
            </a:r>
            <a:r>
              <a:rPr lang="en-IN" dirty="0">
                <a:solidFill>
                  <a:schemeClr val="bg1"/>
                </a:solidFill>
              </a:rPr>
              <a:t> 6,100, ,0, ,6 ,NIL)</a:t>
            </a:r>
          </a:p>
          <a:p>
            <a:r>
              <a:rPr lang="en-IN" dirty="0">
                <a:solidFill>
                  <a:schemeClr val="bg1"/>
                </a:solidFill>
              </a:rPr>
              <a:t>Intermediate 2: (add 1,101,start ,6, , 1,NIL)</a:t>
            </a:r>
          </a:p>
        </p:txBody>
      </p:sp>
    </p:spTree>
    <p:extLst>
      <p:ext uri="{BB962C8B-B14F-4D97-AF65-F5344CB8AC3E}">
        <p14:creationId xmlns:p14="http://schemas.microsoft.com/office/powerpoint/2010/main" val="109380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55B4-176A-1EDA-C82F-CC630E773186}"/>
              </a:ext>
            </a:extLst>
          </p:cNvPr>
          <p:cNvSpPr>
            <a:spLocks noGrp="1"/>
          </p:cNvSpPr>
          <p:nvPr>
            <p:ph type="title"/>
          </p:nvPr>
        </p:nvSpPr>
        <p:spPr>
          <a:xfrm>
            <a:off x="2491562" y="4138693"/>
            <a:ext cx="6014400" cy="857400"/>
          </a:xfrm>
        </p:spPr>
        <p:txBody>
          <a:bodyPr/>
          <a:lstStyle/>
          <a:p>
            <a:r>
              <a:rPr lang="en-IN" dirty="0"/>
              <a:t>  </a:t>
            </a:r>
          </a:p>
        </p:txBody>
      </p:sp>
      <p:sp>
        <p:nvSpPr>
          <p:cNvPr id="3" name="Text Placeholder 2">
            <a:extLst>
              <a:ext uri="{FF2B5EF4-FFF2-40B4-BE49-F238E27FC236}">
                <a16:creationId xmlns:a16="http://schemas.microsoft.com/office/drawing/2014/main" id="{506F097E-A1C2-4554-E804-C41A5BC94C12}"/>
              </a:ext>
            </a:extLst>
          </p:cNvPr>
          <p:cNvSpPr>
            <a:spLocks noGrp="1"/>
          </p:cNvSpPr>
          <p:nvPr>
            <p:ph type="body" idx="1"/>
          </p:nvPr>
        </p:nvSpPr>
        <p:spPr/>
        <p:txBody>
          <a:bodyPr/>
          <a:lstStyle/>
          <a:p>
            <a:r>
              <a:rPr lang="en-IN" dirty="0"/>
              <a:t> </a:t>
            </a:r>
          </a:p>
        </p:txBody>
      </p:sp>
      <p:sp>
        <p:nvSpPr>
          <p:cNvPr id="4" name="Text Placeholder 3">
            <a:extLst>
              <a:ext uri="{FF2B5EF4-FFF2-40B4-BE49-F238E27FC236}">
                <a16:creationId xmlns:a16="http://schemas.microsoft.com/office/drawing/2014/main" id="{8B257912-1272-3B3F-D621-71709ECAAB9A}"/>
              </a:ext>
            </a:extLst>
          </p:cNvPr>
          <p:cNvSpPr>
            <a:spLocks noGrp="1"/>
          </p:cNvSpPr>
          <p:nvPr>
            <p:ph type="body" idx="2"/>
          </p:nvPr>
        </p:nvSpPr>
        <p:spPr>
          <a:xfrm>
            <a:off x="8179639" y="426649"/>
            <a:ext cx="184073" cy="208026"/>
          </a:xfrm>
        </p:spPr>
        <p:txBody>
          <a:bodyPr/>
          <a:lstStyle/>
          <a:p>
            <a:r>
              <a:rPr lang="en-IN" dirty="0"/>
              <a:t> </a:t>
            </a:r>
          </a:p>
        </p:txBody>
      </p:sp>
      <p:sp>
        <p:nvSpPr>
          <p:cNvPr id="5" name="Slide Number Placeholder 4">
            <a:extLst>
              <a:ext uri="{FF2B5EF4-FFF2-40B4-BE49-F238E27FC236}">
                <a16:creationId xmlns:a16="http://schemas.microsoft.com/office/drawing/2014/main" id="{87228B1A-FFF2-BE8D-F068-65F22C1533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graphicFrame>
        <p:nvGraphicFramePr>
          <p:cNvPr id="6" name="Table 5">
            <a:extLst>
              <a:ext uri="{FF2B5EF4-FFF2-40B4-BE49-F238E27FC236}">
                <a16:creationId xmlns:a16="http://schemas.microsoft.com/office/drawing/2014/main" id="{24647A25-7C68-6344-12DB-A0366C8CE16E}"/>
              </a:ext>
            </a:extLst>
          </p:cNvPr>
          <p:cNvGraphicFramePr>
            <a:graphicFrameLocks noGrp="1"/>
          </p:cNvGraphicFramePr>
          <p:nvPr>
            <p:extLst>
              <p:ext uri="{D42A27DB-BD31-4B8C-83A1-F6EECF244321}">
                <p14:modId xmlns:p14="http://schemas.microsoft.com/office/powerpoint/2010/main" val="1400982553"/>
              </p:ext>
            </p:extLst>
          </p:nvPr>
        </p:nvGraphicFramePr>
        <p:xfrm>
          <a:off x="843515" y="333153"/>
          <a:ext cx="3296095" cy="3771012"/>
        </p:xfrm>
        <a:graphic>
          <a:graphicData uri="http://schemas.openxmlformats.org/drawingml/2006/table">
            <a:tbl>
              <a:tblPr>
                <a:tableStyleId>{1A138BE6-E374-4A1A-BE6D-9E52B14417BE}</a:tableStyleId>
              </a:tblPr>
              <a:tblGrid>
                <a:gridCol w="659219">
                  <a:extLst>
                    <a:ext uri="{9D8B030D-6E8A-4147-A177-3AD203B41FA5}">
                      <a16:colId xmlns:a16="http://schemas.microsoft.com/office/drawing/2014/main" val="1382756745"/>
                    </a:ext>
                  </a:extLst>
                </a:gridCol>
                <a:gridCol w="659219">
                  <a:extLst>
                    <a:ext uri="{9D8B030D-6E8A-4147-A177-3AD203B41FA5}">
                      <a16:colId xmlns:a16="http://schemas.microsoft.com/office/drawing/2014/main" val="44574052"/>
                    </a:ext>
                  </a:extLst>
                </a:gridCol>
                <a:gridCol w="659219">
                  <a:extLst>
                    <a:ext uri="{9D8B030D-6E8A-4147-A177-3AD203B41FA5}">
                      <a16:colId xmlns:a16="http://schemas.microsoft.com/office/drawing/2014/main" val="3557323756"/>
                    </a:ext>
                  </a:extLst>
                </a:gridCol>
                <a:gridCol w="659219">
                  <a:extLst>
                    <a:ext uri="{9D8B030D-6E8A-4147-A177-3AD203B41FA5}">
                      <a16:colId xmlns:a16="http://schemas.microsoft.com/office/drawing/2014/main" val="2409144420"/>
                    </a:ext>
                  </a:extLst>
                </a:gridCol>
                <a:gridCol w="659219">
                  <a:extLst>
                    <a:ext uri="{9D8B030D-6E8A-4147-A177-3AD203B41FA5}">
                      <a16:colId xmlns:a16="http://schemas.microsoft.com/office/drawing/2014/main" val="3082960874"/>
                    </a:ext>
                  </a:extLst>
                </a:gridCol>
              </a:tblGrid>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ORG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409287"/>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ldc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0562014"/>
                  </a:ext>
                </a:extLst>
              </a:tr>
              <a:tr h="314251">
                <a:tc>
                  <a:txBody>
                    <a:bodyPr/>
                    <a:lstStyle/>
                    <a:p>
                      <a:pPr algn="l" fontAlgn="b"/>
                      <a:r>
                        <a:rPr lang="en-IN" sz="1100" u="none" strike="noStrike">
                          <a:effectLst/>
                        </a:rPr>
                        <a:t>start: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add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1693631"/>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solidFill>
                            <a:schemeClr val="bg1"/>
                          </a:solidFill>
                          <a:effectLst/>
                        </a:rPr>
                        <a:t>find</a:t>
                      </a:r>
                      <a:endParaRPr lang="en-IN" sz="1100" b="0" i="0" u="none" strike="noStrike" dirty="0">
                        <a:solidFill>
                          <a:schemeClr val="bg1"/>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PC = 102</a:t>
                      </a:r>
                    </a:p>
                  </a:txBody>
                  <a:tcPr marL="7620" marR="7620" marT="7620" marB="0" anchor="b"/>
                </a:tc>
                <a:extLst>
                  <a:ext uri="{0D108BD9-81ED-4DB2-BD59-A6C34878D82A}">
                    <a16:rowId xmlns:a16="http://schemas.microsoft.com/office/drawing/2014/main" val="3846229656"/>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random</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solidFill>
                            <a:schemeClr val="tx1"/>
                          </a:solidFill>
                          <a:effectLst/>
                        </a:rPr>
                        <a:t>SET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8821719"/>
                  </a:ext>
                </a:extLst>
              </a:tr>
              <a:tr h="314251">
                <a:tc>
                  <a:txBody>
                    <a:bodyPr/>
                    <a:lstStyle/>
                    <a:p>
                      <a:pPr algn="l" fontAlgn="b"/>
                      <a:r>
                        <a:rPr lang="en-IN" sz="1100" u="none" strike="noStrike" dirty="0">
                          <a:effectLst/>
                        </a:rPr>
                        <a: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call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func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805904"/>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6803747"/>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ldc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random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3110303"/>
                  </a:ext>
                </a:extLst>
              </a:tr>
              <a:tr h="314251">
                <a:tc>
                  <a:txBody>
                    <a:bodyPr/>
                    <a:lstStyle/>
                    <a:p>
                      <a:pPr algn="l" fontAlgn="b"/>
                      <a:r>
                        <a:rPr lang="en-IN" sz="1100" u="none" strike="noStrike">
                          <a:effectLst/>
                        </a:rPr>
                        <a:t>find: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ldc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8090428"/>
                  </a:ext>
                </a:extLst>
              </a:tr>
              <a:tr h="314251">
                <a:tc>
                  <a:txBody>
                    <a:bodyPr/>
                    <a:lstStyle/>
                    <a:p>
                      <a:pPr algn="l" fontAlgn="b"/>
                      <a:r>
                        <a:rPr lang="en-IN" sz="1100" u="none" strike="noStrike">
                          <a:effectLst/>
                        </a:rPr>
                        <a:t>func:</a:t>
                      </a:r>
                      <a:endParaRPr lang="en-IN"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en-IN" sz="1100" u="none" strike="noStrike">
                          <a:effectLst/>
                        </a:rPr>
                        <a:t>;just a comment</a:t>
                      </a:r>
                      <a:endParaRPr lang="en-IN"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1509647"/>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adj</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0233360"/>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HALT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54074224"/>
                  </a:ext>
                </a:extLst>
              </a:tr>
            </a:tbl>
          </a:graphicData>
        </a:graphic>
      </p:graphicFrame>
      <p:graphicFrame>
        <p:nvGraphicFramePr>
          <p:cNvPr id="7" name="Table 6">
            <a:extLst>
              <a:ext uri="{FF2B5EF4-FFF2-40B4-BE49-F238E27FC236}">
                <a16:creationId xmlns:a16="http://schemas.microsoft.com/office/drawing/2014/main" id="{8240419F-A23F-B00D-87E0-BDE7ED07DD6B}"/>
              </a:ext>
            </a:extLst>
          </p:cNvPr>
          <p:cNvGraphicFramePr>
            <a:graphicFrameLocks noGrp="1"/>
          </p:cNvGraphicFramePr>
          <p:nvPr>
            <p:extLst>
              <p:ext uri="{D42A27DB-BD31-4B8C-83A1-F6EECF244321}">
                <p14:modId xmlns:p14="http://schemas.microsoft.com/office/powerpoint/2010/main" val="1031728744"/>
              </p:ext>
            </p:extLst>
          </p:nvPr>
        </p:nvGraphicFramePr>
        <p:xfrm>
          <a:off x="5153245" y="935664"/>
          <a:ext cx="1814626" cy="2218662"/>
        </p:xfrm>
        <a:graphic>
          <a:graphicData uri="http://schemas.openxmlformats.org/drawingml/2006/table">
            <a:tbl>
              <a:tblPr>
                <a:tableStyleId>{1A138BE6-E374-4A1A-BE6D-9E52B14417BE}</a:tableStyleId>
              </a:tblPr>
              <a:tblGrid>
                <a:gridCol w="907313">
                  <a:extLst>
                    <a:ext uri="{9D8B030D-6E8A-4147-A177-3AD203B41FA5}">
                      <a16:colId xmlns:a16="http://schemas.microsoft.com/office/drawing/2014/main" val="1957281831"/>
                    </a:ext>
                  </a:extLst>
                </a:gridCol>
                <a:gridCol w="907313">
                  <a:extLst>
                    <a:ext uri="{9D8B030D-6E8A-4147-A177-3AD203B41FA5}">
                      <a16:colId xmlns:a16="http://schemas.microsoft.com/office/drawing/2014/main" val="1426675269"/>
                    </a:ext>
                  </a:extLst>
                </a:gridCol>
              </a:tblGrid>
              <a:tr h="369777">
                <a:tc>
                  <a:txBody>
                    <a:bodyPr/>
                    <a:lstStyle/>
                    <a:p>
                      <a:pPr algn="l" fontAlgn="b"/>
                      <a:r>
                        <a:rPr lang="en-IN" sz="1100" b="0" i="0" u="none" strike="noStrike" dirty="0">
                          <a:solidFill>
                            <a:srgbClr val="000000"/>
                          </a:solidFill>
                          <a:effectLst/>
                          <a:latin typeface="Calibri" panose="020F0502020204030204" pitchFamily="34" charset="0"/>
                        </a:rPr>
                        <a:t>             start</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101</a:t>
                      </a:r>
                    </a:p>
                  </a:txBody>
                  <a:tcPr marL="7620" marR="7620" marT="7620" marB="0" anchor="b"/>
                </a:tc>
                <a:extLst>
                  <a:ext uri="{0D108BD9-81ED-4DB2-BD59-A6C34878D82A}">
                    <a16:rowId xmlns:a16="http://schemas.microsoft.com/office/drawing/2014/main" val="2796179810"/>
                  </a:ext>
                </a:extLst>
              </a:tr>
              <a:tr h="369777">
                <a:tc>
                  <a:txBody>
                    <a:bodyPr/>
                    <a:lstStyle/>
                    <a:p>
                      <a:pPr algn="l" fontAlgn="b"/>
                      <a:r>
                        <a:rPr lang="en-IN" sz="1100" b="0" i="0" u="none" strike="noStrike" dirty="0">
                          <a:solidFill>
                            <a:srgbClr val="000000"/>
                          </a:solidFill>
                          <a:effectLst/>
                          <a:latin typeface="Calibri" panose="020F0502020204030204" pitchFamily="34" charset="0"/>
                        </a:rPr>
                        <a:t>find</a:t>
                      </a: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7576356"/>
                  </a:ext>
                </a:extLst>
              </a:tr>
              <a:tr h="36977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0948657"/>
                  </a:ext>
                </a:extLst>
              </a:tr>
              <a:tr h="36977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9711065"/>
                  </a:ext>
                </a:extLst>
              </a:tr>
              <a:tr h="36977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0760184"/>
                  </a:ext>
                </a:extLst>
              </a:tr>
              <a:tr h="369777">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9238608"/>
                  </a:ext>
                </a:extLst>
              </a:tr>
            </a:tbl>
          </a:graphicData>
        </a:graphic>
      </p:graphicFrame>
      <p:sp>
        <p:nvSpPr>
          <p:cNvPr id="10" name="TextBox 9">
            <a:extLst>
              <a:ext uri="{FF2B5EF4-FFF2-40B4-BE49-F238E27FC236}">
                <a16:creationId xmlns:a16="http://schemas.microsoft.com/office/drawing/2014/main" id="{48958395-357A-0056-6759-638C87A88FDE}"/>
              </a:ext>
            </a:extLst>
          </p:cNvPr>
          <p:cNvSpPr txBox="1"/>
          <p:nvPr/>
        </p:nvSpPr>
        <p:spPr>
          <a:xfrm>
            <a:off x="5256027" y="601106"/>
            <a:ext cx="4572000" cy="307777"/>
          </a:xfrm>
          <a:prstGeom prst="rect">
            <a:avLst/>
          </a:prstGeom>
          <a:noFill/>
        </p:spPr>
        <p:txBody>
          <a:bodyPr wrap="square">
            <a:spAutoFit/>
          </a:bodyPr>
          <a:lstStyle/>
          <a:p>
            <a:r>
              <a:rPr lang="en-IN" dirty="0"/>
              <a:t>SYMBOL TABLE</a:t>
            </a:r>
          </a:p>
        </p:txBody>
      </p:sp>
      <p:graphicFrame>
        <p:nvGraphicFramePr>
          <p:cNvPr id="11" name="Table 10">
            <a:extLst>
              <a:ext uri="{FF2B5EF4-FFF2-40B4-BE49-F238E27FC236}">
                <a16:creationId xmlns:a16="http://schemas.microsoft.com/office/drawing/2014/main" id="{16E02882-737A-6504-AA74-DF6ADD9E4EB7}"/>
              </a:ext>
            </a:extLst>
          </p:cNvPr>
          <p:cNvGraphicFramePr>
            <a:graphicFrameLocks noGrp="1"/>
          </p:cNvGraphicFramePr>
          <p:nvPr>
            <p:extLst>
              <p:ext uri="{D42A27DB-BD31-4B8C-83A1-F6EECF244321}">
                <p14:modId xmlns:p14="http://schemas.microsoft.com/office/powerpoint/2010/main" val="971958520"/>
              </p:ext>
            </p:extLst>
          </p:nvPr>
        </p:nvGraphicFramePr>
        <p:xfrm>
          <a:off x="7130901" y="666306"/>
          <a:ext cx="1616150" cy="2488017"/>
        </p:xfrm>
        <a:graphic>
          <a:graphicData uri="http://schemas.openxmlformats.org/drawingml/2006/table">
            <a:tbl>
              <a:tblPr>
                <a:tableStyleId>{1A138BE6-E374-4A1A-BE6D-9E52B14417BE}</a:tableStyleId>
              </a:tblPr>
              <a:tblGrid>
                <a:gridCol w="808075">
                  <a:extLst>
                    <a:ext uri="{9D8B030D-6E8A-4147-A177-3AD203B41FA5}">
                      <a16:colId xmlns:a16="http://schemas.microsoft.com/office/drawing/2014/main" val="945797233"/>
                    </a:ext>
                  </a:extLst>
                </a:gridCol>
                <a:gridCol w="808075">
                  <a:extLst>
                    <a:ext uri="{9D8B030D-6E8A-4147-A177-3AD203B41FA5}">
                      <a16:colId xmlns:a16="http://schemas.microsoft.com/office/drawing/2014/main" val="3998898058"/>
                    </a:ext>
                  </a:extLst>
                </a:gridCol>
              </a:tblGrid>
              <a:tr h="355431">
                <a:tc gridSpan="2">
                  <a:txBody>
                    <a:bodyPr/>
                    <a:lstStyle/>
                    <a:p>
                      <a:pPr algn="l" fontAlgn="b"/>
                      <a:r>
                        <a:rPr lang="en-IN" sz="1100" u="none" strike="noStrike" dirty="0">
                          <a:effectLst/>
                        </a:rPr>
                        <a:t>        Literal Table</a:t>
                      </a:r>
                      <a:endParaRPr lang="en-IN"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9936674"/>
                  </a:ext>
                </a:extLst>
              </a:tr>
              <a:tr h="355431">
                <a:tc>
                  <a:txBody>
                    <a:bodyPr/>
                    <a:lstStyle/>
                    <a:p>
                      <a:pPr algn="l" fontAlgn="b"/>
                      <a:r>
                        <a:rPr lang="en-IN" sz="1100" b="0" i="0" u="none" strike="noStrike" dirty="0">
                          <a:solidFill>
                            <a:srgbClr val="000000"/>
                          </a:solidFill>
                          <a:effectLst/>
                          <a:latin typeface="Calibri" panose="020F0502020204030204" pitchFamily="34" charset="0"/>
                        </a:rPr>
                        <a:t>6</a:t>
                      </a: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0518264"/>
                  </a:ext>
                </a:extLst>
              </a:tr>
              <a:tr h="355431">
                <a:tc>
                  <a:txBody>
                    <a:bodyPr/>
                    <a:lstStyle/>
                    <a:p>
                      <a:pPr algn="l" fontAlgn="b"/>
                      <a:r>
                        <a:rPr lang="en-IN" sz="1100" b="0" i="0" u="none" strike="noStrike" dirty="0">
                          <a:solidFill>
                            <a:srgbClr val="000000"/>
                          </a:solidFill>
                          <a:effectLst/>
                          <a:latin typeface="Calibri" panose="020F0502020204030204" pitchFamily="34" charset="0"/>
                        </a:rPr>
                        <a:t>1</a:t>
                      </a: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1679249"/>
                  </a:ext>
                </a:extLst>
              </a:tr>
              <a:tr h="35543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0055743"/>
                  </a:ext>
                </a:extLst>
              </a:tr>
              <a:tr h="35543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5141869"/>
                  </a:ext>
                </a:extLst>
              </a:tr>
              <a:tr h="35543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4188625"/>
                  </a:ext>
                </a:extLst>
              </a:tr>
              <a:tr h="35543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360516"/>
                  </a:ext>
                </a:extLst>
              </a:tr>
            </a:tbl>
          </a:graphicData>
        </a:graphic>
      </p:graphicFrame>
      <p:sp>
        <p:nvSpPr>
          <p:cNvPr id="12" name="TextBox 11">
            <a:extLst>
              <a:ext uri="{FF2B5EF4-FFF2-40B4-BE49-F238E27FC236}">
                <a16:creationId xmlns:a16="http://schemas.microsoft.com/office/drawing/2014/main" id="{E16273BF-F874-84F4-415B-BA05063DF2E5}"/>
              </a:ext>
            </a:extLst>
          </p:cNvPr>
          <p:cNvSpPr txBox="1"/>
          <p:nvPr/>
        </p:nvSpPr>
        <p:spPr>
          <a:xfrm>
            <a:off x="580550" y="4507650"/>
            <a:ext cx="4483819" cy="307777"/>
          </a:xfrm>
          <a:prstGeom prst="rect">
            <a:avLst/>
          </a:prstGeom>
          <a:noFill/>
        </p:spPr>
        <p:txBody>
          <a:bodyPr wrap="square" rtlCol="0">
            <a:spAutoFit/>
          </a:bodyPr>
          <a:lstStyle/>
          <a:p>
            <a:r>
              <a:rPr lang="en-IN" dirty="0">
                <a:solidFill>
                  <a:schemeClr val="bg1"/>
                </a:solidFill>
              </a:rPr>
              <a:t>Intermediate 3: (</a:t>
            </a:r>
            <a:r>
              <a:rPr lang="en-IN" dirty="0" err="1">
                <a:solidFill>
                  <a:schemeClr val="bg1"/>
                </a:solidFill>
              </a:rPr>
              <a:t>br</a:t>
            </a:r>
            <a:r>
              <a:rPr lang="en-IN" dirty="0">
                <a:solidFill>
                  <a:schemeClr val="bg1"/>
                </a:solidFill>
              </a:rPr>
              <a:t> find, 102, 17, ,</a:t>
            </a:r>
            <a:r>
              <a:rPr lang="en-IN" dirty="0" err="1">
                <a:solidFill>
                  <a:schemeClr val="bg1"/>
                </a:solidFill>
              </a:rPr>
              <a:t>find,NIL</a:t>
            </a:r>
            <a:r>
              <a:rPr lang="en-IN" dirty="0">
                <a:solidFill>
                  <a:schemeClr val="bg1"/>
                </a:solidFill>
              </a:rPr>
              <a:t>)</a:t>
            </a:r>
          </a:p>
        </p:txBody>
      </p:sp>
    </p:spTree>
    <p:extLst>
      <p:ext uri="{BB962C8B-B14F-4D97-AF65-F5344CB8AC3E}">
        <p14:creationId xmlns:p14="http://schemas.microsoft.com/office/powerpoint/2010/main" val="212963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EFEC50-1E8A-2BA8-63B9-26EDE67766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graphicFrame>
        <p:nvGraphicFramePr>
          <p:cNvPr id="3" name="Table 2">
            <a:extLst>
              <a:ext uri="{FF2B5EF4-FFF2-40B4-BE49-F238E27FC236}">
                <a16:creationId xmlns:a16="http://schemas.microsoft.com/office/drawing/2014/main" id="{B6682E43-31B8-6527-F477-BCD8C3050A92}"/>
              </a:ext>
            </a:extLst>
          </p:cNvPr>
          <p:cNvGraphicFramePr>
            <a:graphicFrameLocks noGrp="1"/>
          </p:cNvGraphicFramePr>
          <p:nvPr>
            <p:extLst>
              <p:ext uri="{D42A27DB-BD31-4B8C-83A1-F6EECF244321}">
                <p14:modId xmlns:p14="http://schemas.microsoft.com/office/powerpoint/2010/main" val="3711912635"/>
              </p:ext>
            </p:extLst>
          </p:nvPr>
        </p:nvGraphicFramePr>
        <p:xfrm>
          <a:off x="843515" y="333153"/>
          <a:ext cx="3296095" cy="3771012"/>
        </p:xfrm>
        <a:graphic>
          <a:graphicData uri="http://schemas.openxmlformats.org/drawingml/2006/table">
            <a:tbl>
              <a:tblPr>
                <a:tableStyleId>{1A138BE6-E374-4A1A-BE6D-9E52B14417BE}</a:tableStyleId>
              </a:tblPr>
              <a:tblGrid>
                <a:gridCol w="659219">
                  <a:extLst>
                    <a:ext uri="{9D8B030D-6E8A-4147-A177-3AD203B41FA5}">
                      <a16:colId xmlns:a16="http://schemas.microsoft.com/office/drawing/2014/main" val="1382756745"/>
                    </a:ext>
                  </a:extLst>
                </a:gridCol>
                <a:gridCol w="659219">
                  <a:extLst>
                    <a:ext uri="{9D8B030D-6E8A-4147-A177-3AD203B41FA5}">
                      <a16:colId xmlns:a16="http://schemas.microsoft.com/office/drawing/2014/main" val="44574052"/>
                    </a:ext>
                  </a:extLst>
                </a:gridCol>
                <a:gridCol w="659219">
                  <a:extLst>
                    <a:ext uri="{9D8B030D-6E8A-4147-A177-3AD203B41FA5}">
                      <a16:colId xmlns:a16="http://schemas.microsoft.com/office/drawing/2014/main" val="3557323756"/>
                    </a:ext>
                  </a:extLst>
                </a:gridCol>
                <a:gridCol w="659219">
                  <a:extLst>
                    <a:ext uri="{9D8B030D-6E8A-4147-A177-3AD203B41FA5}">
                      <a16:colId xmlns:a16="http://schemas.microsoft.com/office/drawing/2014/main" val="2409144420"/>
                    </a:ext>
                  </a:extLst>
                </a:gridCol>
                <a:gridCol w="659219">
                  <a:extLst>
                    <a:ext uri="{9D8B030D-6E8A-4147-A177-3AD203B41FA5}">
                      <a16:colId xmlns:a16="http://schemas.microsoft.com/office/drawing/2014/main" val="3082960874"/>
                    </a:ext>
                  </a:extLst>
                </a:gridCol>
              </a:tblGrid>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ORG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409287"/>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ldc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0562014"/>
                  </a:ext>
                </a:extLst>
              </a:tr>
              <a:tr h="314251">
                <a:tc>
                  <a:txBody>
                    <a:bodyPr/>
                    <a:lstStyle/>
                    <a:p>
                      <a:pPr algn="l" fontAlgn="b"/>
                      <a:r>
                        <a:rPr lang="en-IN" sz="1100" u="none" strike="noStrike">
                          <a:effectLst/>
                        </a:rPr>
                        <a:t>start: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add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1693631"/>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solidFill>
                            <a:schemeClr val="tx1"/>
                          </a:solidFill>
                          <a:effectLst/>
                        </a:rPr>
                        <a:t>find</a:t>
                      </a:r>
                      <a:endParaRPr lang="en-IN"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6229656"/>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solidFill>
                            <a:schemeClr val="bg1"/>
                          </a:solidFill>
                          <a:effectLst/>
                        </a:rPr>
                        <a:t>random</a:t>
                      </a:r>
                      <a:endParaRPr lang="en-IN" sz="1100" b="0" i="0" u="none" strike="noStrike" dirty="0">
                        <a:solidFill>
                          <a:schemeClr val="bg1"/>
                        </a:solidFill>
                        <a:effectLst/>
                        <a:latin typeface="Calibri" panose="020F0502020204030204" pitchFamily="34" charset="0"/>
                      </a:endParaRPr>
                    </a:p>
                  </a:txBody>
                  <a:tcPr marL="7620" marR="7620" marT="7620" marB="0" anchor="b"/>
                </a:tc>
                <a:tc>
                  <a:txBody>
                    <a:bodyPr/>
                    <a:lstStyle/>
                    <a:p>
                      <a:pPr algn="l" fontAlgn="b"/>
                      <a:r>
                        <a:rPr lang="en-IN" sz="1100" u="none" strike="noStrike" dirty="0">
                          <a:solidFill>
                            <a:schemeClr val="tx1"/>
                          </a:solidFill>
                          <a:effectLst/>
                        </a:rPr>
                        <a:t>SET</a:t>
                      </a:r>
                      <a:endParaRPr lang="en-IN" sz="1100" b="0" i="0" u="none" strike="noStrike" dirty="0">
                        <a:solidFill>
                          <a:schemeClr val="bg1"/>
                        </a:solidFill>
                        <a:effectLst/>
                        <a:latin typeface="Calibri" panose="020F0502020204030204" pitchFamily="34" charset="0"/>
                      </a:endParaRPr>
                    </a:p>
                  </a:txBody>
                  <a:tcPr marL="7620" marR="7620" marT="7620" marB="0" anchor="b"/>
                </a:tc>
                <a:tc>
                  <a:txBody>
                    <a:bodyPr/>
                    <a:lstStyle/>
                    <a:p>
                      <a:pPr algn="r" fontAlgn="b"/>
                      <a:r>
                        <a:rPr lang="en-IN" sz="1100" u="none" strike="noStrike" dirty="0">
                          <a:solidFill>
                            <a:srgbClr val="FF0000"/>
                          </a:solidFill>
                          <a:effectLst/>
                        </a:rPr>
                        <a:t>10</a:t>
                      </a:r>
                      <a:endParaRPr lang="en-IN"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PC = 103</a:t>
                      </a:r>
                    </a:p>
                  </a:txBody>
                  <a:tcPr marL="7620" marR="7620" marT="7620" marB="0" anchor="b"/>
                </a:tc>
                <a:extLst>
                  <a:ext uri="{0D108BD9-81ED-4DB2-BD59-A6C34878D82A}">
                    <a16:rowId xmlns:a16="http://schemas.microsoft.com/office/drawing/2014/main" val="2398821719"/>
                  </a:ext>
                </a:extLst>
              </a:tr>
              <a:tr h="314251">
                <a:tc>
                  <a:txBody>
                    <a:bodyPr/>
                    <a:lstStyle/>
                    <a:p>
                      <a:pPr algn="l" fontAlgn="b"/>
                      <a:r>
                        <a:rPr lang="en-IN" sz="1100" u="none" strike="noStrike" dirty="0">
                          <a:effectLst/>
                        </a:rPr>
                        <a: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call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func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805904"/>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6803747"/>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ldc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random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3110303"/>
                  </a:ext>
                </a:extLst>
              </a:tr>
              <a:tr h="314251">
                <a:tc>
                  <a:txBody>
                    <a:bodyPr/>
                    <a:lstStyle/>
                    <a:p>
                      <a:pPr algn="l" fontAlgn="b"/>
                      <a:r>
                        <a:rPr lang="en-IN" sz="1100" u="none" strike="noStrike">
                          <a:effectLst/>
                        </a:rPr>
                        <a:t>find: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ldc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8090428"/>
                  </a:ext>
                </a:extLst>
              </a:tr>
              <a:tr h="314251">
                <a:tc>
                  <a:txBody>
                    <a:bodyPr/>
                    <a:lstStyle/>
                    <a:p>
                      <a:pPr algn="l" fontAlgn="b"/>
                      <a:r>
                        <a:rPr lang="en-IN" sz="1100" u="none" strike="noStrike">
                          <a:effectLst/>
                        </a:rPr>
                        <a:t>func:</a:t>
                      </a:r>
                      <a:endParaRPr lang="en-IN"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en-IN" sz="1100" u="none" strike="noStrike">
                          <a:effectLst/>
                        </a:rPr>
                        <a:t>;just a comment</a:t>
                      </a:r>
                      <a:endParaRPr lang="en-IN"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1509647"/>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adj</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0233360"/>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HALT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54074224"/>
                  </a:ext>
                </a:extLst>
              </a:tr>
            </a:tbl>
          </a:graphicData>
        </a:graphic>
      </p:graphicFrame>
      <p:graphicFrame>
        <p:nvGraphicFramePr>
          <p:cNvPr id="4" name="Table 3">
            <a:extLst>
              <a:ext uri="{FF2B5EF4-FFF2-40B4-BE49-F238E27FC236}">
                <a16:creationId xmlns:a16="http://schemas.microsoft.com/office/drawing/2014/main" id="{31C301C6-66C9-645C-78F3-75CC93D6BA5D}"/>
              </a:ext>
            </a:extLst>
          </p:cNvPr>
          <p:cNvGraphicFramePr>
            <a:graphicFrameLocks noGrp="1"/>
          </p:cNvGraphicFramePr>
          <p:nvPr>
            <p:extLst>
              <p:ext uri="{D42A27DB-BD31-4B8C-83A1-F6EECF244321}">
                <p14:modId xmlns:p14="http://schemas.microsoft.com/office/powerpoint/2010/main" val="3506374591"/>
              </p:ext>
            </p:extLst>
          </p:nvPr>
        </p:nvGraphicFramePr>
        <p:xfrm>
          <a:off x="5153245" y="935664"/>
          <a:ext cx="1814626" cy="2218662"/>
        </p:xfrm>
        <a:graphic>
          <a:graphicData uri="http://schemas.openxmlformats.org/drawingml/2006/table">
            <a:tbl>
              <a:tblPr>
                <a:tableStyleId>{1A138BE6-E374-4A1A-BE6D-9E52B14417BE}</a:tableStyleId>
              </a:tblPr>
              <a:tblGrid>
                <a:gridCol w="907313">
                  <a:extLst>
                    <a:ext uri="{9D8B030D-6E8A-4147-A177-3AD203B41FA5}">
                      <a16:colId xmlns:a16="http://schemas.microsoft.com/office/drawing/2014/main" val="1957281831"/>
                    </a:ext>
                  </a:extLst>
                </a:gridCol>
                <a:gridCol w="907313">
                  <a:extLst>
                    <a:ext uri="{9D8B030D-6E8A-4147-A177-3AD203B41FA5}">
                      <a16:colId xmlns:a16="http://schemas.microsoft.com/office/drawing/2014/main" val="1426675269"/>
                    </a:ext>
                  </a:extLst>
                </a:gridCol>
              </a:tblGrid>
              <a:tr h="369777">
                <a:tc>
                  <a:txBody>
                    <a:bodyPr/>
                    <a:lstStyle/>
                    <a:p>
                      <a:pPr algn="l" fontAlgn="b"/>
                      <a:r>
                        <a:rPr lang="en-IN" sz="1100" b="0" i="0" u="none" strike="noStrike" dirty="0">
                          <a:solidFill>
                            <a:srgbClr val="000000"/>
                          </a:solidFill>
                          <a:effectLst/>
                          <a:latin typeface="Calibri" panose="020F0502020204030204" pitchFamily="34" charset="0"/>
                        </a:rPr>
                        <a:t>             start</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101</a:t>
                      </a:r>
                    </a:p>
                  </a:txBody>
                  <a:tcPr marL="7620" marR="7620" marT="7620" marB="0" anchor="b"/>
                </a:tc>
                <a:extLst>
                  <a:ext uri="{0D108BD9-81ED-4DB2-BD59-A6C34878D82A}">
                    <a16:rowId xmlns:a16="http://schemas.microsoft.com/office/drawing/2014/main" val="2796179810"/>
                  </a:ext>
                </a:extLst>
              </a:tr>
              <a:tr h="369777">
                <a:tc>
                  <a:txBody>
                    <a:bodyPr/>
                    <a:lstStyle/>
                    <a:p>
                      <a:pPr algn="l" fontAlgn="b"/>
                      <a:r>
                        <a:rPr lang="en-IN" sz="1100" b="0" i="0" u="none" strike="noStrike" dirty="0">
                          <a:solidFill>
                            <a:srgbClr val="000000"/>
                          </a:solidFill>
                          <a:effectLst/>
                          <a:latin typeface="Calibri" panose="020F0502020204030204" pitchFamily="34" charset="0"/>
                        </a:rPr>
                        <a:t>find</a:t>
                      </a: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7576356"/>
                  </a:ext>
                </a:extLst>
              </a:tr>
              <a:tr h="369777">
                <a:tc>
                  <a:txBody>
                    <a:bodyPr/>
                    <a:lstStyle/>
                    <a:p>
                      <a:pPr algn="l" fontAlgn="b"/>
                      <a:r>
                        <a:rPr lang="en-IN" sz="1100" b="0" i="0" u="none" strike="noStrike" dirty="0">
                          <a:solidFill>
                            <a:srgbClr val="000000"/>
                          </a:solidFill>
                          <a:effectLst/>
                          <a:latin typeface="Calibri" panose="020F0502020204030204" pitchFamily="34" charset="0"/>
                        </a:rPr>
                        <a:t>random</a:t>
                      </a: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0948657"/>
                  </a:ext>
                </a:extLst>
              </a:tr>
              <a:tr h="369777">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9711065"/>
                  </a:ext>
                </a:extLst>
              </a:tr>
              <a:tr h="36977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0760184"/>
                  </a:ext>
                </a:extLst>
              </a:tr>
              <a:tr h="369777">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9238608"/>
                  </a:ext>
                </a:extLst>
              </a:tr>
            </a:tbl>
          </a:graphicData>
        </a:graphic>
      </p:graphicFrame>
      <p:sp>
        <p:nvSpPr>
          <p:cNvPr id="6" name="TextBox 5">
            <a:extLst>
              <a:ext uri="{FF2B5EF4-FFF2-40B4-BE49-F238E27FC236}">
                <a16:creationId xmlns:a16="http://schemas.microsoft.com/office/drawing/2014/main" id="{7FBAEE16-155E-8743-65A7-2A1958FD6F7F}"/>
              </a:ext>
            </a:extLst>
          </p:cNvPr>
          <p:cNvSpPr txBox="1"/>
          <p:nvPr/>
        </p:nvSpPr>
        <p:spPr>
          <a:xfrm>
            <a:off x="5188688" y="533684"/>
            <a:ext cx="4572000" cy="307777"/>
          </a:xfrm>
          <a:prstGeom prst="rect">
            <a:avLst/>
          </a:prstGeom>
          <a:noFill/>
        </p:spPr>
        <p:txBody>
          <a:bodyPr wrap="square">
            <a:spAutoFit/>
          </a:bodyPr>
          <a:lstStyle/>
          <a:p>
            <a:r>
              <a:rPr lang="en-IN" dirty="0"/>
              <a:t>SYMBOL TABLE</a:t>
            </a:r>
          </a:p>
        </p:txBody>
      </p:sp>
      <p:graphicFrame>
        <p:nvGraphicFramePr>
          <p:cNvPr id="7" name="Table 6">
            <a:extLst>
              <a:ext uri="{FF2B5EF4-FFF2-40B4-BE49-F238E27FC236}">
                <a16:creationId xmlns:a16="http://schemas.microsoft.com/office/drawing/2014/main" id="{F03B0EFA-C444-63DB-8FEB-24D188301873}"/>
              </a:ext>
            </a:extLst>
          </p:cNvPr>
          <p:cNvGraphicFramePr>
            <a:graphicFrameLocks noGrp="1"/>
          </p:cNvGraphicFramePr>
          <p:nvPr>
            <p:extLst>
              <p:ext uri="{D42A27DB-BD31-4B8C-83A1-F6EECF244321}">
                <p14:modId xmlns:p14="http://schemas.microsoft.com/office/powerpoint/2010/main" val="1780134300"/>
              </p:ext>
            </p:extLst>
          </p:nvPr>
        </p:nvGraphicFramePr>
        <p:xfrm>
          <a:off x="7137991" y="533684"/>
          <a:ext cx="1531088" cy="2620639"/>
        </p:xfrm>
        <a:graphic>
          <a:graphicData uri="http://schemas.openxmlformats.org/drawingml/2006/table">
            <a:tbl>
              <a:tblPr>
                <a:tableStyleId>{1A138BE6-E374-4A1A-BE6D-9E52B14417BE}</a:tableStyleId>
              </a:tblPr>
              <a:tblGrid>
                <a:gridCol w="765544">
                  <a:extLst>
                    <a:ext uri="{9D8B030D-6E8A-4147-A177-3AD203B41FA5}">
                      <a16:colId xmlns:a16="http://schemas.microsoft.com/office/drawing/2014/main" val="945797233"/>
                    </a:ext>
                  </a:extLst>
                </a:gridCol>
                <a:gridCol w="765544">
                  <a:extLst>
                    <a:ext uri="{9D8B030D-6E8A-4147-A177-3AD203B41FA5}">
                      <a16:colId xmlns:a16="http://schemas.microsoft.com/office/drawing/2014/main" val="3998898058"/>
                    </a:ext>
                  </a:extLst>
                </a:gridCol>
              </a:tblGrid>
              <a:tr h="374377">
                <a:tc gridSpan="2">
                  <a:txBody>
                    <a:bodyPr/>
                    <a:lstStyle/>
                    <a:p>
                      <a:pPr algn="l" fontAlgn="b"/>
                      <a:r>
                        <a:rPr lang="en-IN" sz="1100" u="none" strike="noStrike" dirty="0">
                          <a:effectLst/>
                        </a:rPr>
                        <a:t>        Literal Table</a:t>
                      </a:r>
                      <a:endParaRPr lang="en-IN"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9936674"/>
                  </a:ext>
                </a:extLst>
              </a:tr>
              <a:tr h="374377">
                <a:tc>
                  <a:txBody>
                    <a:bodyPr/>
                    <a:lstStyle/>
                    <a:p>
                      <a:pPr algn="l" fontAlgn="b"/>
                      <a:r>
                        <a:rPr lang="en-IN" sz="1100" b="0" i="0" u="none" strike="noStrike" dirty="0">
                          <a:solidFill>
                            <a:srgbClr val="000000"/>
                          </a:solidFill>
                          <a:effectLst/>
                          <a:latin typeface="Calibri" panose="020F0502020204030204" pitchFamily="34" charset="0"/>
                        </a:rPr>
                        <a:t>6</a:t>
                      </a: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0518264"/>
                  </a:ext>
                </a:extLst>
              </a:tr>
              <a:tr h="374377">
                <a:tc>
                  <a:txBody>
                    <a:bodyPr/>
                    <a:lstStyle/>
                    <a:p>
                      <a:pPr algn="l" fontAlgn="b"/>
                      <a:r>
                        <a:rPr lang="en-IN" sz="1100" b="0" i="0" u="none" strike="noStrike" dirty="0">
                          <a:solidFill>
                            <a:srgbClr val="000000"/>
                          </a:solidFill>
                          <a:effectLst/>
                          <a:latin typeface="Calibri" panose="020F0502020204030204" pitchFamily="34" charset="0"/>
                        </a:rPr>
                        <a:t>1</a:t>
                      </a: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1679249"/>
                  </a:ext>
                </a:extLst>
              </a:tr>
              <a:tr h="374377">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0055743"/>
                  </a:ext>
                </a:extLst>
              </a:tr>
              <a:tr h="37437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5141869"/>
                  </a:ext>
                </a:extLst>
              </a:tr>
              <a:tr h="37437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4188625"/>
                  </a:ext>
                </a:extLst>
              </a:tr>
              <a:tr h="37437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360516"/>
                  </a:ext>
                </a:extLst>
              </a:tr>
            </a:tbl>
          </a:graphicData>
        </a:graphic>
      </p:graphicFrame>
      <p:sp>
        <p:nvSpPr>
          <p:cNvPr id="8" name="TextBox 7">
            <a:extLst>
              <a:ext uri="{FF2B5EF4-FFF2-40B4-BE49-F238E27FC236}">
                <a16:creationId xmlns:a16="http://schemas.microsoft.com/office/drawing/2014/main" id="{FBBF0456-2749-509C-FEAC-9DCF03D30321}"/>
              </a:ext>
            </a:extLst>
          </p:cNvPr>
          <p:cNvSpPr txBox="1"/>
          <p:nvPr/>
        </p:nvSpPr>
        <p:spPr>
          <a:xfrm>
            <a:off x="691115" y="4442074"/>
            <a:ext cx="5264208" cy="307777"/>
          </a:xfrm>
          <a:prstGeom prst="rect">
            <a:avLst/>
          </a:prstGeom>
          <a:noFill/>
        </p:spPr>
        <p:txBody>
          <a:bodyPr wrap="square" rtlCol="0">
            <a:spAutoFit/>
          </a:bodyPr>
          <a:lstStyle/>
          <a:p>
            <a:r>
              <a:rPr lang="en-IN" dirty="0">
                <a:solidFill>
                  <a:schemeClr val="bg1"/>
                </a:solidFill>
              </a:rPr>
              <a:t>Intermediate 4: (random: SET 10, 103, random, 19, ,10,NIL)</a:t>
            </a:r>
          </a:p>
        </p:txBody>
      </p:sp>
    </p:spTree>
    <p:extLst>
      <p:ext uri="{BB962C8B-B14F-4D97-AF65-F5344CB8AC3E}">
        <p14:creationId xmlns:p14="http://schemas.microsoft.com/office/powerpoint/2010/main" val="278786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6303C3-E6AD-363F-4374-A1291EBF5A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aphicFrame>
        <p:nvGraphicFramePr>
          <p:cNvPr id="3" name="Table 2">
            <a:extLst>
              <a:ext uri="{FF2B5EF4-FFF2-40B4-BE49-F238E27FC236}">
                <a16:creationId xmlns:a16="http://schemas.microsoft.com/office/drawing/2014/main" id="{24895EE7-A438-67B8-5B5E-3438DC2FDE30}"/>
              </a:ext>
            </a:extLst>
          </p:cNvPr>
          <p:cNvGraphicFramePr>
            <a:graphicFrameLocks noGrp="1"/>
          </p:cNvGraphicFramePr>
          <p:nvPr>
            <p:extLst>
              <p:ext uri="{D42A27DB-BD31-4B8C-83A1-F6EECF244321}">
                <p14:modId xmlns:p14="http://schemas.microsoft.com/office/powerpoint/2010/main" val="1483391124"/>
              </p:ext>
            </p:extLst>
          </p:nvPr>
        </p:nvGraphicFramePr>
        <p:xfrm>
          <a:off x="843515" y="333153"/>
          <a:ext cx="3296095" cy="3771012"/>
        </p:xfrm>
        <a:graphic>
          <a:graphicData uri="http://schemas.openxmlformats.org/drawingml/2006/table">
            <a:tbl>
              <a:tblPr>
                <a:tableStyleId>{1A138BE6-E374-4A1A-BE6D-9E52B14417BE}</a:tableStyleId>
              </a:tblPr>
              <a:tblGrid>
                <a:gridCol w="659219">
                  <a:extLst>
                    <a:ext uri="{9D8B030D-6E8A-4147-A177-3AD203B41FA5}">
                      <a16:colId xmlns:a16="http://schemas.microsoft.com/office/drawing/2014/main" val="1382756745"/>
                    </a:ext>
                  </a:extLst>
                </a:gridCol>
                <a:gridCol w="659219">
                  <a:extLst>
                    <a:ext uri="{9D8B030D-6E8A-4147-A177-3AD203B41FA5}">
                      <a16:colId xmlns:a16="http://schemas.microsoft.com/office/drawing/2014/main" val="44574052"/>
                    </a:ext>
                  </a:extLst>
                </a:gridCol>
                <a:gridCol w="659219">
                  <a:extLst>
                    <a:ext uri="{9D8B030D-6E8A-4147-A177-3AD203B41FA5}">
                      <a16:colId xmlns:a16="http://schemas.microsoft.com/office/drawing/2014/main" val="3557323756"/>
                    </a:ext>
                  </a:extLst>
                </a:gridCol>
                <a:gridCol w="659219">
                  <a:extLst>
                    <a:ext uri="{9D8B030D-6E8A-4147-A177-3AD203B41FA5}">
                      <a16:colId xmlns:a16="http://schemas.microsoft.com/office/drawing/2014/main" val="2409144420"/>
                    </a:ext>
                  </a:extLst>
                </a:gridCol>
                <a:gridCol w="659219">
                  <a:extLst>
                    <a:ext uri="{9D8B030D-6E8A-4147-A177-3AD203B41FA5}">
                      <a16:colId xmlns:a16="http://schemas.microsoft.com/office/drawing/2014/main" val="3082960874"/>
                    </a:ext>
                  </a:extLst>
                </a:gridCol>
              </a:tblGrid>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ORG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409287"/>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err="1">
                          <a:effectLst/>
                        </a:rPr>
                        <a:t>ldc</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6</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0562014"/>
                  </a:ext>
                </a:extLst>
              </a:tr>
              <a:tr h="314251">
                <a:tc>
                  <a:txBody>
                    <a:bodyPr/>
                    <a:lstStyle/>
                    <a:p>
                      <a:pPr algn="l" fontAlgn="b"/>
                      <a:r>
                        <a:rPr lang="en-IN" sz="1100" u="none" strike="noStrike">
                          <a:effectLst/>
                        </a:rPr>
                        <a:t>start: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add</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1693631"/>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solidFill>
                            <a:schemeClr val="tx1"/>
                          </a:solidFill>
                          <a:effectLst/>
                        </a:rPr>
                        <a:t>find</a:t>
                      </a:r>
                      <a:endParaRPr lang="en-IN"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6229656"/>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random</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solidFill>
                            <a:schemeClr val="tx1"/>
                          </a:solidFill>
                          <a:effectLst/>
                        </a:rPr>
                        <a:t>SET</a:t>
                      </a:r>
                      <a:endParaRPr lang="en-IN"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8821719"/>
                  </a:ext>
                </a:extLst>
              </a:tr>
              <a:tr h="314251">
                <a:tc>
                  <a:txBody>
                    <a:bodyPr/>
                    <a:lstStyle/>
                    <a:p>
                      <a:pPr algn="l" fontAlgn="b"/>
                      <a:r>
                        <a:rPr lang="en-IN" sz="1100" u="none" strike="noStrike" dirty="0">
                          <a:effectLst/>
                        </a:rPr>
                        <a: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call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err="1">
                          <a:solidFill>
                            <a:schemeClr val="bg1"/>
                          </a:solidFill>
                          <a:effectLst/>
                        </a:rPr>
                        <a:t>func</a:t>
                      </a:r>
                      <a:endParaRPr lang="en-IN" sz="1100" b="0" i="0" u="none" strike="noStrike" dirty="0">
                        <a:solidFill>
                          <a:schemeClr val="bg1"/>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PC = 104</a:t>
                      </a:r>
                    </a:p>
                  </a:txBody>
                  <a:tcPr marL="7620" marR="7620" marT="7620" marB="0" anchor="b"/>
                </a:tc>
                <a:extLst>
                  <a:ext uri="{0D108BD9-81ED-4DB2-BD59-A6C34878D82A}">
                    <a16:rowId xmlns:a16="http://schemas.microsoft.com/office/drawing/2014/main" val="116805904"/>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6803747"/>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ldc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random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3110303"/>
                  </a:ext>
                </a:extLst>
              </a:tr>
              <a:tr h="314251">
                <a:tc>
                  <a:txBody>
                    <a:bodyPr/>
                    <a:lstStyle/>
                    <a:p>
                      <a:pPr algn="l" fontAlgn="b"/>
                      <a:r>
                        <a:rPr lang="en-IN" sz="1100" u="none" strike="noStrike">
                          <a:effectLst/>
                        </a:rPr>
                        <a:t>find: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ldc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8090428"/>
                  </a:ext>
                </a:extLst>
              </a:tr>
              <a:tr h="314251">
                <a:tc>
                  <a:txBody>
                    <a:bodyPr/>
                    <a:lstStyle/>
                    <a:p>
                      <a:pPr algn="l" fontAlgn="b"/>
                      <a:r>
                        <a:rPr lang="en-IN" sz="1100" u="none" strike="noStrike">
                          <a:effectLst/>
                        </a:rPr>
                        <a:t>func:</a:t>
                      </a:r>
                      <a:endParaRPr lang="en-IN"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en-IN" sz="1100" u="none" strike="noStrike">
                          <a:effectLst/>
                        </a:rPr>
                        <a:t>;just a comment</a:t>
                      </a:r>
                      <a:endParaRPr lang="en-IN"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1509647"/>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adj</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0233360"/>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HALT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54074224"/>
                  </a:ext>
                </a:extLst>
              </a:tr>
            </a:tbl>
          </a:graphicData>
        </a:graphic>
      </p:graphicFrame>
      <p:graphicFrame>
        <p:nvGraphicFramePr>
          <p:cNvPr id="4" name="Table 3">
            <a:extLst>
              <a:ext uri="{FF2B5EF4-FFF2-40B4-BE49-F238E27FC236}">
                <a16:creationId xmlns:a16="http://schemas.microsoft.com/office/drawing/2014/main" id="{A7C5B327-1B25-946F-5CCC-B84C6A4553C1}"/>
              </a:ext>
            </a:extLst>
          </p:cNvPr>
          <p:cNvGraphicFramePr>
            <a:graphicFrameLocks noGrp="1"/>
          </p:cNvGraphicFramePr>
          <p:nvPr>
            <p:extLst>
              <p:ext uri="{D42A27DB-BD31-4B8C-83A1-F6EECF244321}">
                <p14:modId xmlns:p14="http://schemas.microsoft.com/office/powerpoint/2010/main" val="2817671692"/>
              </p:ext>
            </p:extLst>
          </p:nvPr>
        </p:nvGraphicFramePr>
        <p:xfrm>
          <a:off x="5153245" y="935664"/>
          <a:ext cx="1814626" cy="2218662"/>
        </p:xfrm>
        <a:graphic>
          <a:graphicData uri="http://schemas.openxmlformats.org/drawingml/2006/table">
            <a:tbl>
              <a:tblPr>
                <a:tableStyleId>{1A138BE6-E374-4A1A-BE6D-9E52B14417BE}</a:tableStyleId>
              </a:tblPr>
              <a:tblGrid>
                <a:gridCol w="907313">
                  <a:extLst>
                    <a:ext uri="{9D8B030D-6E8A-4147-A177-3AD203B41FA5}">
                      <a16:colId xmlns:a16="http://schemas.microsoft.com/office/drawing/2014/main" val="1957281831"/>
                    </a:ext>
                  </a:extLst>
                </a:gridCol>
                <a:gridCol w="907313">
                  <a:extLst>
                    <a:ext uri="{9D8B030D-6E8A-4147-A177-3AD203B41FA5}">
                      <a16:colId xmlns:a16="http://schemas.microsoft.com/office/drawing/2014/main" val="1426675269"/>
                    </a:ext>
                  </a:extLst>
                </a:gridCol>
              </a:tblGrid>
              <a:tr h="369777">
                <a:tc>
                  <a:txBody>
                    <a:bodyPr/>
                    <a:lstStyle/>
                    <a:p>
                      <a:pPr algn="l" fontAlgn="b"/>
                      <a:r>
                        <a:rPr lang="en-IN" sz="1100" b="0" i="0" u="none" strike="noStrike" dirty="0">
                          <a:solidFill>
                            <a:srgbClr val="000000"/>
                          </a:solidFill>
                          <a:effectLst/>
                          <a:latin typeface="Calibri" panose="020F0502020204030204" pitchFamily="34" charset="0"/>
                        </a:rPr>
                        <a:t>             start</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101</a:t>
                      </a:r>
                    </a:p>
                  </a:txBody>
                  <a:tcPr marL="7620" marR="7620" marT="7620" marB="0" anchor="b"/>
                </a:tc>
                <a:extLst>
                  <a:ext uri="{0D108BD9-81ED-4DB2-BD59-A6C34878D82A}">
                    <a16:rowId xmlns:a16="http://schemas.microsoft.com/office/drawing/2014/main" val="2796179810"/>
                  </a:ext>
                </a:extLst>
              </a:tr>
              <a:tr h="369777">
                <a:tc>
                  <a:txBody>
                    <a:bodyPr/>
                    <a:lstStyle/>
                    <a:p>
                      <a:pPr algn="l" fontAlgn="b"/>
                      <a:r>
                        <a:rPr lang="en-IN" sz="1100" b="0" i="0" u="none" strike="noStrike" dirty="0">
                          <a:solidFill>
                            <a:srgbClr val="000000"/>
                          </a:solidFill>
                          <a:effectLst/>
                          <a:latin typeface="Calibri" panose="020F0502020204030204" pitchFamily="34" charset="0"/>
                        </a:rPr>
                        <a:t>find</a:t>
                      </a: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7576356"/>
                  </a:ext>
                </a:extLst>
              </a:tr>
              <a:tr h="369777">
                <a:tc>
                  <a:txBody>
                    <a:bodyPr/>
                    <a:lstStyle/>
                    <a:p>
                      <a:pPr algn="l" fontAlgn="b"/>
                      <a:r>
                        <a:rPr lang="en-IN" sz="1100" b="0" i="0" u="none" strike="noStrike" dirty="0">
                          <a:solidFill>
                            <a:srgbClr val="000000"/>
                          </a:solidFill>
                          <a:effectLst/>
                          <a:latin typeface="Calibri" panose="020F0502020204030204" pitchFamily="34" charset="0"/>
                        </a:rPr>
                        <a:t>random</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10</a:t>
                      </a:r>
                    </a:p>
                  </a:txBody>
                  <a:tcPr marL="7620" marR="7620" marT="7620" marB="0" anchor="b"/>
                </a:tc>
                <a:extLst>
                  <a:ext uri="{0D108BD9-81ED-4DB2-BD59-A6C34878D82A}">
                    <a16:rowId xmlns:a16="http://schemas.microsoft.com/office/drawing/2014/main" val="2060948657"/>
                  </a:ext>
                </a:extLst>
              </a:tr>
              <a:tr h="369777">
                <a:tc>
                  <a:txBody>
                    <a:bodyPr/>
                    <a:lstStyle/>
                    <a:p>
                      <a:pPr algn="l" fontAlgn="b"/>
                      <a:r>
                        <a:rPr lang="en-IN" sz="1100" b="0" i="0" u="none" strike="noStrike" dirty="0" err="1">
                          <a:solidFill>
                            <a:srgbClr val="000000"/>
                          </a:solidFill>
                          <a:effectLst/>
                          <a:latin typeface="Calibri" panose="020F0502020204030204" pitchFamily="34" charset="0"/>
                        </a:rPr>
                        <a:t>func</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9711065"/>
                  </a:ext>
                </a:extLst>
              </a:tr>
              <a:tr h="36977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0760184"/>
                  </a:ext>
                </a:extLst>
              </a:tr>
              <a:tr h="369777">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9238608"/>
                  </a:ext>
                </a:extLst>
              </a:tr>
            </a:tbl>
          </a:graphicData>
        </a:graphic>
      </p:graphicFrame>
      <p:sp>
        <p:nvSpPr>
          <p:cNvPr id="6" name="TextBox 5">
            <a:extLst>
              <a:ext uri="{FF2B5EF4-FFF2-40B4-BE49-F238E27FC236}">
                <a16:creationId xmlns:a16="http://schemas.microsoft.com/office/drawing/2014/main" id="{4AB01387-4B8D-7547-5F82-19D80A60055C}"/>
              </a:ext>
            </a:extLst>
          </p:cNvPr>
          <p:cNvSpPr txBox="1"/>
          <p:nvPr/>
        </p:nvSpPr>
        <p:spPr>
          <a:xfrm>
            <a:off x="5227674" y="505330"/>
            <a:ext cx="4572000" cy="307777"/>
          </a:xfrm>
          <a:prstGeom prst="rect">
            <a:avLst/>
          </a:prstGeom>
          <a:noFill/>
        </p:spPr>
        <p:txBody>
          <a:bodyPr wrap="square">
            <a:spAutoFit/>
          </a:bodyPr>
          <a:lstStyle/>
          <a:p>
            <a:r>
              <a:rPr lang="en-IN" dirty="0"/>
              <a:t>SYMBOL TABLE</a:t>
            </a:r>
          </a:p>
        </p:txBody>
      </p:sp>
      <p:graphicFrame>
        <p:nvGraphicFramePr>
          <p:cNvPr id="7" name="Table 6">
            <a:extLst>
              <a:ext uri="{FF2B5EF4-FFF2-40B4-BE49-F238E27FC236}">
                <a16:creationId xmlns:a16="http://schemas.microsoft.com/office/drawing/2014/main" id="{4538497D-6ED8-EED7-B65D-133C213DF7A4}"/>
              </a:ext>
            </a:extLst>
          </p:cNvPr>
          <p:cNvGraphicFramePr>
            <a:graphicFrameLocks noGrp="1"/>
          </p:cNvGraphicFramePr>
          <p:nvPr>
            <p:extLst>
              <p:ext uri="{D42A27DB-BD31-4B8C-83A1-F6EECF244321}">
                <p14:modId xmlns:p14="http://schemas.microsoft.com/office/powerpoint/2010/main" val="2184307447"/>
              </p:ext>
            </p:extLst>
          </p:nvPr>
        </p:nvGraphicFramePr>
        <p:xfrm>
          <a:off x="7194698" y="505330"/>
          <a:ext cx="1594884" cy="2648996"/>
        </p:xfrm>
        <a:graphic>
          <a:graphicData uri="http://schemas.openxmlformats.org/drawingml/2006/table">
            <a:tbl>
              <a:tblPr>
                <a:tableStyleId>{1A138BE6-E374-4A1A-BE6D-9E52B14417BE}</a:tableStyleId>
              </a:tblPr>
              <a:tblGrid>
                <a:gridCol w="797442">
                  <a:extLst>
                    <a:ext uri="{9D8B030D-6E8A-4147-A177-3AD203B41FA5}">
                      <a16:colId xmlns:a16="http://schemas.microsoft.com/office/drawing/2014/main" val="945797233"/>
                    </a:ext>
                  </a:extLst>
                </a:gridCol>
                <a:gridCol w="797442">
                  <a:extLst>
                    <a:ext uri="{9D8B030D-6E8A-4147-A177-3AD203B41FA5}">
                      <a16:colId xmlns:a16="http://schemas.microsoft.com/office/drawing/2014/main" val="3998898058"/>
                    </a:ext>
                  </a:extLst>
                </a:gridCol>
              </a:tblGrid>
              <a:tr h="378428">
                <a:tc gridSpan="2">
                  <a:txBody>
                    <a:bodyPr/>
                    <a:lstStyle/>
                    <a:p>
                      <a:pPr algn="l" fontAlgn="b"/>
                      <a:r>
                        <a:rPr lang="en-IN" sz="1100" u="none" strike="noStrike" dirty="0">
                          <a:effectLst/>
                        </a:rPr>
                        <a:t>        Literal Table</a:t>
                      </a:r>
                      <a:endParaRPr lang="en-IN"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9936674"/>
                  </a:ext>
                </a:extLst>
              </a:tr>
              <a:tr h="378428">
                <a:tc>
                  <a:txBody>
                    <a:bodyPr/>
                    <a:lstStyle/>
                    <a:p>
                      <a:pPr algn="l" fontAlgn="b"/>
                      <a:r>
                        <a:rPr lang="en-IN" sz="1100" b="0" i="0" u="none" strike="noStrike" dirty="0">
                          <a:solidFill>
                            <a:srgbClr val="000000"/>
                          </a:solidFill>
                          <a:effectLst/>
                          <a:latin typeface="Calibri" panose="020F0502020204030204" pitchFamily="34" charset="0"/>
                        </a:rPr>
                        <a:t>6</a:t>
                      </a: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0518264"/>
                  </a:ext>
                </a:extLst>
              </a:tr>
              <a:tr h="378428">
                <a:tc>
                  <a:txBody>
                    <a:bodyPr/>
                    <a:lstStyle/>
                    <a:p>
                      <a:pPr algn="l" fontAlgn="b"/>
                      <a:r>
                        <a:rPr lang="en-IN" sz="1100" b="0" i="0" u="none" strike="noStrike" dirty="0">
                          <a:solidFill>
                            <a:srgbClr val="000000"/>
                          </a:solidFill>
                          <a:effectLst/>
                          <a:latin typeface="Calibri" panose="020F0502020204030204" pitchFamily="34" charset="0"/>
                        </a:rPr>
                        <a:t>1</a:t>
                      </a: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1679249"/>
                  </a:ext>
                </a:extLst>
              </a:tr>
              <a:tr h="37842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0055743"/>
                  </a:ext>
                </a:extLst>
              </a:tr>
              <a:tr h="37842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5141869"/>
                  </a:ext>
                </a:extLst>
              </a:tr>
              <a:tr h="37842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4188625"/>
                  </a:ext>
                </a:extLst>
              </a:tr>
              <a:tr h="37842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360516"/>
                  </a:ext>
                </a:extLst>
              </a:tr>
            </a:tbl>
          </a:graphicData>
        </a:graphic>
      </p:graphicFrame>
      <p:sp>
        <p:nvSpPr>
          <p:cNvPr id="8" name="TextBox 7">
            <a:extLst>
              <a:ext uri="{FF2B5EF4-FFF2-40B4-BE49-F238E27FC236}">
                <a16:creationId xmlns:a16="http://schemas.microsoft.com/office/drawing/2014/main" id="{B49FE25B-491B-4032-676C-E75B0E6050F6}"/>
              </a:ext>
            </a:extLst>
          </p:cNvPr>
          <p:cNvSpPr txBox="1"/>
          <p:nvPr/>
        </p:nvSpPr>
        <p:spPr>
          <a:xfrm>
            <a:off x="843515" y="4548553"/>
            <a:ext cx="3998116" cy="307777"/>
          </a:xfrm>
          <a:prstGeom prst="rect">
            <a:avLst/>
          </a:prstGeom>
          <a:noFill/>
        </p:spPr>
        <p:txBody>
          <a:bodyPr wrap="square" rtlCol="0">
            <a:spAutoFit/>
          </a:bodyPr>
          <a:lstStyle/>
          <a:p>
            <a:r>
              <a:rPr lang="en-IN" dirty="0">
                <a:solidFill>
                  <a:schemeClr val="bg1"/>
                </a:solidFill>
              </a:rPr>
              <a:t>Intermediate 5: (call </a:t>
            </a:r>
            <a:r>
              <a:rPr lang="en-IN" dirty="0" err="1">
                <a:solidFill>
                  <a:schemeClr val="bg1"/>
                </a:solidFill>
              </a:rPr>
              <a:t>fumc</a:t>
            </a:r>
            <a:r>
              <a:rPr lang="en-IN" dirty="0">
                <a:solidFill>
                  <a:schemeClr val="bg1"/>
                </a:solidFill>
              </a:rPr>
              <a:t>, 104, , 13, ,</a:t>
            </a:r>
            <a:r>
              <a:rPr lang="en-IN" dirty="0" err="1">
                <a:solidFill>
                  <a:schemeClr val="bg1"/>
                </a:solidFill>
              </a:rPr>
              <a:t>func,NIL</a:t>
            </a:r>
            <a:r>
              <a:rPr lang="en-IN" dirty="0">
                <a:solidFill>
                  <a:schemeClr val="bg1"/>
                </a:solidFill>
              </a:rPr>
              <a:t>)</a:t>
            </a:r>
          </a:p>
        </p:txBody>
      </p:sp>
    </p:spTree>
    <p:extLst>
      <p:ext uri="{BB962C8B-B14F-4D97-AF65-F5344CB8AC3E}">
        <p14:creationId xmlns:p14="http://schemas.microsoft.com/office/powerpoint/2010/main" val="2009070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B78333-5E2C-D7F8-E993-A74CB140E1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graphicFrame>
        <p:nvGraphicFramePr>
          <p:cNvPr id="3" name="Table 2">
            <a:extLst>
              <a:ext uri="{FF2B5EF4-FFF2-40B4-BE49-F238E27FC236}">
                <a16:creationId xmlns:a16="http://schemas.microsoft.com/office/drawing/2014/main" id="{44BAF39B-BBE5-2F78-94D0-97FCC91B7ED7}"/>
              </a:ext>
            </a:extLst>
          </p:cNvPr>
          <p:cNvGraphicFramePr>
            <a:graphicFrameLocks noGrp="1"/>
          </p:cNvGraphicFramePr>
          <p:nvPr>
            <p:extLst>
              <p:ext uri="{D42A27DB-BD31-4B8C-83A1-F6EECF244321}">
                <p14:modId xmlns:p14="http://schemas.microsoft.com/office/powerpoint/2010/main" val="400087115"/>
              </p:ext>
            </p:extLst>
          </p:nvPr>
        </p:nvGraphicFramePr>
        <p:xfrm>
          <a:off x="843515" y="333153"/>
          <a:ext cx="3195041" cy="3771012"/>
        </p:xfrm>
        <a:graphic>
          <a:graphicData uri="http://schemas.openxmlformats.org/drawingml/2006/table">
            <a:tbl>
              <a:tblPr>
                <a:tableStyleId>{1A138BE6-E374-4A1A-BE6D-9E52B14417BE}</a:tableStyleId>
              </a:tblPr>
              <a:tblGrid>
                <a:gridCol w="558165">
                  <a:extLst>
                    <a:ext uri="{9D8B030D-6E8A-4147-A177-3AD203B41FA5}">
                      <a16:colId xmlns:a16="http://schemas.microsoft.com/office/drawing/2014/main" val="1382756745"/>
                    </a:ext>
                  </a:extLst>
                </a:gridCol>
                <a:gridCol w="659219">
                  <a:extLst>
                    <a:ext uri="{9D8B030D-6E8A-4147-A177-3AD203B41FA5}">
                      <a16:colId xmlns:a16="http://schemas.microsoft.com/office/drawing/2014/main" val="44574052"/>
                    </a:ext>
                  </a:extLst>
                </a:gridCol>
                <a:gridCol w="659219">
                  <a:extLst>
                    <a:ext uri="{9D8B030D-6E8A-4147-A177-3AD203B41FA5}">
                      <a16:colId xmlns:a16="http://schemas.microsoft.com/office/drawing/2014/main" val="3557323756"/>
                    </a:ext>
                  </a:extLst>
                </a:gridCol>
                <a:gridCol w="659219">
                  <a:extLst>
                    <a:ext uri="{9D8B030D-6E8A-4147-A177-3AD203B41FA5}">
                      <a16:colId xmlns:a16="http://schemas.microsoft.com/office/drawing/2014/main" val="2409144420"/>
                    </a:ext>
                  </a:extLst>
                </a:gridCol>
                <a:gridCol w="659219">
                  <a:extLst>
                    <a:ext uri="{9D8B030D-6E8A-4147-A177-3AD203B41FA5}">
                      <a16:colId xmlns:a16="http://schemas.microsoft.com/office/drawing/2014/main" val="3082960874"/>
                    </a:ext>
                  </a:extLst>
                </a:gridCol>
              </a:tblGrid>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ORG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409287"/>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ldc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0562014"/>
                  </a:ext>
                </a:extLst>
              </a:tr>
              <a:tr h="314251">
                <a:tc>
                  <a:txBody>
                    <a:bodyPr/>
                    <a:lstStyle/>
                    <a:p>
                      <a:pPr algn="l" fontAlgn="b"/>
                      <a:r>
                        <a:rPr lang="en-IN" sz="1100" u="none" strike="noStrike">
                          <a:effectLst/>
                        </a:rPr>
                        <a:t>start: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add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1693631"/>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solidFill>
                            <a:schemeClr val="tx1"/>
                          </a:solidFill>
                          <a:effectLst/>
                        </a:rPr>
                        <a:t>find</a:t>
                      </a:r>
                      <a:endParaRPr lang="en-IN"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6229656"/>
                  </a:ext>
                </a:extLst>
              </a:tr>
              <a:tr h="314251">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random</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solidFill>
                            <a:schemeClr val="tx1"/>
                          </a:solidFill>
                          <a:effectLst/>
                        </a:rPr>
                        <a:t>SET</a:t>
                      </a:r>
                      <a:endParaRPr lang="en-IN"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8821719"/>
                  </a:ext>
                </a:extLst>
              </a:tr>
              <a:tr h="314251">
                <a:tc>
                  <a:txBody>
                    <a:bodyPr/>
                    <a:lstStyle/>
                    <a:p>
                      <a:pPr algn="l" fontAlgn="b"/>
                      <a:r>
                        <a:rPr lang="en-IN" sz="1100" u="none" strike="noStrike" dirty="0">
                          <a:effectLst/>
                        </a:rPr>
                        <a: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call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err="1">
                          <a:solidFill>
                            <a:schemeClr val="tx1"/>
                          </a:solidFill>
                          <a:effectLst/>
                        </a:rPr>
                        <a:t>func</a:t>
                      </a:r>
                      <a:endParaRPr lang="en-IN"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805904"/>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6803747"/>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ldc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random</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3110303"/>
                  </a:ext>
                </a:extLst>
              </a:tr>
              <a:tr h="314251">
                <a:tc>
                  <a:txBody>
                    <a:bodyPr/>
                    <a:lstStyle/>
                    <a:p>
                      <a:pPr algn="l" fontAlgn="b"/>
                      <a:r>
                        <a:rPr lang="en-IN" sz="1100" u="none" strike="noStrike" dirty="0">
                          <a:solidFill>
                            <a:schemeClr val="bg1"/>
                          </a:solidFill>
                          <a:effectLst/>
                        </a:rPr>
                        <a:t>find</a:t>
                      </a:r>
                      <a:r>
                        <a:rPr lang="en-IN" sz="1100" u="none" strike="noStrike" dirty="0">
                          <a:effectLst/>
                        </a:rPr>
                        <a: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ldc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solidFill>
                            <a:srgbClr val="FF0000"/>
                          </a:solidFill>
                          <a:effectLst/>
                        </a:rPr>
                        <a:t>6</a:t>
                      </a:r>
                      <a:endParaRPr lang="en-IN"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PC=106</a:t>
                      </a:r>
                    </a:p>
                  </a:txBody>
                  <a:tcPr marL="7620" marR="7620" marT="7620" marB="0" anchor="b"/>
                </a:tc>
                <a:extLst>
                  <a:ext uri="{0D108BD9-81ED-4DB2-BD59-A6C34878D82A}">
                    <a16:rowId xmlns:a16="http://schemas.microsoft.com/office/drawing/2014/main" val="1878090428"/>
                  </a:ext>
                </a:extLst>
              </a:tr>
              <a:tr h="314251">
                <a:tc>
                  <a:txBody>
                    <a:bodyPr/>
                    <a:lstStyle/>
                    <a:p>
                      <a:pPr algn="l" fontAlgn="b"/>
                      <a:r>
                        <a:rPr lang="en-IN" sz="1100" u="none" strike="noStrike">
                          <a:effectLst/>
                        </a:rPr>
                        <a:t>func:</a:t>
                      </a:r>
                      <a:endParaRPr lang="en-IN"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en-IN" sz="1100" u="none" strike="noStrike">
                          <a:effectLst/>
                        </a:rPr>
                        <a:t>;just a comment</a:t>
                      </a:r>
                      <a:endParaRPr lang="en-IN"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1509647"/>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adj</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0233360"/>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HALT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54074224"/>
                  </a:ext>
                </a:extLst>
              </a:tr>
            </a:tbl>
          </a:graphicData>
        </a:graphic>
      </p:graphicFrame>
      <p:graphicFrame>
        <p:nvGraphicFramePr>
          <p:cNvPr id="4" name="Table 3">
            <a:extLst>
              <a:ext uri="{FF2B5EF4-FFF2-40B4-BE49-F238E27FC236}">
                <a16:creationId xmlns:a16="http://schemas.microsoft.com/office/drawing/2014/main" id="{5FF66AE5-E619-9121-AF24-4F260556B2EF}"/>
              </a:ext>
            </a:extLst>
          </p:cNvPr>
          <p:cNvGraphicFramePr>
            <a:graphicFrameLocks noGrp="1"/>
          </p:cNvGraphicFramePr>
          <p:nvPr>
            <p:extLst>
              <p:ext uri="{D42A27DB-BD31-4B8C-83A1-F6EECF244321}">
                <p14:modId xmlns:p14="http://schemas.microsoft.com/office/powerpoint/2010/main" val="1180043375"/>
              </p:ext>
            </p:extLst>
          </p:nvPr>
        </p:nvGraphicFramePr>
        <p:xfrm>
          <a:off x="5153245" y="935664"/>
          <a:ext cx="1814626" cy="2218662"/>
        </p:xfrm>
        <a:graphic>
          <a:graphicData uri="http://schemas.openxmlformats.org/drawingml/2006/table">
            <a:tbl>
              <a:tblPr>
                <a:tableStyleId>{1A138BE6-E374-4A1A-BE6D-9E52B14417BE}</a:tableStyleId>
              </a:tblPr>
              <a:tblGrid>
                <a:gridCol w="907313">
                  <a:extLst>
                    <a:ext uri="{9D8B030D-6E8A-4147-A177-3AD203B41FA5}">
                      <a16:colId xmlns:a16="http://schemas.microsoft.com/office/drawing/2014/main" val="1957281831"/>
                    </a:ext>
                  </a:extLst>
                </a:gridCol>
                <a:gridCol w="907313">
                  <a:extLst>
                    <a:ext uri="{9D8B030D-6E8A-4147-A177-3AD203B41FA5}">
                      <a16:colId xmlns:a16="http://schemas.microsoft.com/office/drawing/2014/main" val="1426675269"/>
                    </a:ext>
                  </a:extLst>
                </a:gridCol>
              </a:tblGrid>
              <a:tr h="369777">
                <a:tc>
                  <a:txBody>
                    <a:bodyPr/>
                    <a:lstStyle/>
                    <a:p>
                      <a:pPr algn="l" fontAlgn="b"/>
                      <a:r>
                        <a:rPr lang="en-IN" sz="1100" b="0" i="0" u="none" strike="noStrike" dirty="0">
                          <a:solidFill>
                            <a:srgbClr val="000000"/>
                          </a:solidFill>
                          <a:effectLst/>
                          <a:latin typeface="Calibri" panose="020F0502020204030204" pitchFamily="34" charset="0"/>
                        </a:rPr>
                        <a:t>             start</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101</a:t>
                      </a:r>
                    </a:p>
                  </a:txBody>
                  <a:tcPr marL="7620" marR="7620" marT="7620" marB="0" anchor="b"/>
                </a:tc>
                <a:extLst>
                  <a:ext uri="{0D108BD9-81ED-4DB2-BD59-A6C34878D82A}">
                    <a16:rowId xmlns:a16="http://schemas.microsoft.com/office/drawing/2014/main" val="2796179810"/>
                  </a:ext>
                </a:extLst>
              </a:tr>
              <a:tr h="369777">
                <a:tc>
                  <a:txBody>
                    <a:bodyPr/>
                    <a:lstStyle/>
                    <a:p>
                      <a:pPr algn="l" fontAlgn="b"/>
                      <a:r>
                        <a:rPr lang="en-IN" sz="1100" b="0" i="0" u="none" strike="noStrike" dirty="0">
                          <a:solidFill>
                            <a:srgbClr val="000000"/>
                          </a:solidFill>
                          <a:effectLst/>
                          <a:latin typeface="Calibri" panose="020F0502020204030204" pitchFamily="34" charset="0"/>
                        </a:rPr>
                        <a:t>find</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106</a:t>
                      </a:r>
                    </a:p>
                  </a:txBody>
                  <a:tcPr marL="7620" marR="7620" marT="7620" marB="0" anchor="b"/>
                </a:tc>
                <a:extLst>
                  <a:ext uri="{0D108BD9-81ED-4DB2-BD59-A6C34878D82A}">
                    <a16:rowId xmlns:a16="http://schemas.microsoft.com/office/drawing/2014/main" val="677576356"/>
                  </a:ext>
                </a:extLst>
              </a:tr>
              <a:tr h="369777">
                <a:tc>
                  <a:txBody>
                    <a:bodyPr/>
                    <a:lstStyle/>
                    <a:p>
                      <a:pPr algn="l" fontAlgn="b"/>
                      <a:r>
                        <a:rPr lang="en-IN" sz="1100" b="0" i="0" u="none" strike="noStrike" dirty="0">
                          <a:solidFill>
                            <a:srgbClr val="000000"/>
                          </a:solidFill>
                          <a:effectLst/>
                          <a:latin typeface="Calibri" panose="020F0502020204030204" pitchFamily="34" charset="0"/>
                        </a:rPr>
                        <a:t>random</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10</a:t>
                      </a:r>
                    </a:p>
                  </a:txBody>
                  <a:tcPr marL="7620" marR="7620" marT="7620" marB="0" anchor="b"/>
                </a:tc>
                <a:extLst>
                  <a:ext uri="{0D108BD9-81ED-4DB2-BD59-A6C34878D82A}">
                    <a16:rowId xmlns:a16="http://schemas.microsoft.com/office/drawing/2014/main" val="2060948657"/>
                  </a:ext>
                </a:extLst>
              </a:tr>
              <a:tr h="369777">
                <a:tc>
                  <a:txBody>
                    <a:bodyPr/>
                    <a:lstStyle/>
                    <a:p>
                      <a:pPr algn="l" fontAlgn="b"/>
                      <a:r>
                        <a:rPr lang="en-IN" sz="1100" b="0" i="0" u="none" strike="noStrike" dirty="0" err="1">
                          <a:solidFill>
                            <a:srgbClr val="000000"/>
                          </a:solidFill>
                          <a:effectLst/>
                          <a:latin typeface="Calibri" panose="020F0502020204030204" pitchFamily="34" charset="0"/>
                        </a:rPr>
                        <a:t>func</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9711065"/>
                  </a:ext>
                </a:extLst>
              </a:tr>
              <a:tr h="36977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0760184"/>
                  </a:ext>
                </a:extLst>
              </a:tr>
              <a:tr h="369777">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9238608"/>
                  </a:ext>
                </a:extLst>
              </a:tr>
            </a:tbl>
          </a:graphicData>
        </a:graphic>
      </p:graphicFrame>
      <p:sp>
        <p:nvSpPr>
          <p:cNvPr id="6" name="TextBox 5">
            <a:extLst>
              <a:ext uri="{FF2B5EF4-FFF2-40B4-BE49-F238E27FC236}">
                <a16:creationId xmlns:a16="http://schemas.microsoft.com/office/drawing/2014/main" id="{730EAC6D-927C-247F-218B-AC83308B165B}"/>
              </a:ext>
            </a:extLst>
          </p:cNvPr>
          <p:cNvSpPr txBox="1"/>
          <p:nvPr/>
        </p:nvSpPr>
        <p:spPr>
          <a:xfrm>
            <a:off x="5195778" y="512419"/>
            <a:ext cx="4572000" cy="307777"/>
          </a:xfrm>
          <a:prstGeom prst="rect">
            <a:avLst/>
          </a:prstGeom>
          <a:noFill/>
        </p:spPr>
        <p:txBody>
          <a:bodyPr wrap="square">
            <a:spAutoFit/>
          </a:bodyPr>
          <a:lstStyle/>
          <a:p>
            <a:r>
              <a:rPr lang="en-IN" dirty="0"/>
              <a:t>SYMBOL TABLE</a:t>
            </a:r>
          </a:p>
        </p:txBody>
      </p:sp>
      <p:graphicFrame>
        <p:nvGraphicFramePr>
          <p:cNvPr id="9" name="Table 8">
            <a:extLst>
              <a:ext uri="{FF2B5EF4-FFF2-40B4-BE49-F238E27FC236}">
                <a16:creationId xmlns:a16="http://schemas.microsoft.com/office/drawing/2014/main" id="{93A6DDCA-A065-EB36-2F8E-7D7621D59968}"/>
              </a:ext>
            </a:extLst>
          </p:cNvPr>
          <p:cNvGraphicFramePr>
            <a:graphicFrameLocks noGrp="1"/>
          </p:cNvGraphicFramePr>
          <p:nvPr>
            <p:extLst>
              <p:ext uri="{D42A27DB-BD31-4B8C-83A1-F6EECF244321}">
                <p14:modId xmlns:p14="http://schemas.microsoft.com/office/powerpoint/2010/main" val="1211286344"/>
              </p:ext>
            </p:extLst>
          </p:nvPr>
        </p:nvGraphicFramePr>
        <p:xfrm>
          <a:off x="7123814" y="512419"/>
          <a:ext cx="1722474" cy="2641905"/>
        </p:xfrm>
        <a:graphic>
          <a:graphicData uri="http://schemas.openxmlformats.org/drawingml/2006/table">
            <a:tbl>
              <a:tblPr>
                <a:tableStyleId>{1A138BE6-E374-4A1A-BE6D-9E52B14417BE}</a:tableStyleId>
              </a:tblPr>
              <a:tblGrid>
                <a:gridCol w="861237">
                  <a:extLst>
                    <a:ext uri="{9D8B030D-6E8A-4147-A177-3AD203B41FA5}">
                      <a16:colId xmlns:a16="http://schemas.microsoft.com/office/drawing/2014/main" val="945797233"/>
                    </a:ext>
                  </a:extLst>
                </a:gridCol>
                <a:gridCol w="861237">
                  <a:extLst>
                    <a:ext uri="{9D8B030D-6E8A-4147-A177-3AD203B41FA5}">
                      <a16:colId xmlns:a16="http://schemas.microsoft.com/office/drawing/2014/main" val="3998898058"/>
                    </a:ext>
                  </a:extLst>
                </a:gridCol>
              </a:tblGrid>
              <a:tr h="377415">
                <a:tc gridSpan="2">
                  <a:txBody>
                    <a:bodyPr/>
                    <a:lstStyle/>
                    <a:p>
                      <a:pPr algn="l" fontAlgn="b"/>
                      <a:r>
                        <a:rPr lang="en-IN" sz="1100" u="none" strike="noStrike" dirty="0">
                          <a:effectLst/>
                        </a:rPr>
                        <a:t>        Literal Table</a:t>
                      </a:r>
                      <a:endParaRPr lang="en-IN"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9936674"/>
                  </a:ext>
                </a:extLst>
              </a:tr>
              <a:tr h="377415">
                <a:tc>
                  <a:txBody>
                    <a:bodyPr/>
                    <a:lstStyle/>
                    <a:p>
                      <a:pPr algn="l" fontAlgn="b"/>
                      <a:r>
                        <a:rPr lang="en-IN" sz="1100" b="0" i="0" u="none" strike="noStrike" dirty="0">
                          <a:solidFill>
                            <a:srgbClr val="000000"/>
                          </a:solidFill>
                          <a:effectLst/>
                          <a:latin typeface="Calibri" panose="020F0502020204030204" pitchFamily="34" charset="0"/>
                        </a:rPr>
                        <a:t>6</a:t>
                      </a: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0518264"/>
                  </a:ext>
                </a:extLst>
              </a:tr>
              <a:tr h="377415">
                <a:tc>
                  <a:txBody>
                    <a:bodyPr/>
                    <a:lstStyle/>
                    <a:p>
                      <a:pPr algn="l" fontAlgn="b"/>
                      <a:r>
                        <a:rPr lang="en-IN" sz="1100" b="0" i="0" u="none" strike="noStrike" dirty="0">
                          <a:solidFill>
                            <a:srgbClr val="000000"/>
                          </a:solidFill>
                          <a:effectLst/>
                          <a:latin typeface="Calibri" panose="020F0502020204030204" pitchFamily="34" charset="0"/>
                        </a:rPr>
                        <a:t>1</a:t>
                      </a: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1679249"/>
                  </a:ext>
                </a:extLst>
              </a:tr>
              <a:tr h="377415">
                <a:tc>
                  <a:txBody>
                    <a:bodyPr/>
                    <a:lstStyle/>
                    <a:p>
                      <a:pPr algn="l" fontAlgn="b"/>
                      <a:r>
                        <a:rPr lang="en-IN" sz="1100" b="0" i="0" u="none" strike="noStrike" dirty="0">
                          <a:solidFill>
                            <a:srgbClr val="000000"/>
                          </a:solidFill>
                          <a:effectLst/>
                          <a:latin typeface="Calibri" panose="020F0502020204030204" pitchFamily="34" charset="0"/>
                        </a:rPr>
                        <a:t>6</a:t>
                      </a: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0055743"/>
                  </a:ext>
                </a:extLst>
              </a:tr>
              <a:tr h="377415">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5141869"/>
                  </a:ext>
                </a:extLst>
              </a:tr>
              <a:tr h="377415">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4188625"/>
                  </a:ext>
                </a:extLst>
              </a:tr>
              <a:tr h="377415">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360516"/>
                  </a:ext>
                </a:extLst>
              </a:tr>
            </a:tbl>
          </a:graphicData>
        </a:graphic>
      </p:graphicFrame>
      <p:sp>
        <p:nvSpPr>
          <p:cNvPr id="10" name="TextBox 9">
            <a:extLst>
              <a:ext uri="{FF2B5EF4-FFF2-40B4-BE49-F238E27FC236}">
                <a16:creationId xmlns:a16="http://schemas.microsoft.com/office/drawing/2014/main" id="{8146A26D-3B93-6765-C78B-68549562C0CD}"/>
              </a:ext>
            </a:extLst>
          </p:cNvPr>
          <p:cNvSpPr txBox="1"/>
          <p:nvPr/>
        </p:nvSpPr>
        <p:spPr>
          <a:xfrm>
            <a:off x="843515" y="4501662"/>
            <a:ext cx="4309730" cy="308685"/>
          </a:xfrm>
          <a:prstGeom prst="rect">
            <a:avLst/>
          </a:prstGeom>
          <a:noFill/>
        </p:spPr>
        <p:txBody>
          <a:bodyPr wrap="square" rtlCol="0">
            <a:spAutoFit/>
          </a:bodyPr>
          <a:lstStyle/>
          <a:p>
            <a:r>
              <a:rPr lang="en-IN" dirty="0">
                <a:solidFill>
                  <a:schemeClr val="bg1"/>
                </a:solidFill>
              </a:rPr>
              <a:t>Intermediate 6: (find: </a:t>
            </a:r>
            <a:r>
              <a:rPr lang="en-IN" dirty="0" err="1">
                <a:solidFill>
                  <a:schemeClr val="bg1"/>
                </a:solidFill>
              </a:rPr>
              <a:t>ldc</a:t>
            </a:r>
            <a:r>
              <a:rPr lang="en-IN" dirty="0">
                <a:solidFill>
                  <a:schemeClr val="bg1"/>
                </a:solidFill>
              </a:rPr>
              <a:t> 6, 106, find, 0, ,6,NIL)</a:t>
            </a:r>
          </a:p>
        </p:txBody>
      </p:sp>
    </p:spTree>
    <p:extLst>
      <p:ext uri="{BB962C8B-B14F-4D97-AF65-F5344CB8AC3E}">
        <p14:creationId xmlns:p14="http://schemas.microsoft.com/office/powerpoint/2010/main" val="254203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EC7BC1-7466-03ED-478D-AAED140A81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graphicFrame>
        <p:nvGraphicFramePr>
          <p:cNvPr id="3" name="Table 2">
            <a:extLst>
              <a:ext uri="{FF2B5EF4-FFF2-40B4-BE49-F238E27FC236}">
                <a16:creationId xmlns:a16="http://schemas.microsoft.com/office/drawing/2014/main" id="{449C00FA-9A15-24CA-F753-749BE31EECA3}"/>
              </a:ext>
            </a:extLst>
          </p:cNvPr>
          <p:cNvGraphicFramePr>
            <a:graphicFrameLocks noGrp="1"/>
          </p:cNvGraphicFramePr>
          <p:nvPr>
            <p:extLst>
              <p:ext uri="{D42A27DB-BD31-4B8C-83A1-F6EECF244321}">
                <p14:modId xmlns:p14="http://schemas.microsoft.com/office/powerpoint/2010/main" val="320687233"/>
              </p:ext>
            </p:extLst>
          </p:nvPr>
        </p:nvGraphicFramePr>
        <p:xfrm>
          <a:off x="800985" y="333153"/>
          <a:ext cx="3173138" cy="3771012"/>
        </p:xfrm>
        <a:graphic>
          <a:graphicData uri="http://schemas.openxmlformats.org/drawingml/2006/table">
            <a:tbl>
              <a:tblPr>
                <a:tableStyleId>{1A138BE6-E374-4A1A-BE6D-9E52B14417BE}</a:tableStyleId>
              </a:tblPr>
              <a:tblGrid>
                <a:gridCol w="651226">
                  <a:extLst>
                    <a:ext uri="{9D8B030D-6E8A-4147-A177-3AD203B41FA5}">
                      <a16:colId xmlns:a16="http://schemas.microsoft.com/office/drawing/2014/main" val="1382756745"/>
                    </a:ext>
                  </a:extLst>
                </a:gridCol>
                <a:gridCol w="769128">
                  <a:extLst>
                    <a:ext uri="{9D8B030D-6E8A-4147-A177-3AD203B41FA5}">
                      <a16:colId xmlns:a16="http://schemas.microsoft.com/office/drawing/2014/main" val="44574052"/>
                    </a:ext>
                  </a:extLst>
                </a:gridCol>
                <a:gridCol w="606774">
                  <a:extLst>
                    <a:ext uri="{9D8B030D-6E8A-4147-A177-3AD203B41FA5}">
                      <a16:colId xmlns:a16="http://schemas.microsoft.com/office/drawing/2014/main" val="3557323756"/>
                    </a:ext>
                  </a:extLst>
                </a:gridCol>
                <a:gridCol w="524687">
                  <a:extLst>
                    <a:ext uri="{9D8B030D-6E8A-4147-A177-3AD203B41FA5}">
                      <a16:colId xmlns:a16="http://schemas.microsoft.com/office/drawing/2014/main" val="2409144420"/>
                    </a:ext>
                  </a:extLst>
                </a:gridCol>
                <a:gridCol w="621323">
                  <a:extLst>
                    <a:ext uri="{9D8B030D-6E8A-4147-A177-3AD203B41FA5}">
                      <a16:colId xmlns:a16="http://schemas.microsoft.com/office/drawing/2014/main" val="3082960874"/>
                    </a:ext>
                  </a:extLst>
                </a:gridCol>
              </a:tblGrid>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ORG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409287"/>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ldc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6</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0562014"/>
                  </a:ext>
                </a:extLst>
              </a:tr>
              <a:tr h="314251">
                <a:tc>
                  <a:txBody>
                    <a:bodyPr/>
                    <a:lstStyle/>
                    <a:p>
                      <a:pPr algn="l" fontAlgn="b"/>
                      <a:r>
                        <a:rPr lang="en-IN" sz="1100" u="none" strike="noStrike">
                          <a:effectLst/>
                        </a:rPr>
                        <a:t>start: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add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1693631"/>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solidFill>
                            <a:schemeClr val="tx1"/>
                          </a:solidFill>
                          <a:effectLst/>
                        </a:rPr>
                        <a:t>find</a:t>
                      </a:r>
                      <a:endParaRPr lang="en-IN"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6229656"/>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random</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solidFill>
                            <a:schemeClr val="tx1"/>
                          </a:solidFill>
                          <a:effectLst/>
                        </a:rPr>
                        <a:t>SET</a:t>
                      </a:r>
                      <a:endParaRPr lang="en-IN"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8821719"/>
                  </a:ext>
                </a:extLst>
              </a:tr>
              <a:tr h="314251">
                <a:tc>
                  <a:txBody>
                    <a:bodyPr/>
                    <a:lstStyle/>
                    <a:p>
                      <a:pPr algn="l" fontAlgn="b"/>
                      <a:r>
                        <a:rPr lang="en-IN" sz="1100" u="none" strike="noStrike" dirty="0">
                          <a:effectLst/>
                        </a:rPr>
                        <a: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call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err="1">
                          <a:solidFill>
                            <a:schemeClr val="tx1"/>
                          </a:solidFill>
                          <a:effectLst/>
                        </a:rPr>
                        <a:t>func</a:t>
                      </a:r>
                      <a:endParaRPr lang="en-IN"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805904"/>
                  </a:ext>
                </a:extLst>
              </a:tr>
              <a:tr h="314251">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6803747"/>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ldc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random</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3110303"/>
                  </a:ext>
                </a:extLst>
              </a:tr>
              <a:tr h="314251">
                <a:tc>
                  <a:txBody>
                    <a:bodyPr/>
                    <a:lstStyle/>
                    <a:p>
                      <a:pPr algn="l" fontAlgn="b"/>
                      <a:r>
                        <a:rPr lang="en-IN" sz="1100" u="none" strike="noStrike" dirty="0">
                          <a:solidFill>
                            <a:schemeClr val="tx1"/>
                          </a:solidFill>
                          <a:effectLst/>
                        </a:rPr>
                        <a:t>find</a:t>
                      </a:r>
                      <a:r>
                        <a:rPr lang="en-IN" sz="1100" u="none" strike="noStrike" dirty="0">
                          <a:effectLst/>
                        </a:rPr>
                        <a: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ldc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6</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8090428"/>
                  </a:ext>
                </a:extLst>
              </a:tr>
              <a:tr h="314251">
                <a:tc>
                  <a:txBody>
                    <a:bodyPr/>
                    <a:lstStyle/>
                    <a:p>
                      <a:pPr algn="l" fontAlgn="b"/>
                      <a:r>
                        <a:rPr lang="en-IN" sz="1100" u="none" strike="noStrike" dirty="0" err="1">
                          <a:solidFill>
                            <a:schemeClr val="bg1"/>
                          </a:solidFill>
                          <a:effectLst/>
                        </a:rPr>
                        <a:t>func</a:t>
                      </a:r>
                      <a:r>
                        <a:rPr lang="en-IN" sz="1100" u="none" strike="noStrike" dirty="0">
                          <a:effectLst/>
                        </a:rPr>
                        <a:t>:</a:t>
                      </a:r>
                      <a:endParaRPr lang="en-IN" sz="1100" b="0" i="0" u="none" strike="noStrike" dirty="0">
                        <a:solidFill>
                          <a:srgbClr val="000000"/>
                        </a:solidFill>
                        <a:effectLst/>
                        <a:latin typeface="Calibri" panose="020F0502020204030204" pitchFamily="34" charset="0"/>
                      </a:endParaRPr>
                    </a:p>
                  </a:txBody>
                  <a:tcPr marL="7620" marR="7620" marT="7620" marB="0" anchor="b"/>
                </a:tc>
                <a:tc gridSpan="2">
                  <a:txBody>
                    <a:bodyPr/>
                    <a:lstStyle/>
                    <a:p>
                      <a:pPr algn="l" fontAlgn="b"/>
                      <a:r>
                        <a:rPr lang="en-IN" sz="1100" u="none" strike="noStrike">
                          <a:effectLst/>
                        </a:rPr>
                        <a:t>;just a comment</a:t>
                      </a:r>
                      <a:endParaRPr lang="en-IN"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PC=107</a:t>
                      </a:r>
                    </a:p>
                  </a:txBody>
                  <a:tcPr marL="7620" marR="7620" marT="7620" marB="0" anchor="b"/>
                </a:tc>
                <a:extLst>
                  <a:ext uri="{0D108BD9-81ED-4DB2-BD59-A6C34878D82A}">
                    <a16:rowId xmlns:a16="http://schemas.microsoft.com/office/drawing/2014/main" val="3011509647"/>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adj</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solidFill>
                            <a:srgbClr val="FF0000"/>
                          </a:solidFill>
                          <a:effectLst/>
                        </a:rPr>
                        <a:t>-5</a:t>
                      </a:r>
                      <a:endParaRPr lang="en-IN"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PC = 108</a:t>
                      </a:r>
                    </a:p>
                  </a:txBody>
                  <a:tcPr marL="7620" marR="7620" marT="7620" marB="0" anchor="b"/>
                </a:tc>
                <a:extLst>
                  <a:ext uri="{0D108BD9-81ED-4DB2-BD59-A6C34878D82A}">
                    <a16:rowId xmlns:a16="http://schemas.microsoft.com/office/drawing/2014/main" val="1350233360"/>
                  </a:ext>
                </a:extLst>
              </a:tr>
              <a:tr h="31425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HALT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54074224"/>
                  </a:ext>
                </a:extLst>
              </a:tr>
            </a:tbl>
          </a:graphicData>
        </a:graphic>
      </p:graphicFrame>
      <p:graphicFrame>
        <p:nvGraphicFramePr>
          <p:cNvPr id="4" name="Table 3">
            <a:extLst>
              <a:ext uri="{FF2B5EF4-FFF2-40B4-BE49-F238E27FC236}">
                <a16:creationId xmlns:a16="http://schemas.microsoft.com/office/drawing/2014/main" id="{EEA5E4E8-0B88-79C2-A72B-275306DE249E}"/>
              </a:ext>
            </a:extLst>
          </p:cNvPr>
          <p:cNvGraphicFramePr>
            <a:graphicFrameLocks noGrp="1"/>
          </p:cNvGraphicFramePr>
          <p:nvPr>
            <p:extLst>
              <p:ext uri="{D42A27DB-BD31-4B8C-83A1-F6EECF244321}">
                <p14:modId xmlns:p14="http://schemas.microsoft.com/office/powerpoint/2010/main" val="1253425417"/>
              </p:ext>
            </p:extLst>
          </p:nvPr>
        </p:nvGraphicFramePr>
        <p:xfrm>
          <a:off x="4572000" y="666307"/>
          <a:ext cx="1750828" cy="2268282"/>
        </p:xfrm>
        <a:graphic>
          <a:graphicData uri="http://schemas.openxmlformats.org/drawingml/2006/table">
            <a:tbl>
              <a:tblPr>
                <a:tableStyleId>{1A138BE6-E374-4A1A-BE6D-9E52B14417BE}</a:tableStyleId>
              </a:tblPr>
              <a:tblGrid>
                <a:gridCol w="875414">
                  <a:extLst>
                    <a:ext uri="{9D8B030D-6E8A-4147-A177-3AD203B41FA5}">
                      <a16:colId xmlns:a16="http://schemas.microsoft.com/office/drawing/2014/main" val="1957281831"/>
                    </a:ext>
                  </a:extLst>
                </a:gridCol>
                <a:gridCol w="875414">
                  <a:extLst>
                    <a:ext uri="{9D8B030D-6E8A-4147-A177-3AD203B41FA5}">
                      <a16:colId xmlns:a16="http://schemas.microsoft.com/office/drawing/2014/main" val="1426675269"/>
                    </a:ext>
                  </a:extLst>
                </a:gridCol>
              </a:tblGrid>
              <a:tr h="378047">
                <a:tc>
                  <a:txBody>
                    <a:bodyPr/>
                    <a:lstStyle/>
                    <a:p>
                      <a:pPr algn="l" fontAlgn="b"/>
                      <a:r>
                        <a:rPr lang="en-IN" sz="1100" b="0" i="0" u="none" strike="noStrike" dirty="0">
                          <a:solidFill>
                            <a:srgbClr val="000000"/>
                          </a:solidFill>
                          <a:effectLst/>
                          <a:latin typeface="Calibri" panose="020F0502020204030204" pitchFamily="34" charset="0"/>
                        </a:rPr>
                        <a:t>             start</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101</a:t>
                      </a:r>
                    </a:p>
                  </a:txBody>
                  <a:tcPr marL="7620" marR="7620" marT="7620" marB="0" anchor="b"/>
                </a:tc>
                <a:extLst>
                  <a:ext uri="{0D108BD9-81ED-4DB2-BD59-A6C34878D82A}">
                    <a16:rowId xmlns:a16="http://schemas.microsoft.com/office/drawing/2014/main" val="2796179810"/>
                  </a:ext>
                </a:extLst>
              </a:tr>
              <a:tr h="378047">
                <a:tc>
                  <a:txBody>
                    <a:bodyPr/>
                    <a:lstStyle/>
                    <a:p>
                      <a:pPr algn="l" fontAlgn="b"/>
                      <a:r>
                        <a:rPr lang="en-IN" sz="1100" b="0" i="0" u="none" strike="noStrike" dirty="0">
                          <a:solidFill>
                            <a:srgbClr val="000000"/>
                          </a:solidFill>
                          <a:effectLst/>
                          <a:latin typeface="Calibri" panose="020F0502020204030204" pitchFamily="34" charset="0"/>
                        </a:rPr>
                        <a:t>find</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107</a:t>
                      </a:r>
                    </a:p>
                  </a:txBody>
                  <a:tcPr marL="7620" marR="7620" marT="7620" marB="0" anchor="b"/>
                </a:tc>
                <a:extLst>
                  <a:ext uri="{0D108BD9-81ED-4DB2-BD59-A6C34878D82A}">
                    <a16:rowId xmlns:a16="http://schemas.microsoft.com/office/drawing/2014/main" val="677576356"/>
                  </a:ext>
                </a:extLst>
              </a:tr>
              <a:tr h="378047">
                <a:tc>
                  <a:txBody>
                    <a:bodyPr/>
                    <a:lstStyle/>
                    <a:p>
                      <a:pPr algn="l" fontAlgn="b"/>
                      <a:r>
                        <a:rPr lang="en-IN" sz="1100" b="0" i="0" u="none" strike="noStrike" dirty="0">
                          <a:solidFill>
                            <a:srgbClr val="000000"/>
                          </a:solidFill>
                          <a:effectLst/>
                          <a:latin typeface="Calibri" panose="020F0502020204030204" pitchFamily="34" charset="0"/>
                        </a:rPr>
                        <a:t>random</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10</a:t>
                      </a:r>
                    </a:p>
                  </a:txBody>
                  <a:tcPr marL="7620" marR="7620" marT="7620" marB="0" anchor="b"/>
                </a:tc>
                <a:extLst>
                  <a:ext uri="{0D108BD9-81ED-4DB2-BD59-A6C34878D82A}">
                    <a16:rowId xmlns:a16="http://schemas.microsoft.com/office/drawing/2014/main" val="2060948657"/>
                  </a:ext>
                </a:extLst>
              </a:tr>
              <a:tr h="378047">
                <a:tc>
                  <a:txBody>
                    <a:bodyPr/>
                    <a:lstStyle/>
                    <a:p>
                      <a:pPr algn="l" fontAlgn="b"/>
                      <a:r>
                        <a:rPr lang="en-IN" sz="1100" b="0" i="0" u="none" strike="noStrike" dirty="0" err="1">
                          <a:solidFill>
                            <a:srgbClr val="000000"/>
                          </a:solidFill>
                          <a:effectLst/>
                          <a:latin typeface="Calibri" panose="020F0502020204030204" pitchFamily="34" charset="0"/>
                        </a:rPr>
                        <a:t>func</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107</a:t>
                      </a:r>
                    </a:p>
                  </a:txBody>
                  <a:tcPr marL="7620" marR="7620" marT="7620" marB="0" anchor="b"/>
                </a:tc>
                <a:extLst>
                  <a:ext uri="{0D108BD9-81ED-4DB2-BD59-A6C34878D82A}">
                    <a16:rowId xmlns:a16="http://schemas.microsoft.com/office/drawing/2014/main" val="3909711065"/>
                  </a:ext>
                </a:extLst>
              </a:tr>
              <a:tr h="37804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0760184"/>
                  </a:ext>
                </a:extLst>
              </a:tr>
              <a:tr h="378047">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9238608"/>
                  </a:ext>
                </a:extLst>
              </a:tr>
            </a:tbl>
          </a:graphicData>
        </a:graphic>
      </p:graphicFrame>
      <p:graphicFrame>
        <p:nvGraphicFramePr>
          <p:cNvPr id="5" name="Table 4">
            <a:extLst>
              <a:ext uri="{FF2B5EF4-FFF2-40B4-BE49-F238E27FC236}">
                <a16:creationId xmlns:a16="http://schemas.microsoft.com/office/drawing/2014/main" id="{B8D999AA-8385-23AD-9C7B-3AF4B8121238}"/>
              </a:ext>
            </a:extLst>
          </p:cNvPr>
          <p:cNvGraphicFramePr>
            <a:graphicFrameLocks noGrp="1"/>
          </p:cNvGraphicFramePr>
          <p:nvPr>
            <p:extLst>
              <p:ext uri="{D42A27DB-BD31-4B8C-83A1-F6EECF244321}">
                <p14:modId xmlns:p14="http://schemas.microsoft.com/office/powerpoint/2010/main" val="1103111234"/>
              </p:ext>
            </p:extLst>
          </p:nvPr>
        </p:nvGraphicFramePr>
        <p:xfrm>
          <a:off x="6684335" y="333153"/>
          <a:ext cx="1687032" cy="2601431"/>
        </p:xfrm>
        <a:graphic>
          <a:graphicData uri="http://schemas.openxmlformats.org/drawingml/2006/table">
            <a:tbl>
              <a:tblPr>
                <a:tableStyleId>{1A138BE6-E374-4A1A-BE6D-9E52B14417BE}</a:tableStyleId>
              </a:tblPr>
              <a:tblGrid>
                <a:gridCol w="843516">
                  <a:extLst>
                    <a:ext uri="{9D8B030D-6E8A-4147-A177-3AD203B41FA5}">
                      <a16:colId xmlns:a16="http://schemas.microsoft.com/office/drawing/2014/main" val="945797233"/>
                    </a:ext>
                  </a:extLst>
                </a:gridCol>
                <a:gridCol w="843516">
                  <a:extLst>
                    <a:ext uri="{9D8B030D-6E8A-4147-A177-3AD203B41FA5}">
                      <a16:colId xmlns:a16="http://schemas.microsoft.com/office/drawing/2014/main" val="3998898058"/>
                    </a:ext>
                  </a:extLst>
                </a:gridCol>
              </a:tblGrid>
              <a:tr h="371633">
                <a:tc gridSpan="2">
                  <a:txBody>
                    <a:bodyPr/>
                    <a:lstStyle/>
                    <a:p>
                      <a:pPr algn="l" fontAlgn="b"/>
                      <a:r>
                        <a:rPr lang="en-IN" sz="1100" u="none" strike="noStrike" dirty="0">
                          <a:effectLst/>
                        </a:rPr>
                        <a:t>        Literal Table</a:t>
                      </a:r>
                      <a:endParaRPr lang="en-IN"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9936674"/>
                  </a:ext>
                </a:extLst>
              </a:tr>
              <a:tr h="371633">
                <a:tc>
                  <a:txBody>
                    <a:bodyPr/>
                    <a:lstStyle/>
                    <a:p>
                      <a:pPr algn="l" fontAlgn="b"/>
                      <a:r>
                        <a:rPr lang="en-IN" sz="1100" b="0" i="0" u="none" strike="noStrike" dirty="0">
                          <a:solidFill>
                            <a:srgbClr val="000000"/>
                          </a:solidFill>
                          <a:effectLst/>
                          <a:latin typeface="Calibri" panose="020F0502020204030204" pitchFamily="34" charset="0"/>
                        </a:rPr>
                        <a:t>6</a:t>
                      </a: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0518264"/>
                  </a:ext>
                </a:extLst>
              </a:tr>
              <a:tr h="371633">
                <a:tc>
                  <a:txBody>
                    <a:bodyPr/>
                    <a:lstStyle/>
                    <a:p>
                      <a:pPr algn="l" fontAlgn="b"/>
                      <a:r>
                        <a:rPr lang="en-IN" sz="1100" b="0" i="0" u="none" strike="noStrike" dirty="0">
                          <a:solidFill>
                            <a:srgbClr val="000000"/>
                          </a:solidFill>
                          <a:effectLst/>
                          <a:latin typeface="Calibri" panose="020F0502020204030204" pitchFamily="34" charset="0"/>
                        </a:rPr>
                        <a:t>1</a:t>
                      </a: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1679249"/>
                  </a:ext>
                </a:extLst>
              </a:tr>
              <a:tr h="371633">
                <a:tc>
                  <a:txBody>
                    <a:bodyPr/>
                    <a:lstStyle/>
                    <a:p>
                      <a:pPr algn="l" fontAlgn="b"/>
                      <a:r>
                        <a:rPr lang="en-IN" sz="1100" b="0" i="0" u="none" strike="noStrike" dirty="0">
                          <a:solidFill>
                            <a:srgbClr val="000000"/>
                          </a:solidFill>
                          <a:effectLst/>
                          <a:latin typeface="Calibri" panose="020F0502020204030204" pitchFamily="34" charset="0"/>
                        </a:rPr>
                        <a:t>6</a:t>
                      </a: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0055743"/>
                  </a:ext>
                </a:extLst>
              </a:tr>
              <a:tr h="371633">
                <a:tc>
                  <a:txBody>
                    <a:bodyPr/>
                    <a:lstStyle/>
                    <a:p>
                      <a:pPr algn="l" fontAlgn="b"/>
                      <a:r>
                        <a:rPr lang="en-IN" sz="1100" b="0" i="0" u="none" strike="noStrike" dirty="0">
                          <a:solidFill>
                            <a:srgbClr val="000000"/>
                          </a:solidFill>
                          <a:effectLst/>
                          <a:latin typeface="Calibri" panose="020F0502020204030204" pitchFamily="34" charset="0"/>
                        </a:rPr>
                        <a:t>-5</a:t>
                      </a: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5141869"/>
                  </a:ext>
                </a:extLst>
              </a:tr>
              <a:tr h="371633">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4188625"/>
                  </a:ext>
                </a:extLst>
              </a:tr>
              <a:tr h="371633">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360516"/>
                  </a:ext>
                </a:extLst>
              </a:tr>
            </a:tbl>
          </a:graphicData>
        </a:graphic>
      </p:graphicFrame>
      <p:sp>
        <p:nvSpPr>
          <p:cNvPr id="7" name="TextBox 6">
            <a:extLst>
              <a:ext uri="{FF2B5EF4-FFF2-40B4-BE49-F238E27FC236}">
                <a16:creationId xmlns:a16="http://schemas.microsoft.com/office/drawing/2014/main" id="{F4DA2C59-5CE1-6CA5-318B-EA8337BA81B3}"/>
              </a:ext>
            </a:extLst>
          </p:cNvPr>
          <p:cNvSpPr txBox="1"/>
          <p:nvPr/>
        </p:nvSpPr>
        <p:spPr>
          <a:xfrm>
            <a:off x="4614530" y="333153"/>
            <a:ext cx="4572000" cy="307777"/>
          </a:xfrm>
          <a:prstGeom prst="rect">
            <a:avLst/>
          </a:prstGeom>
          <a:noFill/>
        </p:spPr>
        <p:txBody>
          <a:bodyPr wrap="square">
            <a:spAutoFit/>
          </a:bodyPr>
          <a:lstStyle/>
          <a:p>
            <a:r>
              <a:rPr lang="en-IN" dirty="0"/>
              <a:t>SYMBOL TABLE</a:t>
            </a:r>
          </a:p>
        </p:txBody>
      </p:sp>
      <p:sp>
        <p:nvSpPr>
          <p:cNvPr id="8" name="TextBox 7">
            <a:extLst>
              <a:ext uri="{FF2B5EF4-FFF2-40B4-BE49-F238E27FC236}">
                <a16:creationId xmlns:a16="http://schemas.microsoft.com/office/drawing/2014/main" id="{88D27459-4B37-A43A-8A8B-BB6A64A3B0F4}"/>
              </a:ext>
            </a:extLst>
          </p:cNvPr>
          <p:cNvSpPr txBox="1"/>
          <p:nvPr/>
        </p:nvSpPr>
        <p:spPr>
          <a:xfrm>
            <a:off x="800985" y="4525108"/>
            <a:ext cx="4439230" cy="307777"/>
          </a:xfrm>
          <a:prstGeom prst="rect">
            <a:avLst/>
          </a:prstGeom>
          <a:noFill/>
        </p:spPr>
        <p:txBody>
          <a:bodyPr wrap="square" rtlCol="0">
            <a:spAutoFit/>
          </a:bodyPr>
          <a:lstStyle/>
          <a:p>
            <a:r>
              <a:rPr lang="en-IN" dirty="0">
                <a:solidFill>
                  <a:schemeClr val="bg1"/>
                </a:solidFill>
              </a:rPr>
              <a:t>Intermediate 7: (;just a comment, 107, </a:t>
            </a:r>
            <a:r>
              <a:rPr lang="en-IN" dirty="0" err="1">
                <a:solidFill>
                  <a:schemeClr val="bg1"/>
                </a:solidFill>
              </a:rPr>
              <a:t>func</a:t>
            </a:r>
            <a:r>
              <a:rPr lang="en-IN" dirty="0">
                <a:solidFill>
                  <a:schemeClr val="bg1"/>
                </a:solidFill>
              </a:rPr>
              <a:t>, , , ,NIL)</a:t>
            </a:r>
          </a:p>
        </p:txBody>
      </p:sp>
    </p:spTree>
    <p:extLst>
      <p:ext uri="{BB962C8B-B14F-4D97-AF65-F5344CB8AC3E}">
        <p14:creationId xmlns:p14="http://schemas.microsoft.com/office/powerpoint/2010/main" val="1720637211"/>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TotalTime>
  <Words>1048</Words>
  <Application>Microsoft Office PowerPoint</Application>
  <PresentationFormat>On-screen Show (16:9)</PresentationFormat>
  <Paragraphs>336</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Lexend Deca</vt:lpstr>
      <vt:lpstr>Muli</vt:lpstr>
      <vt:lpstr>Aliena template</vt:lpstr>
      <vt:lpstr>2 Pass Assembler      -T.Anudeep     2101AI43</vt:lpstr>
      <vt:lpstr>Pass 1 Analysis</vt:lpstr>
      <vt:lpstr>Working of 1st pass</vt:lpstr>
      <vt:lpstr> </vt:lpstr>
      <vt:lpstr>  </vt:lpstr>
      <vt:lpstr>PowerPoint Presentation</vt:lpstr>
      <vt:lpstr>PowerPoint Presentation</vt:lpstr>
      <vt:lpstr>PowerPoint Presentation</vt:lpstr>
      <vt:lpstr>PowerPoint Presentation</vt:lpstr>
      <vt:lpstr>PowerPoint Presentation</vt:lpstr>
      <vt:lpstr>Pass 2 Analysis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Pass Assembler      -T.Anudeep     2101AI43</dc:title>
  <dc:creator>Dell</dc:creator>
  <cp:lastModifiedBy>Anudeep Talari</cp:lastModifiedBy>
  <cp:revision>4</cp:revision>
  <dcterms:modified xsi:type="dcterms:W3CDTF">2022-11-09T23:04:35Z</dcterms:modified>
</cp:coreProperties>
</file>