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18288000" cy="10287000"/>
  <p:notesSz cx="6858000" cy="9144000"/>
  <p:embeddedFontLst>
    <p:embeddedFont>
      <p:font typeface="Squada One" charset="1" panose="02000000000000000000"/>
      <p:regular r:id="rId34"/>
    </p:embeddedFont>
    <p:embeddedFont>
      <p:font typeface="Lora" charset="1" panose="00000500000000000000"/>
      <p:regular r:id="rId35"/>
    </p:embeddedFont>
    <p:embeddedFont>
      <p:font typeface="Rosario" charset="1" panose="02000503040000020003"/>
      <p:regular r:id="rId36"/>
    </p:embeddedFont>
    <p:embeddedFont>
      <p:font typeface="Rosario Bold" charset="1" panose="02000503060000020004"/>
      <p:regular r:id="rId37"/>
    </p:embeddedFont>
    <p:embeddedFont>
      <p:font typeface="Poppins Bold" charset="1" panose="00000800000000000000"/>
      <p:regular r:id="rId38"/>
    </p:embeddedFont>
    <p:embeddedFont>
      <p:font typeface="Poppins" charset="1" panose="00000500000000000000"/>
      <p:regular r:id="rId3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slides/slide20.xml" Type="http://schemas.openxmlformats.org/officeDocument/2006/relationships/slide"/><Relationship Id="rId26" Target="slides/slide21.xml" Type="http://schemas.openxmlformats.org/officeDocument/2006/relationships/slide"/><Relationship Id="rId27" Target="slides/slide22.xml" Type="http://schemas.openxmlformats.org/officeDocument/2006/relationships/slide"/><Relationship Id="rId28" Target="slides/slide23.xml" Type="http://schemas.openxmlformats.org/officeDocument/2006/relationships/slide"/><Relationship Id="rId29" Target="slides/slide24.xml" Type="http://schemas.openxmlformats.org/officeDocument/2006/relationships/slide"/><Relationship Id="rId3" Target="viewProps.xml" Type="http://schemas.openxmlformats.org/officeDocument/2006/relationships/viewProps"/><Relationship Id="rId30" Target="slides/slide25.xml" Type="http://schemas.openxmlformats.org/officeDocument/2006/relationships/slide"/><Relationship Id="rId31" Target="slides/slide26.xml" Type="http://schemas.openxmlformats.org/officeDocument/2006/relationships/slide"/><Relationship Id="rId32" Target="slides/slide27.xml" Type="http://schemas.openxmlformats.org/officeDocument/2006/relationships/slide"/><Relationship Id="rId33" Target="slides/slide28.xml" Type="http://schemas.openxmlformats.org/officeDocument/2006/relationships/slide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38" Target="fonts/font38.fntdata" Type="http://schemas.openxmlformats.org/officeDocument/2006/relationships/font"/><Relationship Id="rId39" Target="fonts/font39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9.png" Type="http://schemas.openxmlformats.org/officeDocument/2006/relationships/image"/><Relationship Id="rId7" Target="../media/image10.png" Type="http://schemas.openxmlformats.org/officeDocument/2006/relationships/image"/><Relationship Id="rId8" Target="../media/image1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2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3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8.pn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1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jpeg" Type="http://schemas.openxmlformats.org/officeDocument/2006/relationships/image"/></Relationships>
</file>

<file path=ppt/slides/_rels/slide2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0.png" Type="http://schemas.openxmlformats.org/officeDocument/2006/relationships/image"/></Relationships>
</file>

<file path=ppt/slides/_rels/slide2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1.png" Type="http://schemas.openxmlformats.org/officeDocument/2006/relationships/image"/><Relationship Id="rId7" Target="../media/image22.jpeg" Type="http://schemas.openxmlformats.org/officeDocument/2006/relationships/image"/></Relationships>
</file>

<file path=ppt/slides/_rels/slide2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3.png" Type="http://schemas.openxmlformats.org/officeDocument/2006/relationships/image"/><Relationship Id="rId7" Target="../media/image24.png" Type="http://schemas.openxmlformats.org/officeDocument/2006/relationships/image"/></Relationships>
</file>

<file path=ppt/slides/_rels/slide2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2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48171" y="5627482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3144500" y="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5900957" y="5118837"/>
            <a:ext cx="6348487" cy="1022869"/>
            <a:chOff x="0" y="0"/>
            <a:chExt cx="5051134" cy="81383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051134" cy="813839"/>
            </a:xfrm>
            <a:custGeom>
              <a:avLst/>
              <a:gdLst/>
              <a:ahLst/>
              <a:cxnLst/>
              <a:rect r="r" b="b" t="t" l="l"/>
              <a:pathLst>
                <a:path h="813839" w="5051134">
                  <a:moveTo>
                    <a:pt x="4891114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3819"/>
                  </a:lnTo>
                  <a:lnTo>
                    <a:pt x="160020" y="813839"/>
                  </a:lnTo>
                  <a:lnTo>
                    <a:pt x="4891114" y="813839"/>
                  </a:lnTo>
                  <a:lnTo>
                    <a:pt x="5051134" y="653819"/>
                  </a:lnTo>
                  <a:lnTo>
                    <a:pt x="5051134" y="160020"/>
                  </a:lnTo>
                  <a:lnTo>
                    <a:pt x="4891114" y="0"/>
                  </a:lnTo>
                  <a:close/>
                </a:path>
              </a:pathLst>
            </a:custGeom>
            <a:solidFill>
              <a:srgbClr val="48B1FF"/>
            </a:solidFill>
            <a:ln cap="sq">
              <a:noFill/>
              <a:prstDash val="solid"/>
              <a:miter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63500" y="6350"/>
              <a:ext cx="4924134" cy="7439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7" id="7"/>
          <p:cNvSpPr/>
          <p:nvPr/>
        </p:nvSpPr>
        <p:spPr>
          <a:xfrm flipV="true">
            <a:off x="5143500" y="5630271"/>
            <a:ext cx="757457" cy="575197"/>
          </a:xfrm>
          <a:prstGeom prst="line">
            <a:avLst/>
          </a:prstGeom>
          <a:ln cap="flat" w="76200">
            <a:solidFill>
              <a:srgbClr val="48B1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AutoShape 8" id="8"/>
          <p:cNvSpPr/>
          <p:nvPr/>
        </p:nvSpPr>
        <p:spPr>
          <a:xfrm flipH="true" flipV="true">
            <a:off x="12249444" y="5630271"/>
            <a:ext cx="895056" cy="575197"/>
          </a:xfrm>
          <a:prstGeom prst="line">
            <a:avLst/>
          </a:prstGeom>
          <a:ln cap="flat" w="76200">
            <a:solidFill>
              <a:srgbClr val="48B1FF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2465082" y="-2472843"/>
            <a:ext cx="6332380" cy="6497778"/>
          </a:xfrm>
          <a:custGeom>
            <a:avLst/>
            <a:gdLst/>
            <a:ahLst/>
            <a:cxnLst/>
            <a:rect r="r" b="b" t="t" l="l"/>
            <a:pathLst>
              <a:path h="6497778" w="6332380">
                <a:moveTo>
                  <a:pt x="0" y="0"/>
                </a:moveTo>
                <a:lnTo>
                  <a:pt x="6332380" y="0"/>
                </a:lnTo>
                <a:lnTo>
                  <a:pt x="6332380" y="6497778"/>
                </a:lnTo>
                <a:lnTo>
                  <a:pt x="0" y="6497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662971" y="819150"/>
            <a:ext cx="8653008" cy="35594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223"/>
              </a:lnSpc>
              <a:spcBef>
                <a:spcPct val="0"/>
              </a:spcBef>
            </a:pPr>
            <a:r>
              <a:rPr lang="en-US" sz="10159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DIALOGUE SUMMARIZATION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265613" y="5211600"/>
            <a:ext cx="5619174" cy="746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9"/>
              </a:lnSpc>
              <a:spcBef>
                <a:spcPct val="0"/>
              </a:spcBef>
            </a:pPr>
            <a:r>
              <a:rPr lang="en-US" sz="4378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Group 25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2795513" y="6977358"/>
            <a:ext cx="6348487" cy="1022869"/>
            <a:chOff x="0" y="0"/>
            <a:chExt cx="5051134" cy="813839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051134" cy="813839"/>
            </a:xfrm>
            <a:custGeom>
              <a:avLst/>
              <a:gdLst/>
              <a:ahLst/>
              <a:cxnLst/>
              <a:rect r="r" b="b" t="t" l="l"/>
              <a:pathLst>
                <a:path h="813839" w="5051134">
                  <a:moveTo>
                    <a:pt x="4891114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3819"/>
                  </a:lnTo>
                  <a:lnTo>
                    <a:pt x="160020" y="813839"/>
                  </a:lnTo>
                  <a:lnTo>
                    <a:pt x="4891114" y="813839"/>
                  </a:lnTo>
                  <a:lnTo>
                    <a:pt x="5051134" y="653819"/>
                  </a:lnTo>
                  <a:lnTo>
                    <a:pt x="5051134" y="160020"/>
                  </a:lnTo>
                  <a:lnTo>
                    <a:pt x="4891114" y="0"/>
                  </a:lnTo>
                  <a:close/>
                </a:path>
              </a:pathLst>
            </a:custGeom>
            <a:solidFill>
              <a:srgbClr val="48B1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63500" y="6350"/>
              <a:ext cx="4924134" cy="7439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3160169" y="7070121"/>
            <a:ext cx="5619174" cy="746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9"/>
              </a:lnSpc>
              <a:spcBef>
                <a:spcPct val="0"/>
              </a:spcBef>
            </a:pPr>
            <a:r>
              <a:rPr lang="en-US" sz="4378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Anudeep (2101AI43)</a:t>
            </a:r>
          </a:p>
        </p:txBody>
      </p:sp>
      <p:grpSp>
        <p:nvGrpSpPr>
          <p:cNvPr name="Group 16" id="16"/>
          <p:cNvGrpSpPr/>
          <p:nvPr/>
        </p:nvGrpSpPr>
        <p:grpSpPr>
          <a:xfrm rot="0">
            <a:off x="9970256" y="6974569"/>
            <a:ext cx="6348487" cy="1022869"/>
            <a:chOff x="0" y="0"/>
            <a:chExt cx="5051134" cy="81383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5051134" cy="813839"/>
            </a:xfrm>
            <a:custGeom>
              <a:avLst/>
              <a:gdLst/>
              <a:ahLst/>
              <a:cxnLst/>
              <a:rect r="r" b="b" t="t" l="l"/>
              <a:pathLst>
                <a:path h="813839" w="5051134">
                  <a:moveTo>
                    <a:pt x="4891114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3819"/>
                  </a:lnTo>
                  <a:lnTo>
                    <a:pt x="160020" y="813839"/>
                  </a:lnTo>
                  <a:lnTo>
                    <a:pt x="4891114" y="813839"/>
                  </a:lnTo>
                  <a:lnTo>
                    <a:pt x="5051134" y="653819"/>
                  </a:lnTo>
                  <a:lnTo>
                    <a:pt x="5051134" y="160020"/>
                  </a:lnTo>
                  <a:lnTo>
                    <a:pt x="4891114" y="0"/>
                  </a:lnTo>
                  <a:close/>
                </a:path>
              </a:pathLst>
            </a:custGeom>
            <a:solidFill>
              <a:srgbClr val="48B1FF"/>
            </a:solidFill>
            <a:ln cap="sq">
              <a:noFill/>
              <a:prstDash val="solid"/>
              <a:miter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63500" y="6350"/>
              <a:ext cx="4924134" cy="7439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0334913" y="7067332"/>
            <a:ext cx="5619174" cy="746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9"/>
              </a:lnSpc>
              <a:spcBef>
                <a:spcPct val="0"/>
              </a:spcBef>
            </a:pPr>
            <a:r>
              <a:rPr lang="en-US" sz="4378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Sainadh (2101CS77)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2795513" y="8743177"/>
            <a:ext cx="6348487" cy="1022869"/>
            <a:chOff x="0" y="0"/>
            <a:chExt cx="5051134" cy="813839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051134" cy="813839"/>
            </a:xfrm>
            <a:custGeom>
              <a:avLst/>
              <a:gdLst/>
              <a:ahLst/>
              <a:cxnLst/>
              <a:rect r="r" b="b" t="t" l="l"/>
              <a:pathLst>
                <a:path h="813839" w="5051134">
                  <a:moveTo>
                    <a:pt x="4891114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3819"/>
                  </a:lnTo>
                  <a:lnTo>
                    <a:pt x="160020" y="813839"/>
                  </a:lnTo>
                  <a:lnTo>
                    <a:pt x="4891114" y="813839"/>
                  </a:lnTo>
                  <a:lnTo>
                    <a:pt x="5051134" y="653819"/>
                  </a:lnTo>
                  <a:lnTo>
                    <a:pt x="5051134" y="160020"/>
                  </a:lnTo>
                  <a:lnTo>
                    <a:pt x="4891114" y="0"/>
                  </a:lnTo>
                  <a:close/>
                </a:path>
              </a:pathLst>
            </a:custGeom>
            <a:solidFill>
              <a:srgbClr val="48B1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63500" y="6350"/>
              <a:ext cx="4924134" cy="7439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3160169" y="8835941"/>
            <a:ext cx="5619174" cy="746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9"/>
              </a:lnSpc>
              <a:spcBef>
                <a:spcPct val="0"/>
              </a:spcBef>
            </a:pPr>
            <a:r>
              <a:rPr lang="en-US" sz="4378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Karthik (2101AI21)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9970256" y="8730863"/>
            <a:ext cx="6348487" cy="1022869"/>
            <a:chOff x="0" y="0"/>
            <a:chExt cx="5051134" cy="81383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051134" cy="813839"/>
            </a:xfrm>
            <a:custGeom>
              <a:avLst/>
              <a:gdLst/>
              <a:ahLst/>
              <a:cxnLst/>
              <a:rect r="r" b="b" t="t" l="l"/>
              <a:pathLst>
                <a:path h="813839" w="5051134">
                  <a:moveTo>
                    <a:pt x="4891114" y="0"/>
                  </a:moveTo>
                  <a:lnTo>
                    <a:pt x="160020" y="0"/>
                  </a:lnTo>
                  <a:lnTo>
                    <a:pt x="0" y="160020"/>
                  </a:lnTo>
                  <a:lnTo>
                    <a:pt x="0" y="653819"/>
                  </a:lnTo>
                  <a:lnTo>
                    <a:pt x="160020" y="813839"/>
                  </a:lnTo>
                  <a:lnTo>
                    <a:pt x="4891114" y="813839"/>
                  </a:lnTo>
                  <a:lnTo>
                    <a:pt x="5051134" y="653819"/>
                  </a:lnTo>
                  <a:lnTo>
                    <a:pt x="5051134" y="160020"/>
                  </a:lnTo>
                  <a:lnTo>
                    <a:pt x="4891114" y="0"/>
                  </a:lnTo>
                  <a:close/>
                </a:path>
              </a:pathLst>
            </a:custGeom>
            <a:solidFill>
              <a:srgbClr val="48B1FF"/>
            </a:solidFill>
            <a:ln cap="sq">
              <a:noFill/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63500" y="6350"/>
              <a:ext cx="4924134" cy="7439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10334913" y="8823626"/>
            <a:ext cx="5619174" cy="746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29"/>
              </a:lnSpc>
              <a:spcBef>
                <a:spcPct val="0"/>
              </a:spcBef>
            </a:pPr>
            <a:r>
              <a:rPr lang="en-US" sz="4378">
                <a:solidFill>
                  <a:srgbClr val="000000"/>
                </a:solidFill>
                <a:latin typeface="Lora"/>
                <a:ea typeface="Lora"/>
                <a:cs typeface="Lora"/>
                <a:sym typeface="Lora"/>
              </a:rPr>
              <a:t>Varshith (2101AI28)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1734" y="7311536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35655" y="-1553283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53218" y="7653017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75815" y="2694854"/>
            <a:ext cx="7270411" cy="5983712"/>
            <a:chOff x="0" y="0"/>
            <a:chExt cx="1971153" cy="16223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971153" cy="1622303"/>
            </a:xfrm>
            <a:custGeom>
              <a:avLst/>
              <a:gdLst/>
              <a:ahLst/>
              <a:cxnLst/>
              <a:rect r="r" b="b" t="t" l="l"/>
              <a:pathLst>
                <a:path h="1622303" w="1971153">
                  <a:moveTo>
                    <a:pt x="41529" y="0"/>
                  </a:moveTo>
                  <a:lnTo>
                    <a:pt x="1929623" y="0"/>
                  </a:lnTo>
                  <a:cubicBezTo>
                    <a:pt x="1952560" y="0"/>
                    <a:pt x="1971153" y="18593"/>
                    <a:pt x="1971153" y="41529"/>
                  </a:cubicBezTo>
                  <a:lnTo>
                    <a:pt x="1971153" y="1580774"/>
                  </a:lnTo>
                  <a:cubicBezTo>
                    <a:pt x="1971153" y="1603710"/>
                    <a:pt x="1952560" y="1622303"/>
                    <a:pt x="1929623" y="1622303"/>
                  </a:cubicBezTo>
                  <a:lnTo>
                    <a:pt x="41529" y="1622303"/>
                  </a:lnTo>
                  <a:cubicBezTo>
                    <a:pt x="18593" y="1622303"/>
                    <a:pt x="0" y="1603710"/>
                    <a:pt x="0" y="1580774"/>
                  </a:cubicBezTo>
                  <a:lnTo>
                    <a:pt x="0" y="41529"/>
                  </a:lnTo>
                  <a:cubicBezTo>
                    <a:pt x="0" y="18593"/>
                    <a:pt x="18593" y="0"/>
                    <a:pt x="415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971153" cy="1679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777440" y="3378059"/>
            <a:ext cx="6030085" cy="3572619"/>
          </a:xfrm>
          <a:custGeom>
            <a:avLst/>
            <a:gdLst/>
            <a:ahLst/>
            <a:cxnLst/>
            <a:rect r="r" b="b" t="t" l="l"/>
            <a:pathLst>
              <a:path h="3572619" w="6030085">
                <a:moveTo>
                  <a:pt x="0" y="0"/>
                </a:moveTo>
                <a:lnTo>
                  <a:pt x="6030085" y="0"/>
                </a:lnTo>
                <a:lnTo>
                  <a:pt x="6030085" y="3572619"/>
                </a:lnTo>
                <a:lnTo>
                  <a:pt x="0" y="35726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915173" y="1289434"/>
            <a:ext cx="8062107" cy="114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59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PROMPT ENGINEERING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95038" y="2812678"/>
            <a:ext cx="7000588" cy="8123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0"/>
              </a:lnSpc>
            </a:pPr>
            <a:r>
              <a:rPr lang="en-US" sz="2829" spc="149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Zero - Shot Prompt: </a:t>
            </a:r>
            <a:r>
              <a:rPr lang="en-US" sz="2829" spc="14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The model performs a task without seeing any examples.</a:t>
            </a:r>
          </a:p>
          <a:p>
            <a:pPr algn="l">
              <a:lnSpc>
                <a:spcPts val="4980"/>
              </a:lnSpc>
            </a:pPr>
            <a:r>
              <a:rPr lang="en-US" sz="2829" spc="149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One - Shot Prompt: </a:t>
            </a:r>
            <a:r>
              <a:rPr lang="en-US" sz="2829" spc="14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We give the model a single example of the task, followed by a new instance for it to solve.</a:t>
            </a:r>
          </a:p>
          <a:p>
            <a:pPr algn="l">
              <a:lnSpc>
                <a:spcPts val="4980"/>
              </a:lnSpc>
            </a:pPr>
            <a:r>
              <a:rPr lang="en-US" sz="2829" spc="149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Few - Shot Prompt: </a:t>
            </a:r>
            <a:r>
              <a:rPr lang="en-US" sz="2829" spc="14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We provide the model with a few examples to learn the task pattern and style, followed by a new instance.</a:t>
            </a:r>
          </a:p>
          <a:p>
            <a:pPr algn="l">
              <a:lnSpc>
                <a:spcPts val="4980"/>
              </a:lnSpc>
            </a:pPr>
          </a:p>
          <a:p>
            <a:pPr algn="l">
              <a:lnSpc>
                <a:spcPts val="4980"/>
              </a:lnSpc>
            </a:pPr>
          </a:p>
          <a:p>
            <a:pPr algn="l">
              <a:lnSpc>
                <a:spcPts val="4980"/>
              </a:lnSpc>
            </a:pPr>
          </a:p>
          <a:p>
            <a:pPr algn="l">
              <a:lnSpc>
                <a:spcPts val="4980"/>
              </a:lnSpc>
            </a:pP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1734" y="7311536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535655" y="-1553283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5653218" y="7653017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675815" y="2694854"/>
            <a:ext cx="12664177" cy="2664092"/>
            <a:chOff x="0" y="0"/>
            <a:chExt cx="3914397" cy="8234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914397" cy="823450"/>
            </a:xfrm>
            <a:custGeom>
              <a:avLst/>
              <a:gdLst/>
              <a:ahLst/>
              <a:cxnLst/>
              <a:rect r="r" b="b" t="t" l="l"/>
              <a:pathLst>
                <a:path h="823450" w="3914397">
                  <a:moveTo>
                    <a:pt x="23842" y="0"/>
                  </a:moveTo>
                  <a:lnTo>
                    <a:pt x="3890555" y="0"/>
                  </a:lnTo>
                  <a:cubicBezTo>
                    <a:pt x="3903723" y="0"/>
                    <a:pt x="3914397" y="10674"/>
                    <a:pt x="3914397" y="23842"/>
                  </a:cubicBezTo>
                  <a:lnTo>
                    <a:pt x="3914397" y="799608"/>
                  </a:lnTo>
                  <a:cubicBezTo>
                    <a:pt x="3914397" y="805931"/>
                    <a:pt x="3911885" y="811995"/>
                    <a:pt x="3907414" y="816466"/>
                  </a:cubicBezTo>
                  <a:cubicBezTo>
                    <a:pt x="3902942" y="820938"/>
                    <a:pt x="3896878" y="823450"/>
                    <a:pt x="3890555" y="823450"/>
                  </a:cubicBezTo>
                  <a:lnTo>
                    <a:pt x="23842" y="823450"/>
                  </a:lnTo>
                  <a:cubicBezTo>
                    <a:pt x="17518" y="823450"/>
                    <a:pt x="11454" y="820938"/>
                    <a:pt x="6983" y="816466"/>
                  </a:cubicBezTo>
                  <a:cubicBezTo>
                    <a:pt x="2512" y="811995"/>
                    <a:pt x="0" y="805931"/>
                    <a:pt x="0" y="799608"/>
                  </a:cubicBezTo>
                  <a:lnTo>
                    <a:pt x="0" y="23842"/>
                  </a:lnTo>
                  <a:cubicBezTo>
                    <a:pt x="0" y="17518"/>
                    <a:pt x="2512" y="11454"/>
                    <a:pt x="6983" y="6983"/>
                  </a:cubicBezTo>
                  <a:cubicBezTo>
                    <a:pt x="11454" y="2512"/>
                    <a:pt x="17518" y="0"/>
                    <a:pt x="2384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3914397" cy="880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325174" y="5834097"/>
            <a:ext cx="8849880" cy="730724"/>
          </a:xfrm>
          <a:custGeom>
            <a:avLst/>
            <a:gdLst/>
            <a:ahLst/>
            <a:cxnLst/>
            <a:rect r="r" b="b" t="t" l="l"/>
            <a:pathLst>
              <a:path h="730724" w="8849880">
                <a:moveTo>
                  <a:pt x="0" y="0"/>
                </a:moveTo>
                <a:lnTo>
                  <a:pt x="8849879" y="0"/>
                </a:lnTo>
                <a:lnTo>
                  <a:pt x="8849879" y="730724"/>
                </a:lnTo>
                <a:lnTo>
                  <a:pt x="0" y="73072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4306124" y="7226407"/>
            <a:ext cx="11044077" cy="349054"/>
          </a:xfrm>
          <a:custGeom>
            <a:avLst/>
            <a:gdLst/>
            <a:ahLst/>
            <a:cxnLst/>
            <a:rect r="r" b="b" t="t" l="l"/>
            <a:pathLst>
              <a:path h="349054" w="11044077">
                <a:moveTo>
                  <a:pt x="0" y="0"/>
                </a:moveTo>
                <a:lnTo>
                  <a:pt x="11044076" y="0"/>
                </a:lnTo>
                <a:lnTo>
                  <a:pt x="11044076" y="349054"/>
                </a:lnTo>
                <a:lnTo>
                  <a:pt x="0" y="34905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4296599" y="8377960"/>
            <a:ext cx="9434026" cy="390214"/>
          </a:xfrm>
          <a:custGeom>
            <a:avLst/>
            <a:gdLst/>
            <a:ahLst/>
            <a:cxnLst/>
            <a:rect r="r" b="b" t="t" l="l"/>
            <a:pathLst>
              <a:path h="390214" w="9434026">
                <a:moveTo>
                  <a:pt x="0" y="0"/>
                </a:moveTo>
                <a:lnTo>
                  <a:pt x="9434025" y="0"/>
                </a:lnTo>
                <a:lnTo>
                  <a:pt x="9434025" y="390214"/>
                </a:lnTo>
                <a:lnTo>
                  <a:pt x="0" y="39021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59" t="0" r="-50676" b="-23157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5112947" y="885825"/>
            <a:ext cx="8062107" cy="114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59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PROMPT ENGINEERING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48148" y="2827105"/>
            <a:ext cx="12391844" cy="253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5"/>
              </a:lnSpc>
            </a:pPr>
            <a:r>
              <a:rPr lang="en-US" sz="1923" spc="101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Conversation to Summarize:</a:t>
            </a:r>
          </a:p>
          <a:p>
            <a:pPr algn="l">
              <a:lnSpc>
                <a:spcPts val="3385"/>
              </a:lnSpc>
            </a:pPr>
            <a:r>
              <a:rPr lang="en-US" sz="1923" spc="101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Person1: a radio dj, but not a music dj I dj for a talk radio station</a:t>
            </a:r>
          </a:p>
          <a:p>
            <a:pPr algn="l">
              <a:lnSpc>
                <a:spcPts val="3385"/>
              </a:lnSpc>
            </a:pPr>
            <a:r>
              <a:rPr lang="en-US" sz="1923" spc="101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Person2: Tell me more about the type of things you talk about -- topical issues? Politics? News stories?</a:t>
            </a:r>
          </a:p>
          <a:p>
            <a:pPr algn="l">
              <a:lnSpc>
                <a:spcPts val="3385"/>
              </a:lnSpc>
            </a:pPr>
            <a:r>
              <a:rPr lang="en-US" sz="1923" spc="101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Person1: when i retire i want to open a bakery</a:t>
            </a:r>
          </a:p>
          <a:p>
            <a:pPr algn="l">
              <a:lnSpc>
                <a:spcPts val="3385"/>
              </a:lnSpc>
            </a:pPr>
            <a:r>
              <a:rPr lang="en-US" sz="1923" spc="101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Person2: my family owned a small restaurant</a:t>
            </a:r>
          </a:p>
          <a:p>
            <a:pPr algn="l">
              <a:lnSpc>
                <a:spcPts val="3385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813573" y="5729322"/>
            <a:ext cx="12391844" cy="3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5"/>
              </a:lnSpc>
            </a:pPr>
            <a:r>
              <a:rPr lang="en-US" sz="1923" spc="101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Zero Shot Summary: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13573" y="7131851"/>
            <a:ext cx="12391844" cy="3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5"/>
              </a:lnSpc>
            </a:pPr>
            <a:r>
              <a:rPr lang="en-US" sz="1923" spc="101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One Shot Summary: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813573" y="8317716"/>
            <a:ext cx="12391844" cy="395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5"/>
              </a:lnSpc>
            </a:pPr>
            <a:r>
              <a:rPr lang="en-US" sz="1923" spc="101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Few Shot Summary: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4296599" y="8713006"/>
            <a:ext cx="5215277" cy="401695"/>
          </a:xfrm>
          <a:custGeom>
            <a:avLst/>
            <a:gdLst/>
            <a:ahLst/>
            <a:cxnLst/>
            <a:rect r="r" b="b" t="t" l="l"/>
            <a:pathLst>
              <a:path h="401695" w="5215277">
                <a:moveTo>
                  <a:pt x="0" y="0"/>
                </a:moveTo>
                <a:lnTo>
                  <a:pt x="5215277" y="0"/>
                </a:lnTo>
                <a:lnTo>
                  <a:pt x="5215277" y="401695"/>
                </a:lnTo>
                <a:lnTo>
                  <a:pt x="0" y="40169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200838" t="0" r="-583" b="-32077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5815" y="2694854"/>
            <a:ext cx="9636448" cy="5940762"/>
            <a:chOff x="0" y="0"/>
            <a:chExt cx="3038046" cy="18729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038046" cy="1872921"/>
            </a:xfrm>
            <a:custGeom>
              <a:avLst/>
              <a:gdLst/>
              <a:ahLst/>
              <a:cxnLst/>
              <a:rect r="r" b="b" t="t" l="l"/>
              <a:pathLst>
                <a:path h="1872921" w="3038046">
                  <a:moveTo>
                    <a:pt x="31333" y="0"/>
                  </a:moveTo>
                  <a:lnTo>
                    <a:pt x="3006713" y="0"/>
                  </a:lnTo>
                  <a:cubicBezTo>
                    <a:pt x="3024018" y="0"/>
                    <a:pt x="3038046" y="14028"/>
                    <a:pt x="3038046" y="31333"/>
                  </a:cubicBezTo>
                  <a:lnTo>
                    <a:pt x="3038046" y="1841589"/>
                  </a:lnTo>
                  <a:cubicBezTo>
                    <a:pt x="3038046" y="1858893"/>
                    <a:pt x="3024018" y="1872921"/>
                    <a:pt x="3006713" y="1872921"/>
                  </a:cubicBezTo>
                  <a:lnTo>
                    <a:pt x="31333" y="1872921"/>
                  </a:lnTo>
                  <a:cubicBezTo>
                    <a:pt x="23023" y="1872921"/>
                    <a:pt x="15053" y="1869620"/>
                    <a:pt x="9177" y="1863744"/>
                  </a:cubicBezTo>
                  <a:cubicBezTo>
                    <a:pt x="3301" y="1857868"/>
                    <a:pt x="0" y="1849899"/>
                    <a:pt x="0" y="1841589"/>
                  </a:cubicBezTo>
                  <a:lnTo>
                    <a:pt x="0" y="31333"/>
                  </a:lnTo>
                  <a:cubicBezTo>
                    <a:pt x="0" y="23023"/>
                    <a:pt x="3301" y="15053"/>
                    <a:pt x="9177" y="9177"/>
                  </a:cubicBezTo>
                  <a:cubicBezTo>
                    <a:pt x="15053" y="3301"/>
                    <a:pt x="23023" y="0"/>
                    <a:pt x="3133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038046" cy="19300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5288105" y="327304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1734" y="7311536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535655" y="-1553283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653218" y="7653017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934218" y="3362052"/>
            <a:ext cx="5648849" cy="3949483"/>
          </a:xfrm>
          <a:custGeom>
            <a:avLst/>
            <a:gdLst/>
            <a:ahLst/>
            <a:cxnLst/>
            <a:rect r="r" b="b" t="t" l="l"/>
            <a:pathLst>
              <a:path h="3949483" w="5648849">
                <a:moveTo>
                  <a:pt x="0" y="0"/>
                </a:moveTo>
                <a:lnTo>
                  <a:pt x="5648848" y="0"/>
                </a:lnTo>
                <a:lnTo>
                  <a:pt x="5648848" y="3949484"/>
                </a:lnTo>
                <a:lnTo>
                  <a:pt x="0" y="39494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12846" t="0" r="-12846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945769" y="1218224"/>
            <a:ext cx="12396462" cy="114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59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 PEFT (PARAMETER EFFICIENT FINE TUNING)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995992" y="3019762"/>
            <a:ext cx="9149265" cy="61931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34"/>
              </a:lnSpc>
            </a:pPr>
            <a:r>
              <a:rPr lang="en-US" sz="270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PEFT is a fine-tuning method where only a small, selected set of parameters are trained while the majority of the model remains unchanged.</a:t>
            </a:r>
          </a:p>
          <a:p>
            <a:pPr algn="l">
              <a:lnSpc>
                <a:spcPts val="5534"/>
              </a:lnSpc>
            </a:pPr>
            <a:r>
              <a:rPr lang="en-US" sz="270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 This makes the process lightweight and efficient for large language models.</a:t>
            </a:r>
          </a:p>
          <a:p>
            <a:pPr algn="l">
              <a:lnSpc>
                <a:spcPts val="5534"/>
              </a:lnSpc>
            </a:pPr>
          </a:p>
          <a:p>
            <a:pPr algn="l" marL="582930" indent="-291465" lvl="1">
              <a:lnSpc>
                <a:spcPts val="5534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Reduces computational cost and memory usage.</a:t>
            </a:r>
          </a:p>
          <a:p>
            <a:pPr algn="l" marL="582930" indent="-291465" lvl="1">
              <a:lnSpc>
                <a:spcPts val="5534"/>
              </a:lnSpc>
              <a:buFont typeface="Arial"/>
              <a:buChar char="•"/>
            </a:pPr>
            <a:r>
              <a:rPr lang="en-US" sz="270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Allows efficient adaptation to new tasks with limited data.</a:t>
            </a:r>
          </a:p>
          <a:p>
            <a:pPr algn="l">
              <a:lnSpc>
                <a:spcPts val="5534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75815" y="2694854"/>
            <a:ext cx="11512819" cy="5940762"/>
            <a:chOff x="0" y="0"/>
            <a:chExt cx="3629602" cy="18729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629602" cy="1872921"/>
            </a:xfrm>
            <a:custGeom>
              <a:avLst/>
              <a:gdLst/>
              <a:ahLst/>
              <a:cxnLst/>
              <a:rect r="r" b="b" t="t" l="l"/>
              <a:pathLst>
                <a:path h="1872921" w="3629602">
                  <a:moveTo>
                    <a:pt x="26226" y="0"/>
                  </a:moveTo>
                  <a:lnTo>
                    <a:pt x="3603376" y="0"/>
                  </a:lnTo>
                  <a:cubicBezTo>
                    <a:pt x="3617860" y="0"/>
                    <a:pt x="3629602" y="11742"/>
                    <a:pt x="3629602" y="26226"/>
                  </a:cubicBezTo>
                  <a:lnTo>
                    <a:pt x="3629602" y="1846695"/>
                  </a:lnTo>
                  <a:cubicBezTo>
                    <a:pt x="3629602" y="1853651"/>
                    <a:pt x="3626839" y="1860321"/>
                    <a:pt x="3621921" y="1865240"/>
                  </a:cubicBezTo>
                  <a:cubicBezTo>
                    <a:pt x="3617002" y="1870158"/>
                    <a:pt x="3610332" y="1872921"/>
                    <a:pt x="3603376" y="1872921"/>
                  </a:cubicBezTo>
                  <a:lnTo>
                    <a:pt x="26226" y="1872921"/>
                  </a:lnTo>
                  <a:cubicBezTo>
                    <a:pt x="19270" y="1872921"/>
                    <a:pt x="12600" y="1870158"/>
                    <a:pt x="7681" y="1865240"/>
                  </a:cubicBezTo>
                  <a:cubicBezTo>
                    <a:pt x="2763" y="1860321"/>
                    <a:pt x="0" y="1853651"/>
                    <a:pt x="0" y="1846695"/>
                  </a:cubicBezTo>
                  <a:lnTo>
                    <a:pt x="0" y="26226"/>
                  </a:lnTo>
                  <a:cubicBezTo>
                    <a:pt x="0" y="19270"/>
                    <a:pt x="2763" y="12600"/>
                    <a:pt x="7681" y="7681"/>
                  </a:cubicBezTo>
                  <a:cubicBezTo>
                    <a:pt x="12600" y="2763"/>
                    <a:pt x="19270" y="0"/>
                    <a:pt x="2622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629602" cy="19300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5288105" y="327304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1734" y="7311536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535655" y="-1553283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653218" y="7653017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3815606" y="3348400"/>
            <a:ext cx="3443694" cy="4304617"/>
          </a:xfrm>
          <a:custGeom>
            <a:avLst/>
            <a:gdLst/>
            <a:ahLst/>
            <a:cxnLst/>
            <a:rect r="r" b="b" t="t" l="l"/>
            <a:pathLst>
              <a:path h="4304617" w="3443694">
                <a:moveTo>
                  <a:pt x="0" y="0"/>
                </a:moveTo>
                <a:lnTo>
                  <a:pt x="3443694" y="0"/>
                </a:lnTo>
                <a:lnTo>
                  <a:pt x="3443694" y="4304617"/>
                </a:lnTo>
                <a:lnTo>
                  <a:pt x="0" y="430461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725" t="-22261" r="-104177" b="-15255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862838" y="1262374"/>
            <a:ext cx="7814649" cy="114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59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PROMPT TUNING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039468" y="3055780"/>
            <a:ext cx="10785514" cy="4604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08"/>
              </a:lnSpc>
            </a:pPr>
            <a:r>
              <a:rPr lang="en-US" sz="25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Prompt Tuning is a parameter-efficient fine-tuning method where a small set of learnable</a:t>
            </a:r>
            <a:r>
              <a:rPr lang="en-US" sz="25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 prompt embeddings (soft prompts) are trained and prepe</a:t>
            </a:r>
            <a:r>
              <a:rPr lang="en-US" sz="25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nded to the input, while keeping the pre-trained model's weights frozen.</a:t>
            </a:r>
          </a:p>
          <a:p>
            <a:pPr algn="l" marL="559127" indent="-279564" lvl="1">
              <a:lnSpc>
                <a:spcPts val="5308"/>
              </a:lnSpc>
              <a:buFont typeface="Arial"/>
              <a:buChar char="•"/>
            </a:pPr>
            <a:r>
              <a:rPr lang="en-US" sz="25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Trains only a small number of soft prompt tokens while keeping the original model frozen.</a:t>
            </a:r>
          </a:p>
          <a:p>
            <a:pPr algn="l" marL="559127" indent="-279564" lvl="1">
              <a:lnSpc>
                <a:spcPts val="5308"/>
              </a:lnSpc>
              <a:buFont typeface="Arial"/>
              <a:buChar char="•"/>
            </a:pPr>
            <a:r>
              <a:rPr lang="en-US" sz="25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Learns task-adaptive prompts that guide the model to perform desired downstream tasks.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5288105" y="327304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1734" y="7311536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35655" y="-1553283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53218" y="7653017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75815" y="2694854"/>
            <a:ext cx="12664177" cy="2664092"/>
            <a:chOff x="0" y="0"/>
            <a:chExt cx="3914397" cy="82345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914397" cy="823450"/>
            </a:xfrm>
            <a:custGeom>
              <a:avLst/>
              <a:gdLst/>
              <a:ahLst/>
              <a:cxnLst/>
              <a:rect r="r" b="b" t="t" l="l"/>
              <a:pathLst>
                <a:path h="823450" w="3914397">
                  <a:moveTo>
                    <a:pt x="23842" y="0"/>
                  </a:moveTo>
                  <a:lnTo>
                    <a:pt x="3890555" y="0"/>
                  </a:lnTo>
                  <a:cubicBezTo>
                    <a:pt x="3903723" y="0"/>
                    <a:pt x="3914397" y="10674"/>
                    <a:pt x="3914397" y="23842"/>
                  </a:cubicBezTo>
                  <a:lnTo>
                    <a:pt x="3914397" y="799608"/>
                  </a:lnTo>
                  <a:cubicBezTo>
                    <a:pt x="3914397" y="805931"/>
                    <a:pt x="3911885" y="811995"/>
                    <a:pt x="3907414" y="816466"/>
                  </a:cubicBezTo>
                  <a:cubicBezTo>
                    <a:pt x="3902942" y="820938"/>
                    <a:pt x="3896878" y="823450"/>
                    <a:pt x="3890555" y="823450"/>
                  </a:cubicBezTo>
                  <a:lnTo>
                    <a:pt x="23842" y="823450"/>
                  </a:lnTo>
                  <a:cubicBezTo>
                    <a:pt x="17518" y="823450"/>
                    <a:pt x="11454" y="820938"/>
                    <a:pt x="6983" y="816466"/>
                  </a:cubicBezTo>
                  <a:cubicBezTo>
                    <a:pt x="2512" y="811995"/>
                    <a:pt x="0" y="805931"/>
                    <a:pt x="0" y="799608"/>
                  </a:cubicBezTo>
                  <a:lnTo>
                    <a:pt x="0" y="23842"/>
                  </a:lnTo>
                  <a:cubicBezTo>
                    <a:pt x="0" y="17518"/>
                    <a:pt x="2512" y="11454"/>
                    <a:pt x="6983" y="6983"/>
                  </a:cubicBezTo>
                  <a:cubicBezTo>
                    <a:pt x="11454" y="2512"/>
                    <a:pt x="17518" y="0"/>
                    <a:pt x="2384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3914397" cy="8806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948148" y="2827105"/>
            <a:ext cx="12391844" cy="253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85"/>
              </a:lnSpc>
            </a:pPr>
            <a:r>
              <a:rPr lang="en-US" sz="1923" spc="101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Conversation to Summarize:</a:t>
            </a:r>
          </a:p>
          <a:p>
            <a:pPr algn="l">
              <a:lnSpc>
                <a:spcPts val="3385"/>
              </a:lnSpc>
            </a:pPr>
            <a:r>
              <a:rPr lang="en-US" sz="1923" spc="101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Person1: a radio dj, but not a music dj I dj for a talk radio station</a:t>
            </a:r>
          </a:p>
          <a:p>
            <a:pPr algn="l">
              <a:lnSpc>
                <a:spcPts val="3385"/>
              </a:lnSpc>
            </a:pPr>
            <a:r>
              <a:rPr lang="en-US" sz="1923" spc="101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Person2: Tell me more about the type of things you talk about -- topical issues? Politics? News stories?</a:t>
            </a:r>
          </a:p>
          <a:p>
            <a:pPr algn="l">
              <a:lnSpc>
                <a:spcPts val="3385"/>
              </a:lnSpc>
            </a:pPr>
            <a:r>
              <a:rPr lang="en-US" sz="1923" spc="101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Person1: when i retire i want to open a bakery</a:t>
            </a:r>
          </a:p>
          <a:p>
            <a:pPr algn="l">
              <a:lnSpc>
                <a:spcPts val="3385"/>
              </a:lnSpc>
            </a:pPr>
            <a:r>
              <a:rPr lang="en-US" sz="1923" spc="101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Person2: my family owned a small restaurant</a:t>
            </a:r>
          </a:p>
          <a:p>
            <a:pPr algn="l">
              <a:lnSpc>
                <a:spcPts val="3385"/>
              </a:lnSpc>
            </a:pP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1675815" y="6440603"/>
            <a:ext cx="13339957" cy="441508"/>
          </a:xfrm>
          <a:custGeom>
            <a:avLst/>
            <a:gdLst/>
            <a:ahLst/>
            <a:cxnLst/>
            <a:rect r="r" b="b" t="t" l="l"/>
            <a:pathLst>
              <a:path h="441508" w="13339957">
                <a:moveTo>
                  <a:pt x="0" y="0"/>
                </a:moveTo>
                <a:lnTo>
                  <a:pt x="13339957" y="0"/>
                </a:lnTo>
                <a:lnTo>
                  <a:pt x="13339957" y="441508"/>
                </a:lnTo>
                <a:lnTo>
                  <a:pt x="0" y="4415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47096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685340" y="6882111"/>
            <a:ext cx="6030020" cy="420455"/>
          </a:xfrm>
          <a:custGeom>
            <a:avLst/>
            <a:gdLst/>
            <a:ahLst/>
            <a:cxnLst/>
            <a:rect r="r" b="b" t="t" l="l"/>
            <a:pathLst>
              <a:path h="420455" w="6030020">
                <a:moveTo>
                  <a:pt x="0" y="0"/>
                </a:moveTo>
                <a:lnTo>
                  <a:pt x="6030020" y="0"/>
                </a:lnTo>
                <a:lnTo>
                  <a:pt x="6030020" y="420455"/>
                </a:lnTo>
                <a:lnTo>
                  <a:pt x="0" y="42045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209897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4862838" y="1262374"/>
            <a:ext cx="7814649" cy="114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59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PROMPT TUNING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3164552" y="3534466"/>
            <a:ext cx="5856333" cy="5598569"/>
            <a:chOff x="0" y="0"/>
            <a:chExt cx="1846303" cy="17650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46303" cy="1765039"/>
            </a:xfrm>
            <a:custGeom>
              <a:avLst/>
              <a:gdLst/>
              <a:ahLst/>
              <a:cxnLst/>
              <a:rect r="r" b="b" t="t" l="l"/>
              <a:pathLst>
                <a:path h="1765039" w="1846303">
                  <a:moveTo>
                    <a:pt x="51557" y="0"/>
                  </a:moveTo>
                  <a:lnTo>
                    <a:pt x="1794746" y="0"/>
                  </a:lnTo>
                  <a:cubicBezTo>
                    <a:pt x="1823220" y="0"/>
                    <a:pt x="1846303" y="23083"/>
                    <a:pt x="1846303" y="51557"/>
                  </a:cubicBezTo>
                  <a:lnTo>
                    <a:pt x="1846303" y="1713482"/>
                  </a:lnTo>
                  <a:cubicBezTo>
                    <a:pt x="1846303" y="1741956"/>
                    <a:pt x="1823220" y="1765039"/>
                    <a:pt x="1794746" y="1765039"/>
                  </a:cubicBezTo>
                  <a:lnTo>
                    <a:pt x="51557" y="1765039"/>
                  </a:lnTo>
                  <a:cubicBezTo>
                    <a:pt x="23083" y="1765039"/>
                    <a:pt x="0" y="1741956"/>
                    <a:pt x="0" y="1713482"/>
                  </a:cubicBezTo>
                  <a:lnTo>
                    <a:pt x="0" y="51557"/>
                  </a:lnTo>
                  <a:cubicBezTo>
                    <a:pt x="0" y="23083"/>
                    <a:pt x="23083" y="0"/>
                    <a:pt x="515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846303" cy="1822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9267114" y="3534466"/>
            <a:ext cx="5856333" cy="5598569"/>
            <a:chOff x="0" y="0"/>
            <a:chExt cx="1846303" cy="176503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46303" cy="1765039"/>
            </a:xfrm>
            <a:custGeom>
              <a:avLst/>
              <a:gdLst/>
              <a:ahLst/>
              <a:cxnLst/>
              <a:rect r="r" b="b" t="t" l="l"/>
              <a:pathLst>
                <a:path h="1765039" w="1846303">
                  <a:moveTo>
                    <a:pt x="51557" y="0"/>
                  </a:moveTo>
                  <a:lnTo>
                    <a:pt x="1794746" y="0"/>
                  </a:lnTo>
                  <a:cubicBezTo>
                    <a:pt x="1823220" y="0"/>
                    <a:pt x="1846303" y="23083"/>
                    <a:pt x="1846303" y="51557"/>
                  </a:cubicBezTo>
                  <a:lnTo>
                    <a:pt x="1846303" y="1713482"/>
                  </a:lnTo>
                  <a:cubicBezTo>
                    <a:pt x="1846303" y="1741956"/>
                    <a:pt x="1823220" y="1765039"/>
                    <a:pt x="1794746" y="1765039"/>
                  </a:cubicBezTo>
                  <a:lnTo>
                    <a:pt x="51557" y="1765039"/>
                  </a:lnTo>
                  <a:cubicBezTo>
                    <a:pt x="23083" y="1765039"/>
                    <a:pt x="0" y="1741956"/>
                    <a:pt x="0" y="1713482"/>
                  </a:cubicBezTo>
                  <a:lnTo>
                    <a:pt x="0" y="51557"/>
                  </a:lnTo>
                  <a:cubicBezTo>
                    <a:pt x="0" y="23083"/>
                    <a:pt x="23083" y="0"/>
                    <a:pt x="515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846303" cy="182218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true" flipV="true" rot="0">
            <a:off x="15288105" y="327304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351734" y="7311536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302665" y="571179"/>
            <a:ext cx="11682671" cy="21236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50"/>
              </a:lnSpc>
              <a:spcBef>
                <a:spcPct val="0"/>
              </a:spcBef>
            </a:pPr>
            <a:r>
              <a:rPr lang="en-US" sz="6036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DIFFERENCE BETWEEN PROMPT TUNING AND PROMPT ENGINEERING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28281" y="3738113"/>
            <a:ext cx="3128876" cy="635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3"/>
              </a:lnSpc>
              <a:spcBef>
                <a:spcPct val="0"/>
              </a:spcBef>
            </a:pPr>
            <a:r>
              <a:rPr lang="en-US" sz="3673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PROMPT TUNING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498393" y="3738113"/>
            <a:ext cx="3680750" cy="635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43"/>
              </a:lnSpc>
              <a:spcBef>
                <a:spcPct val="0"/>
              </a:spcBef>
            </a:pPr>
            <a:r>
              <a:rPr lang="en-US" sz="3673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PROMPT ENGINEERING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563883" y="4616154"/>
            <a:ext cx="5057671" cy="273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9127" indent="-279564" lvl="1">
              <a:lnSpc>
                <a:spcPts val="3625"/>
              </a:lnSpc>
              <a:buFont typeface="Arial"/>
              <a:buChar char="•"/>
            </a:pPr>
            <a:r>
              <a:rPr lang="en-US" sz="25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Learnable, automatic (soft prompts)</a:t>
            </a:r>
          </a:p>
          <a:p>
            <a:pPr algn="l" marL="559127" indent="-279564" lvl="1">
              <a:lnSpc>
                <a:spcPts val="3625"/>
              </a:lnSpc>
              <a:buFont typeface="Arial"/>
              <a:buChar char="•"/>
            </a:pPr>
            <a:r>
              <a:rPr lang="en-US" sz="25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Requires training to optimize prompts</a:t>
            </a:r>
          </a:p>
          <a:p>
            <a:pPr algn="l" marL="559127" indent="-279564" lvl="1">
              <a:lnSpc>
                <a:spcPts val="3625"/>
              </a:lnSpc>
              <a:buFont typeface="Arial"/>
              <a:buChar char="•"/>
            </a:pPr>
            <a:r>
              <a:rPr lang="en-US" sz="25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Model remains frozen; only prompts are trained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666446" y="4616154"/>
            <a:ext cx="5057671" cy="2736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59127" indent="-279564" lvl="1">
              <a:lnSpc>
                <a:spcPts val="3625"/>
              </a:lnSpc>
              <a:buFont typeface="Arial"/>
              <a:buChar char="•"/>
            </a:pPr>
            <a:r>
              <a:rPr lang="en-US" sz="25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Manual, human-written (text prompts)</a:t>
            </a:r>
          </a:p>
          <a:p>
            <a:pPr algn="l" marL="559127" indent="-279564" lvl="1">
              <a:lnSpc>
                <a:spcPts val="3625"/>
              </a:lnSpc>
              <a:buFont typeface="Arial"/>
              <a:buChar char="•"/>
            </a:pPr>
            <a:r>
              <a:rPr lang="en-US" sz="25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No training; uses natural language inputs</a:t>
            </a:r>
          </a:p>
          <a:p>
            <a:pPr algn="l" marL="559127" indent="-279564" lvl="1">
              <a:lnSpc>
                <a:spcPts val="3625"/>
              </a:lnSpc>
              <a:spcBef>
                <a:spcPct val="0"/>
              </a:spcBef>
              <a:buFont typeface="Arial"/>
              <a:buChar char="•"/>
            </a:pPr>
            <a:r>
              <a:rPr lang="en-US" sz="25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No changes to model or its parameters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-1535655" y="-1553283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5653218" y="7653017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92508"/>
            <a:ext cx="10320772" cy="7772984"/>
            <a:chOff x="0" y="0"/>
            <a:chExt cx="3253790" cy="2450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53790" cy="2450559"/>
            </a:xfrm>
            <a:custGeom>
              <a:avLst/>
              <a:gdLst/>
              <a:ahLst/>
              <a:cxnLst/>
              <a:rect r="r" b="b" t="t" l="l"/>
              <a:pathLst>
                <a:path h="2450559" w="3253790">
                  <a:moveTo>
                    <a:pt x="29255" y="0"/>
                  </a:moveTo>
                  <a:lnTo>
                    <a:pt x="3224535" y="0"/>
                  </a:lnTo>
                  <a:cubicBezTo>
                    <a:pt x="3232294" y="0"/>
                    <a:pt x="3239735" y="3082"/>
                    <a:pt x="3245221" y="8569"/>
                  </a:cubicBezTo>
                  <a:cubicBezTo>
                    <a:pt x="3250708" y="14055"/>
                    <a:pt x="3253790" y="21496"/>
                    <a:pt x="3253790" y="29255"/>
                  </a:cubicBezTo>
                  <a:lnTo>
                    <a:pt x="3253790" y="2421304"/>
                  </a:lnTo>
                  <a:cubicBezTo>
                    <a:pt x="3253790" y="2437461"/>
                    <a:pt x="3240692" y="2450559"/>
                    <a:pt x="3224535" y="2450559"/>
                  </a:cubicBezTo>
                  <a:lnTo>
                    <a:pt x="29255" y="2450559"/>
                  </a:lnTo>
                  <a:cubicBezTo>
                    <a:pt x="21496" y="2450559"/>
                    <a:pt x="14055" y="2447476"/>
                    <a:pt x="8569" y="2441990"/>
                  </a:cubicBezTo>
                  <a:cubicBezTo>
                    <a:pt x="3082" y="2436504"/>
                    <a:pt x="0" y="2429062"/>
                    <a:pt x="0" y="2421304"/>
                  </a:cubicBezTo>
                  <a:lnTo>
                    <a:pt x="0" y="29255"/>
                  </a:lnTo>
                  <a:cubicBezTo>
                    <a:pt x="0" y="13098"/>
                    <a:pt x="13098" y="0"/>
                    <a:pt x="292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253790" cy="25077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5288105" y="327304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1734" y="7311536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535655" y="-1553283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653218" y="7653017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876093" y="2694854"/>
            <a:ext cx="3777125" cy="2168036"/>
          </a:xfrm>
          <a:custGeom>
            <a:avLst/>
            <a:gdLst/>
            <a:ahLst/>
            <a:cxnLst/>
            <a:rect r="r" b="b" t="t" l="l"/>
            <a:pathLst>
              <a:path h="2168036" w="3777125">
                <a:moveTo>
                  <a:pt x="0" y="0"/>
                </a:moveTo>
                <a:lnTo>
                  <a:pt x="3777125" y="0"/>
                </a:lnTo>
                <a:lnTo>
                  <a:pt x="3777125" y="2168036"/>
                </a:lnTo>
                <a:lnTo>
                  <a:pt x="0" y="216803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876093" y="5665235"/>
            <a:ext cx="5493162" cy="3640551"/>
          </a:xfrm>
          <a:custGeom>
            <a:avLst/>
            <a:gdLst/>
            <a:ahLst/>
            <a:cxnLst/>
            <a:rect r="r" b="b" t="t" l="l"/>
            <a:pathLst>
              <a:path h="3640551" w="5493162">
                <a:moveTo>
                  <a:pt x="0" y="0"/>
                </a:moveTo>
                <a:lnTo>
                  <a:pt x="5493162" y="0"/>
                </a:lnTo>
                <a:lnTo>
                  <a:pt x="5493162" y="3640551"/>
                </a:lnTo>
                <a:lnTo>
                  <a:pt x="0" y="364055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-4893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862838" y="578050"/>
            <a:ext cx="8344448" cy="114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59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FINE TUNING T5 BASE MODEL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51214" y="1876282"/>
            <a:ext cx="9565370" cy="89908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3"/>
              </a:lnSpc>
            </a:pPr>
            <a:r>
              <a:rPr lang="en-US" sz="2689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Tokenization</a:t>
            </a:r>
          </a:p>
          <a:p>
            <a:pPr algn="l" marL="580716" indent="-290358" lvl="1">
              <a:lnSpc>
                <a:spcPts val="5513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Used T5TokenizerFast from HuggingFace Transformers.</a:t>
            </a:r>
          </a:p>
          <a:p>
            <a:pPr algn="l" marL="580716" indent="-290358" lvl="1">
              <a:lnSpc>
                <a:spcPts val="5513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Applied padding and truncation to maintain uniform sequence lengths.</a:t>
            </a:r>
          </a:p>
          <a:p>
            <a:pPr algn="l">
              <a:lnSpc>
                <a:spcPts val="5513"/>
              </a:lnSpc>
            </a:pPr>
            <a:r>
              <a:rPr lang="en-US" sz="2689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Training</a:t>
            </a:r>
          </a:p>
          <a:p>
            <a:pPr algn="l" marL="580716" indent="-290358" lvl="1">
              <a:lnSpc>
                <a:spcPts val="5513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Configured TrainingArguments as shown in the image.</a:t>
            </a:r>
          </a:p>
          <a:p>
            <a:pPr algn="l" marL="580716" indent="-290358" lvl="1">
              <a:lnSpc>
                <a:spcPts val="5513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Used HuggingFace Trainer API for streamlined model training and evaluation.</a:t>
            </a:r>
          </a:p>
          <a:p>
            <a:pPr algn="l">
              <a:lnSpc>
                <a:spcPts val="5513"/>
              </a:lnSpc>
            </a:pPr>
            <a:r>
              <a:rPr lang="en-US" sz="2689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Integrated with WandB (Weights and Biases):</a:t>
            </a:r>
          </a:p>
          <a:p>
            <a:pPr algn="l" marL="580716" indent="-290358" lvl="1">
              <a:lnSpc>
                <a:spcPts val="5513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Log loss curves, hyperparameters, and model checkpoints.</a:t>
            </a:r>
          </a:p>
          <a:p>
            <a:pPr algn="l" marL="580716" indent="-290358" lvl="1">
              <a:lnSpc>
                <a:spcPts val="5513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Visualize training progress and monitor metrics in real-time</a:t>
            </a:r>
          </a:p>
          <a:p>
            <a:pPr algn="l">
              <a:lnSpc>
                <a:spcPts val="5513"/>
              </a:lnSpc>
            </a:pPr>
          </a:p>
          <a:p>
            <a:pPr algn="l">
              <a:lnSpc>
                <a:spcPts val="5513"/>
              </a:lnSpc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84791" y="2694854"/>
            <a:ext cx="10342847" cy="5940762"/>
            <a:chOff x="0" y="0"/>
            <a:chExt cx="3260749" cy="187292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60749" cy="1872921"/>
            </a:xfrm>
            <a:custGeom>
              <a:avLst/>
              <a:gdLst/>
              <a:ahLst/>
              <a:cxnLst/>
              <a:rect r="r" b="b" t="t" l="l"/>
              <a:pathLst>
                <a:path h="1872921" w="3260749">
                  <a:moveTo>
                    <a:pt x="29193" y="0"/>
                  </a:moveTo>
                  <a:lnTo>
                    <a:pt x="3231556" y="0"/>
                  </a:lnTo>
                  <a:cubicBezTo>
                    <a:pt x="3247679" y="0"/>
                    <a:pt x="3260749" y="13070"/>
                    <a:pt x="3260749" y="29193"/>
                  </a:cubicBezTo>
                  <a:lnTo>
                    <a:pt x="3260749" y="1843729"/>
                  </a:lnTo>
                  <a:cubicBezTo>
                    <a:pt x="3260749" y="1859851"/>
                    <a:pt x="3247679" y="1872921"/>
                    <a:pt x="3231556" y="1872921"/>
                  </a:cubicBezTo>
                  <a:lnTo>
                    <a:pt x="29193" y="1872921"/>
                  </a:lnTo>
                  <a:cubicBezTo>
                    <a:pt x="13070" y="1872921"/>
                    <a:pt x="0" y="1859851"/>
                    <a:pt x="0" y="1843729"/>
                  </a:cubicBezTo>
                  <a:lnTo>
                    <a:pt x="0" y="29193"/>
                  </a:lnTo>
                  <a:cubicBezTo>
                    <a:pt x="0" y="13070"/>
                    <a:pt x="13070" y="0"/>
                    <a:pt x="2919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260749" cy="19300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5288105" y="327304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1734" y="7311536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535655" y="-1553283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653218" y="7653017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65547" y="3843625"/>
            <a:ext cx="5593753" cy="2941232"/>
          </a:xfrm>
          <a:custGeom>
            <a:avLst/>
            <a:gdLst/>
            <a:ahLst/>
            <a:cxnLst/>
            <a:rect r="r" b="b" t="t" l="l"/>
            <a:pathLst>
              <a:path h="2941232" w="5593753">
                <a:moveTo>
                  <a:pt x="0" y="0"/>
                </a:moveTo>
                <a:lnTo>
                  <a:pt x="5593753" y="0"/>
                </a:lnTo>
                <a:lnTo>
                  <a:pt x="5593753" y="2941231"/>
                </a:lnTo>
                <a:lnTo>
                  <a:pt x="0" y="294123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430940" y="1262374"/>
            <a:ext cx="9426121" cy="114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59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LORA (LOW RANK ADAPTATION)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11489" y="3046255"/>
            <a:ext cx="9689452" cy="54989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3"/>
              </a:lnSpc>
            </a:pPr>
            <a:r>
              <a:rPr lang="en-US" sz="26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LoRA is a technique under PEFT that introduces small trainable matrices into certain model layers, keeping the base model weights frozen.</a:t>
            </a:r>
          </a:p>
          <a:p>
            <a:pPr algn="l">
              <a:lnSpc>
                <a:spcPts val="5513"/>
              </a:lnSpc>
            </a:pPr>
            <a:r>
              <a:rPr lang="en-US" sz="26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 This reduces the need to retrain the entire model for each new task</a:t>
            </a:r>
          </a:p>
          <a:p>
            <a:pPr algn="l">
              <a:lnSpc>
                <a:spcPts val="5513"/>
              </a:lnSpc>
            </a:pPr>
          </a:p>
          <a:p>
            <a:pPr algn="l" marL="580716" indent="-290358" lvl="1">
              <a:lnSpc>
                <a:spcPts val="5513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Only the added matrices are updated during training.</a:t>
            </a:r>
          </a:p>
          <a:p>
            <a:pPr algn="l" marL="580716" indent="-290358" lvl="1">
              <a:lnSpc>
                <a:spcPts val="5513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Enab</a:t>
            </a:r>
            <a:r>
              <a:rPr lang="en-US" sz="26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les fast fine-tuning without retraining the whole model.</a:t>
            </a:r>
          </a:p>
          <a:p>
            <a:pPr algn="l">
              <a:lnSpc>
                <a:spcPts val="5513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892508"/>
            <a:ext cx="10320772" cy="7772984"/>
            <a:chOff x="0" y="0"/>
            <a:chExt cx="3253790" cy="245055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53790" cy="2450559"/>
            </a:xfrm>
            <a:custGeom>
              <a:avLst/>
              <a:gdLst/>
              <a:ahLst/>
              <a:cxnLst/>
              <a:rect r="r" b="b" t="t" l="l"/>
              <a:pathLst>
                <a:path h="2450559" w="3253790">
                  <a:moveTo>
                    <a:pt x="29255" y="0"/>
                  </a:moveTo>
                  <a:lnTo>
                    <a:pt x="3224535" y="0"/>
                  </a:lnTo>
                  <a:cubicBezTo>
                    <a:pt x="3232294" y="0"/>
                    <a:pt x="3239735" y="3082"/>
                    <a:pt x="3245221" y="8569"/>
                  </a:cubicBezTo>
                  <a:cubicBezTo>
                    <a:pt x="3250708" y="14055"/>
                    <a:pt x="3253790" y="21496"/>
                    <a:pt x="3253790" y="29255"/>
                  </a:cubicBezTo>
                  <a:lnTo>
                    <a:pt x="3253790" y="2421304"/>
                  </a:lnTo>
                  <a:cubicBezTo>
                    <a:pt x="3253790" y="2437461"/>
                    <a:pt x="3240692" y="2450559"/>
                    <a:pt x="3224535" y="2450559"/>
                  </a:cubicBezTo>
                  <a:lnTo>
                    <a:pt x="29255" y="2450559"/>
                  </a:lnTo>
                  <a:cubicBezTo>
                    <a:pt x="21496" y="2450559"/>
                    <a:pt x="14055" y="2447476"/>
                    <a:pt x="8569" y="2441990"/>
                  </a:cubicBezTo>
                  <a:cubicBezTo>
                    <a:pt x="3082" y="2436504"/>
                    <a:pt x="0" y="2429062"/>
                    <a:pt x="0" y="2421304"/>
                  </a:cubicBezTo>
                  <a:lnTo>
                    <a:pt x="0" y="29255"/>
                  </a:lnTo>
                  <a:cubicBezTo>
                    <a:pt x="0" y="13098"/>
                    <a:pt x="13098" y="0"/>
                    <a:pt x="2925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3253790" cy="250770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true" rot="0">
            <a:off x="15288105" y="327304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51734" y="7311536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-1535655" y="-1553283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653218" y="7653017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751561" y="3886744"/>
            <a:ext cx="5830526" cy="2513513"/>
          </a:xfrm>
          <a:custGeom>
            <a:avLst/>
            <a:gdLst/>
            <a:ahLst/>
            <a:cxnLst/>
            <a:rect r="r" b="b" t="t" l="l"/>
            <a:pathLst>
              <a:path h="2513513" w="5830526">
                <a:moveTo>
                  <a:pt x="0" y="0"/>
                </a:moveTo>
                <a:lnTo>
                  <a:pt x="5830526" y="0"/>
                </a:lnTo>
                <a:lnTo>
                  <a:pt x="5830526" y="2513512"/>
                </a:lnTo>
                <a:lnTo>
                  <a:pt x="0" y="25135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931367" y="504592"/>
            <a:ext cx="10425266" cy="114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59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LORA FINE TUNING T5 BASE MODEL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51214" y="1876282"/>
            <a:ext cx="9565370" cy="7600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13"/>
              </a:lnSpc>
            </a:pPr>
            <a:r>
              <a:rPr lang="en-US" sz="2689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LoRA Configuration</a:t>
            </a:r>
          </a:p>
          <a:p>
            <a:pPr algn="l" marL="580716" indent="-290358" lvl="1">
              <a:lnSpc>
                <a:spcPts val="5513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Used Low-Rank Adaptation (LoRA) to reduce the number of trainable parameters.</a:t>
            </a:r>
          </a:p>
          <a:p>
            <a:pPr algn="l" marL="580716" indent="-290358" lvl="1">
              <a:lnSpc>
                <a:spcPts val="5513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Injected lightweight trainable matrices into key attention layers ("q" and "v" modules).</a:t>
            </a:r>
          </a:p>
          <a:p>
            <a:pPr algn="l">
              <a:lnSpc>
                <a:spcPts val="5513"/>
              </a:lnSpc>
            </a:pPr>
            <a:r>
              <a:rPr lang="en-US" sz="2689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Training</a:t>
            </a:r>
          </a:p>
          <a:p>
            <a:pPr algn="l" marL="580716" indent="-290358" lvl="1">
              <a:lnSpc>
                <a:spcPts val="5513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Configured TrainingArguments as shown in the image.</a:t>
            </a:r>
          </a:p>
          <a:p>
            <a:pPr algn="l" marL="580716" indent="-290358" lvl="1">
              <a:lnSpc>
                <a:spcPts val="5513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Used HuggingFace Trainer API for streamlined model training and evaluation.</a:t>
            </a:r>
          </a:p>
          <a:p>
            <a:pPr algn="l" marL="580716" indent="-290358" lvl="1">
              <a:lnSpc>
                <a:spcPts val="5513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LoRA allows higher learning rate.</a:t>
            </a:r>
          </a:p>
          <a:p>
            <a:pPr algn="l" marL="580716" indent="-290358" lvl="1">
              <a:lnSpc>
                <a:spcPts val="5513"/>
              </a:lnSpc>
              <a:buFont typeface="Arial"/>
              <a:buChar char="•"/>
            </a:pPr>
            <a:r>
              <a:rPr lang="en-US" sz="268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Saved LoRA trainer and adapter for further use.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5288105" y="327304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1734" y="7311536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32484" y="1188584"/>
            <a:ext cx="13223033" cy="114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59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ADVANTAGES OF LORA OVER FULL FINE TUNING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1535655" y="-1553283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53218" y="7653017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765721" y="2694854"/>
            <a:ext cx="9217444" cy="6778411"/>
            <a:chOff x="0" y="0"/>
            <a:chExt cx="2499032" cy="183776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499032" cy="1837762"/>
            </a:xfrm>
            <a:custGeom>
              <a:avLst/>
              <a:gdLst/>
              <a:ahLst/>
              <a:cxnLst/>
              <a:rect r="r" b="b" t="t" l="l"/>
              <a:pathLst>
                <a:path h="1837762" w="2499032">
                  <a:moveTo>
                    <a:pt x="32757" y="0"/>
                  </a:moveTo>
                  <a:lnTo>
                    <a:pt x="2466275" y="0"/>
                  </a:lnTo>
                  <a:cubicBezTo>
                    <a:pt x="2474963" y="0"/>
                    <a:pt x="2483295" y="3451"/>
                    <a:pt x="2489438" y="9594"/>
                  </a:cubicBezTo>
                  <a:cubicBezTo>
                    <a:pt x="2495581" y="15737"/>
                    <a:pt x="2499032" y="24069"/>
                    <a:pt x="2499032" y="32757"/>
                  </a:cubicBezTo>
                  <a:lnTo>
                    <a:pt x="2499032" y="1805005"/>
                  </a:lnTo>
                  <a:cubicBezTo>
                    <a:pt x="2499032" y="1813692"/>
                    <a:pt x="2495581" y="1822024"/>
                    <a:pt x="2489438" y="1828167"/>
                  </a:cubicBezTo>
                  <a:cubicBezTo>
                    <a:pt x="2483295" y="1834311"/>
                    <a:pt x="2474963" y="1837762"/>
                    <a:pt x="2466275" y="1837762"/>
                  </a:cubicBezTo>
                  <a:lnTo>
                    <a:pt x="32757" y="1837762"/>
                  </a:lnTo>
                  <a:cubicBezTo>
                    <a:pt x="24069" y="1837762"/>
                    <a:pt x="15737" y="1834311"/>
                    <a:pt x="9594" y="1828167"/>
                  </a:cubicBezTo>
                  <a:cubicBezTo>
                    <a:pt x="3451" y="1822024"/>
                    <a:pt x="0" y="1813692"/>
                    <a:pt x="0" y="1805005"/>
                  </a:cubicBezTo>
                  <a:lnTo>
                    <a:pt x="0" y="32757"/>
                  </a:lnTo>
                  <a:cubicBezTo>
                    <a:pt x="0" y="24069"/>
                    <a:pt x="3451" y="15737"/>
                    <a:pt x="9594" y="9594"/>
                  </a:cubicBezTo>
                  <a:cubicBezTo>
                    <a:pt x="15737" y="3451"/>
                    <a:pt x="24069" y="0"/>
                    <a:pt x="327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2499032" cy="1894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028700" y="2417317"/>
            <a:ext cx="8740909" cy="7197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1"/>
              </a:lnSpc>
            </a:pPr>
          </a:p>
          <a:p>
            <a:pPr algn="l">
              <a:lnSpc>
                <a:spcPts val="4101"/>
              </a:lnSpc>
            </a:pPr>
            <a:r>
              <a:rPr lang="en-US" sz="2929" spc="155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Significant Parameter Reduction</a:t>
            </a:r>
          </a:p>
          <a:p>
            <a:pPr algn="l" marL="632528" indent="-316264" lvl="1">
              <a:lnSpc>
                <a:spcPts val="4101"/>
              </a:lnSpc>
              <a:buFont typeface="Arial"/>
              <a:buChar char="•"/>
            </a:pPr>
            <a:r>
              <a:rPr lang="en-US" sz="2929" spc="155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LoRA only updates a small subset of parameters (e.g., rank r=32), keeping the base model frozen.</a:t>
            </a:r>
          </a:p>
          <a:p>
            <a:pPr algn="l" marL="632528" indent="-316264" lvl="1">
              <a:lnSpc>
                <a:spcPts val="4101"/>
              </a:lnSpc>
              <a:buFont typeface="Arial"/>
              <a:buChar char="•"/>
            </a:pPr>
            <a:r>
              <a:rPr lang="en-US" sz="2929" spc="155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Drastically reduces memory and computational requirements.</a:t>
            </a:r>
          </a:p>
          <a:p>
            <a:pPr algn="l">
              <a:lnSpc>
                <a:spcPts val="4101"/>
              </a:lnSpc>
            </a:pPr>
            <a:r>
              <a:rPr lang="en-US" sz="2929" spc="155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Faster Training</a:t>
            </a:r>
          </a:p>
          <a:p>
            <a:pPr algn="l" marL="632528" indent="-316264" lvl="1">
              <a:lnSpc>
                <a:spcPts val="4101"/>
              </a:lnSpc>
              <a:buFont typeface="Arial"/>
              <a:buChar char="•"/>
            </a:pPr>
            <a:r>
              <a:rPr lang="en-US" sz="2929" spc="155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Due to fewer trainable parameters, LoRA converges faster than full fine-tuning.</a:t>
            </a:r>
          </a:p>
          <a:p>
            <a:pPr algn="l" marL="632528" indent="-316264" lvl="1">
              <a:lnSpc>
                <a:spcPts val="4101"/>
              </a:lnSpc>
              <a:buFont typeface="Arial"/>
              <a:buChar char="•"/>
            </a:pPr>
            <a:r>
              <a:rPr lang="en-US" sz="2929" spc="155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Enables efficient experimentation and iteration, especially on resource-constrained hardware.</a:t>
            </a:r>
          </a:p>
          <a:p>
            <a:pPr algn="l">
              <a:lnSpc>
                <a:spcPts val="4189"/>
              </a:lnSpc>
            </a:pP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0574134" y="3817997"/>
            <a:ext cx="7362131" cy="1325503"/>
          </a:xfrm>
          <a:custGeom>
            <a:avLst/>
            <a:gdLst/>
            <a:ahLst/>
            <a:cxnLst/>
            <a:rect r="r" b="b" t="t" l="l"/>
            <a:pathLst>
              <a:path h="1325503" w="7362131">
                <a:moveTo>
                  <a:pt x="0" y="0"/>
                </a:moveTo>
                <a:lnTo>
                  <a:pt x="7362132" y="0"/>
                </a:lnTo>
                <a:lnTo>
                  <a:pt x="7362132" y="1325503"/>
                </a:lnTo>
                <a:lnTo>
                  <a:pt x="0" y="13255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1531832" y="5312652"/>
            <a:ext cx="4626184" cy="2340365"/>
            <a:chOff x="0" y="0"/>
            <a:chExt cx="3632692" cy="1837762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32692" cy="1837762"/>
            </a:xfrm>
            <a:custGeom>
              <a:avLst/>
              <a:gdLst/>
              <a:ahLst/>
              <a:cxnLst/>
              <a:rect r="r" b="b" t="t" l="l"/>
              <a:pathLst>
                <a:path h="1837762" w="3632692">
                  <a:moveTo>
                    <a:pt x="65267" y="0"/>
                  </a:moveTo>
                  <a:lnTo>
                    <a:pt x="3567426" y="0"/>
                  </a:lnTo>
                  <a:cubicBezTo>
                    <a:pt x="3603472" y="0"/>
                    <a:pt x="3632692" y="29221"/>
                    <a:pt x="3632692" y="65267"/>
                  </a:cubicBezTo>
                  <a:lnTo>
                    <a:pt x="3632692" y="1772495"/>
                  </a:lnTo>
                  <a:cubicBezTo>
                    <a:pt x="3632692" y="1808541"/>
                    <a:pt x="3603472" y="1837762"/>
                    <a:pt x="3567426" y="1837762"/>
                  </a:cubicBezTo>
                  <a:lnTo>
                    <a:pt x="65267" y="1837762"/>
                  </a:lnTo>
                  <a:cubicBezTo>
                    <a:pt x="29221" y="1837762"/>
                    <a:pt x="0" y="1808541"/>
                    <a:pt x="0" y="1772495"/>
                  </a:cubicBezTo>
                  <a:lnTo>
                    <a:pt x="0" y="65267"/>
                  </a:lnTo>
                  <a:cubicBezTo>
                    <a:pt x="0" y="29221"/>
                    <a:pt x="29221" y="0"/>
                    <a:pt x="6526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3632692" cy="189491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1652620" y="5593085"/>
            <a:ext cx="4311696" cy="17318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83"/>
              </a:lnSpc>
            </a:pPr>
            <a:r>
              <a:rPr lang="en-US" sz="2488" spc="131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LoRA Fine Tuning has only 1.41% of trainable parameters, when compared to Full Fine Tuning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5288105" y="327304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1734" y="7311536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35655" y="-1553283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53218" y="7653017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028700" y="2259803"/>
            <a:ext cx="10491584" cy="1950653"/>
            <a:chOff x="0" y="0"/>
            <a:chExt cx="2763216" cy="51375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763216" cy="513752"/>
            </a:xfrm>
            <a:custGeom>
              <a:avLst/>
              <a:gdLst/>
              <a:ahLst/>
              <a:cxnLst/>
              <a:rect r="r" b="b" t="t" l="l"/>
              <a:pathLst>
                <a:path h="513752" w="2763216">
                  <a:moveTo>
                    <a:pt x="28779" y="0"/>
                  </a:moveTo>
                  <a:lnTo>
                    <a:pt x="2734437" y="0"/>
                  </a:lnTo>
                  <a:cubicBezTo>
                    <a:pt x="2742069" y="0"/>
                    <a:pt x="2749390" y="3032"/>
                    <a:pt x="2754787" y="8429"/>
                  </a:cubicBezTo>
                  <a:cubicBezTo>
                    <a:pt x="2760184" y="13826"/>
                    <a:pt x="2763216" y="21146"/>
                    <a:pt x="2763216" y="28779"/>
                  </a:cubicBezTo>
                  <a:lnTo>
                    <a:pt x="2763216" y="484973"/>
                  </a:lnTo>
                  <a:cubicBezTo>
                    <a:pt x="2763216" y="500867"/>
                    <a:pt x="2750331" y="513752"/>
                    <a:pt x="2734437" y="513752"/>
                  </a:cubicBezTo>
                  <a:lnTo>
                    <a:pt x="28779" y="513752"/>
                  </a:lnTo>
                  <a:cubicBezTo>
                    <a:pt x="12885" y="513752"/>
                    <a:pt x="0" y="500867"/>
                    <a:pt x="0" y="484973"/>
                  </a:cubicBezTo>
                  <a:lnTo>
                    <a:pt x="0" y="28779"/>
                  </a:lnTo>
                  <a:cubicBezTo>
                    <a:pt x="0" y="12885"/>
                    <a:pt x="12885" y="0"/>
                    <a:pt x="2877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763216" cy="570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490822" y="2421594"/>
            <a:ext cx="9606896" cy="218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2"/>
              </a:lnSpc>
            </a:pPr>
            <a:r>
              <a:rPr lang="en-US" sz="3137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Task-1:Ground Truth Generation</a:t>
            </a:r>
          </a:p>
          <a:p>
            <a:pPr algn="l">
              <a:lnSpc>
                <a:spcPts val="4392"/>
              </a:lnSpc>
            </a:pPr>
            <a:r>
              <a:rPr lang="en-US" sz="3137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 Generate high-quality summaries for 1000–2000 dialogues from the BlendedSkill dataset</a:t>
            </a:r>
          </a:p>
          <a:p>
            <a:pPr algn="ctr">
              <a:lnSpc>
                <a:spcPts val="4392"/>
              </a:lnSpc>
              <a:spcBef>
                <a:spcPct val="0"/>
              </a:spcBef>
            </a:pPr>
            <a:r>
              <a:rPr lang="en-US" sz="3137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107811" y="4608859"/>
            <a:ext cx="10412473" cy="1950653"/>
            <a:chOff x="0" y="0"/>
            <a:chExt cx="2742380" cy="513752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742380" cy="513752"/>
            </a:xfrm>
            <a:custGeom>
              <a:avLst/>
              <a:gdLst/>
              <a:ahLst/>
              <a:cxnLst/>
              <a:rect r="r" b="b" t="t" l="l"/>
              <a:pathLst>
                <a:path h="513752" w="2742380">
                  <a:moveTo>
                    <a:pt x="28997" y="0"/>
                  </a:moveTo>
                  <a:lnTo>
                    <a:pt x="2713382" y="0"/>
                  </a:lnTo>
                  <a:cubicBezTo>
                    <a:pt x="2721073" y="0"/>
                    <a:pt x="2728449" y="3055"/>
                    <a:pt x="2733887" y="8493"/>
                  </a:cubicBezTo>
                  <a:cubicBezTo>
                    <a:pt x="2739325" y="13931"/>
                    <a:pt x="2742380" y="21307"/>
                    <a:pt x="2742380" y="28997"/>
                  </a:cubicBezTo>
                  <a:lnTo>
                    <a:pt x="2742380" y="484755"/>
                  </a:lnTo>
                  <a:cubicBezTo>
                    <a:pt x="2742380" y="492445"/>
                    <a:pt x="2739325" y="499821"/>
                    <a:pt x="2733887" y="505259"/>
                  </a:cubicBezTo>
                  <a:cubicBezTo>
                    <a:pt x="2728449" y="510697"/>
                    <a:pt x="2721073" y="513752"/>
                    <a:pt x="2713382" y="513752"/>
                  </a:cubicBezTo>
                  <a:lnTo>
                    <a:pt x="28997" y="513752"/>
                  </a:lnTo>
                  <a:cubicBezTo>
                    <a:pt x="21307" y="513752"/>
                    <a:pt x="13931" y="510697"/>
                    <a:pt x="8493" y="505259"/>
                  </a:cubicBezTo>
                  <a:cubicBezTo>
                    <a:pt x="3055" y="499821"/>
                    <a:pt x="0" y="492445"/>
                    <a:pt x="0" y="484755"/>
                  </a:cubicBezTo>
                  <a:lnTo>
                    <a:pt x="0" y="28997"/>
                  </a:lnTo>
                  <a:cubicBezTo>
                    <a:pt x="0" y="21307"/>
                    <a:pt x="3055" y="13931"/>
                    <a:pt x="8493" y="8493"/>
                  </a:cubicBezTo>
                  <a:cubicBezTo>
                    <a:pt x="13931" y="3055"/>
                    <a:pt x="21307" y="0"/>
                    <a:pt x="289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2742380" cy="570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1490822" y="4770784"/>
            <a:ext cx="9567340" cy="218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2"/>
              </a:lnSpc>
            </a:pPr>
            <a:r>
              <a:rPr lang="en-US" sz="3137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Task-2:Loss Calculation</a:t>
            </a:r>
          </a:p>
          <a:p>
            <a:pPr algn="l">
              <a:lnSpc>
                <a:spcPts val="4392"/>
              </a:lnSpc>
            </a:pPr>
            <a:r>
              <a:rPr lang="en-US" sz="3137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Measure and reduce information loss in the summarization process.</a:t>
            </a:r>
          </a:p>
          <a:p>
            <a:pPr algn="ctr">
              <a:lnSpc>
                <a:spcPts val="4392"/>
              </a:lnSpc>
              <a:spcBef>
                <a:spcPct val="0"/>
              </a:spcBef>
            </a:pPr>
            <a:r>
              <a:rPr lang="en-US" sz="3137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.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107811" y="6658506"/>
            <a:ext cx="10412473" cy="1950653"/>
            <a:chOff x="0" y="0"/>
            <a:chExt cx="2742380" cy="51375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742380" cy="513752"/>
            </a:xfrm>
            <a:custGeom>
              <a:avLst/>
              <a:gdLst/>
              <a:ahLst/>
              <a:cxnLst/>
              <a:rect r="r" b="b" t="t" l="l"/>
              <a:pathLst>
                <a:path h="513752" w="2742380">
                  <a:moveTo>
                    <a:pt x="28997" y="0"/>
                  </a:moveTo>
                  <a:lnTo>
                    <a:pt x="2713382" y="0"/>
                  </a:lnTo>
                  <a:cubicBezTo>
                    <a:pt x="2721073" y="0"/>
                    <a:pt x="2728449" y="3055"/>
                    <a:pt x="2733887" y="8493"/>
                  </a:cubicBezTo>
                  <a:cubicBezTo>
                    <a:pt x="2739325" y="13931"/>
                    <a:pt x="2742380" y="21307"/>
                    <a:pt x="2742380" y="28997"/>
                  </a:cubicBezTo>
                  <a:lnTo>
                    <a:pt x="2742380" y="484755"/>
                  </a:lnTo>
                  <a:cubicBezTo>
                    <a:pt x="2742380" y="492445"/>
                    <a:pt x="2739325" y="499821"/>
                    <a:pt x="2733887" y="505259"/>
                  </a:cubicBezTo>
                  <a:cubicBezTo>
                    <a:pt x="2728449" y="510697"/>
                    <a:pt x="2721073" y="513752"/>
                    <a:pt x="2713382" y="513752"/>
                  </a:cubicBezTo>
                  <a:lnTo>
                    <a:pt x="28997" y="513752"/>
                  </a:lnTo>
                  <a:cubicBezTo>
                    <a:pt x="21307" y="513752"/>
                    <a:pt x="13931" y="510697"/>
                    <a:pt x="8493" y="505259"/>
                  </a:cubicBezTo>
                  <a:cubicBezTo>
                    <a:pt x="3055" y="499821"/>
                    <a:pt x="0" y="492445"/>
                    <a:pt x="0" y="484755"/>
                  </a:cubicBezTo>
                  <a:lnTo>
                    <a:pt x="0" y="28997"/>
                  </a:lnTo>
                  <a:cubicBezTo>
                    <a:pt x="0" y="21307"/>
                    <a:pt x="3055" y="13931"/>
                    <a:pt x="8493" y="8493"/>
                  </a:cubicBezTo>
                  <a:cubicBezTo>
                    <a:pt x="13931" y="3055"/>
                    <a:pt x="21307" y="0"/>
                    <a:pt x="289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2742380" cy="57090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12509374" y="4045834"/>
            <a:ext cx="4963199" cy="2779391"/>
          </a:xfrm>
          <a:custGeom>
            <a:avLst/>
            <a:gdLst/>
            <a:ahLst/>
            <a:cxnLst/>
            <a:rect r="r" b="b" t="t" l="l"/>
            <a:pathLst>
              <a:path h="2779391" w="4963199">
                <a:moveTo>
                  <a:pt x="0" y="0"/>
                </a:moveTo>
                <a:lnTo>
                  <a:pt x="4963199" y="0"/>
                </a:lnTo>
                <a:lnTo>
                  <a:pt x="4963199" y="2779391"/>
                </a:lnTo>
                <a:lnTo>
                  <a:pt x="0" y="27793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6132714" y="627237"/>
            <a:ext cx="6022572" cy="114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59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TASK OVERVIEW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90822" y="6843849"/>
            <a:ext cx="9567340" cy="21872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2"/>
              </a:lnSpc>
            </a:pPr>
            <a:r>
              <a:rPr lang="en-US" sz="3137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Task-3: Response Generation</a:t>
            </a:r>
          </a:p>
          <a:p>
            <a:pPr algn="l">
              <a:lnSpc>
                <a:spcPts val="4392"/>
              </a:lnSpc>
            </a:pPr>
            <a:r>
              <a:rPr lang="en-US" sz="3137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Build a chatbot that uses summary-based context to generate meaningful replies.</a:t>
            </a:r>
          </a:p>
          <a:p>
            <a:pPr algn="ctr">
              <a:lnSpc>
                <a:spcPts val="4392"/>
              </a:lnSpc>
              <a:spcBef>
                <a:spcPct val="0"/>
              </a:spcBef>
            </a:pPr>
            <a:r>
              <a:rPr lang="en-US" sz="3137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.</a:t>
            </a:r>
          </a:p>
        </p:txBody>
      </p:sp>
    </p:spTree>
  </p:cSld>
  <p:clrMapOvr>
    <a:masterClrMapping/>
  </p:clrMapOvr>
</p:sld>
</file>

<file path=ppt/slides/slide2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5288105" y="327304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1734" y="7311536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3617365" y="1298959"/>
            <a:ext cx="9359915" cy="2318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6"/>
              </a:lnSpc>
            </a:pPr>
            <a:r>
              <a:rPr lang="en-US" sz="659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LOSS CALCULATION METHOD</a:t>
            </a:r>
          </a:p>
          <a:p>
            <a:pPr algn="ctr">
              <a:lnSpc>
                <a:spcPts val="9236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1535655" y="-1553283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53218" y="7653017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796617" y="2694854"/>
            <a:ext cx="12396238" cy="5983712"/>
            <a:chOff x="0" y="0"/>
            <a:chExt cx="3360866" cy="162230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360866" cy="1622303"/>
            </a:xfrm>
            <a:custGeom>
              <a:avLst/>
              <a:gdLst/>
              <a:ahLst/>
              <a:cxnLst/>
              <a:rect r="r" b="b" t="t" l="l"/>
              <a:pathLst>
                <a:path h="1622303" w="3360866">
                  <a:moveTo>
                    <a:pt x="24357" y="0"/>
                  </a:moveTo>
                  <a:lnTo>
                    <a:pt x="3336509" y="0"/>
                  </a:lnTo>
                  <a:cubicBezTo>
                    <a:pt x="3342969" y="0"/>
                    <a:pt x="3349165" y="2566"/>
                    <a:pt x="3353732" y="7134"/>
                  </a:cubicBezTo>
                  <a:cubicBezTo>
                    <a:pt x="3358300" y="11702"/>
                    <a:pt x="3360866" y="17897"/>
                    <a:pt x="3360866" y="24357"/>
                  </a:cubicBezTo>
                  <a:lnTo>
                    <a:pt x="3360866" y="1597946"/>
                  </a:lnTo>
                  <a:cubicBezTo>
                    <a:pt x="3360866" y="1611398"/>
                    <a:pt x="3349961" y="1622303"/>
                    <a:pt x="3336509" y="1622303"/>
                  </a:cubicBezTo>
                  <a:lnTo>
                    <a:pt x="24357" y="1622303"/>
                  </a:lnTo>
                  <a:cubicBezTo>
                    <a:pt x="17897" y="1622303"/>
                    <a:pt x="11702" y="1619737"/>
                    <a:pt x="7134" y="1615169"/>
                  </a:cubicBezTo>
                  <a:cubicBezTo>
                    <a:pt x="2566" y="1610601"/>
                    <a:pt x="0" y="1604406"/>
                    <a:pt x="0" y="1597946"/>
                  </a:cubicBezTo>
                  <a:lnTo>
                    <a:pt x="0" y="24357"/>
                  </a:lnTo>
                  <a:cubicBezTo>
                    <a:pt x="0" y="10905"/>
                    <a:pt x="10905" y="0"/>
                    <a:pt x="243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3360866" cy="1679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2796617" y="2685902"/>
            <a:ext cx="12139460" cy="61112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101"/>
              </a:lnSpc>
            </a:pPr>
          </a:p>
          <a:p>
            <a:pPr algn="l" marL="632528" indent="-316264" lvl="1">
              <a:lnSpc>
                <a:spcPts val="4101"/>
              </a:lnSpc>
              <a:buFont typeface="Arial"/>
              <a:buChar char="•"/>
            </a:pPr>
            <a:r>
              <a:rPr lang="en-US" sz="2929" spc="155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ROUGE Score: Measures overlap between generated summary and ground truth.</a:t>
            </a:r>
          </a:p>
          <a:p>
            <a:pPr algn="l">
              <a:lnSpc>
                <a:spcPts val="4101"/>
              </a:lnSpc>
            </a:pPr>
          </a:p>
          <a:p>
            <a:pPr algn="l" marL="632528" indent="-316264" lvl="1">
              <a:lnSpc>
                <a:spcPts val="4101"/>
              </a:lnSpc>
              <a:buFont typeface="Arial"/>
              <a:buChar char="•"/>
            </a:pPr>
            <a:r>
              <a:rPr lang="en-US" sz="2929" spc="155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Higher ROUGE = less information loss.</a:t>
            </a:r>
          </a:p>
          <a:p>
            <a:pPr algn="l">
              <a:lnSpc>
                <a:spcPts val="4101"/>
              </a:lnSpc>
            </a:pPr>
          </a:p>
          <a:p>
            <a:pPr algn="l" marL="632528" indent="-316264" lvl="1">
              <a:lnSpc>
                <a:spcPts val="4951"/>
              </a:lnSpc>
              <a:buFont typeface="Arial"/>
              <a:buChar char="•"/>
            </a:pPr>
            <a:r>
              <a:rPr lang="en-US" sz="2929" spc="155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ROUGE-1: Measures word-level (unigram) overlap.</a:t>
            </a:r>
          </a:p>
          <a:p>
            <a:pPr algn="l" marL="632528" indent="-316264" lvl="1">
              <a:lnSpc>
                <a:spcPts val="4951"/>
              </a:lnSpc>
              <a:buFont typeface="Arial"/>
              <a:buChar char="•"/>
            </a:pPr>
            <a:r>
              <a:rPr lang="en-US" sz="2929" spc="155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ROUGE-2: Measures two-word (bigram) overlap.</a:t>
            </a:r>
          </a:p>
          <a:p>
            <a:pPr algn="l" marL="632528" indent="-316264" lvl="1">
              <a:lnSpc>
                <a:spcPts val="4951"/>
              </a:lnSpc>
              <a:buFont typeface="Arial"/>
              <a:buChar char="•"/>
            </a:pPr>
            <a:r>
              <a:rPr lang="en-US" sz="2929" spc="155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ROUGE-L: Measures longest common subsequence.</a:t>
            </a:r>
          </a:p>
          <a:p>
            <a:pPr algn="l" marL="632528" indent="-316264" lvl="1">
              <a:lnSpc>
                <a:spcPts val="4951"/>
              </a:lnSpc>
              <a:buFont typeface="Arial"/>
              <a:buChar char="•"/>
            </a:pPr>
            <a:r>
              <a:rPr lang="en-US" sz="2929" spc="155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ROUGE-Lsum: Measures summary-level sequence overlap.</a:t>
            </a:r>
          </a:p>
          <a:p>
            <a:pPr algn="l">
              <a:lnSpc>
                <a:spcPts val="4189"/>
              </a:lnSpc>
            </a:pPr>
          </a:p>
        </p:txBody>
      </p:sp>
    </p:spTree>
  </p:cSld>
  <p:clrMapOvr>
    <a:masterClrMapping/>
  </p:clrMapOvr>
</p:sld>
</file>

<file path=ppt/slides/slide2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5288105" y="327304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1734" y="7311536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35655" y="-1553283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53218" y="7653017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3015558" y="3041124"/>
          <a:ext cx="11958357" cy="5362734"/>
        </p:xfrm>
        <a:graphic>
          <a:graphicData uri="http://schemas.openxmlformats.org/drawingml/2006/table">
            <a:tbl>
              <a:tblPr/>
              <a:tblGrid>
                <a:gridCol w="2391671"/>
                <a:gridCol w="2391671"/>
                <a:gridCol w="2391671"/>
                <a:gridCol w="2391671"/>
                <a:gridCol w="2391671"/>
              </a:tblGrid>
              <a:tr h="140060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Method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ROUGE-1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ROUGE-2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ROUGE-L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219"/>
                        </a:lnSpc>
                        <a:defRPr/>
                      </a:pPr>
                      <a:r>
                        <a:rPr lang="en-US" sz="2299" b="true">
                          <a:solidFill>
                            <a:srgbClr val="FFFFFF"/>
                          </a:solidFill>
                          <a:latin typeface="Poppins Bold"/>
                          <a:ea typeface="Poppins Bold"/>
                          <a:cs typeface="Poppins Bold"/>
                          <a:sym typeface="Poppins Bold"/>
                        </a:rPr>
                        <a:t>ROUGE-Lsum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07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939"/>
                        </a:lnSpc>
                        <a:defRPr/>
                      </a:pPr>
                      <a:r>
                        <a:rPr lang="en-US" sz="20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Base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0.13009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0.02522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E3E3E3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0.09618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0.09697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07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Instruct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0.2165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0.05739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0.15601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0.15967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320711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LoRA Fine-Tuned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0.22227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0.07629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0.17078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FFFFFF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0.17346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48B1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4772032" y="1289434"/>
            <a:ext cx="8348388" cy="114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59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ROUGE SCORE COMPARISON</a:t>
            </a:r>
          </a:p>
        </p:txBody>
      </p:sp>
    </p:spTree>
  </p:cSld>
  <p:clrMapOvr>
    <a:masterClrMapping/>
  </p:clrMapOvr>
</p:sld>
</file>

<file path=ppt/slides/slide2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1435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3144500" y="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81769" y="3867705"/>
            <a:ext cx="8924461" cy="2294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44"/>
              </a:lnSpc>
              <a:spcBef>
                <a:spcPct val="0"/>
              </a:spcBef>
            </a:pPr>
            <a:r>
              <a:rPr lang="en-US" sz="13388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TASK 1II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420702" y="6262065"/>
            <a:ext cx="6332380" cy="6497778"/>
          </a:xfrm>
          <a:custGeom>
            <a:avLst/>
            <a:gdLst/>
            <a:ahLst/>
            <a:cxnLst/>
            <a:rect r="r" b="b" t="t" l="l"/>
            <a:pathLst>
              <a:path h="6497778" w="6332380">
                <a:moveTo>
                  <a:pt x="0" y="0"/>
                </a:moveTo>
                <a:lnTo>
                  <a:pt x="6332380" y="0"/>
                </a:lnTo>
                <a:lnTo>
                  <a:pt x="6332380" y="6497778"/>
                </a:lnTo>
                <a:lnTo>
                  <a:pt x="0" y="6497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465082" y="-2472843"/>
            <a:ext cx="6332380" cy="6497778"/>
          </a:xfrm>
          <a:custGeom>
            <a:avLst/>
            <a:gdLst/>
            <a:ahLst/>
            <a:cxnLst/>
            <a:rect r="r" b="b" t="t" l="l"/>
            <a:pathLst>
              <a:path h="6497778" w="6332380">
                <a:moveTo>
                  <a:pt x="0" y="0"/>
                </a:moveTo>
                <a:lnTo>
                  <a:pt x="6332380" y="0"/>
                </a:lnTo>
                <a:lnTo>
                  <a:pt x="6332380" y="6497778"/>
                </a:lnTo>
                <a:lnTo>
                  <a:pt x="0" y="6497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5288105" y="327304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385272" y="2694854"/>
            <a:ext cx="8110169" cy="5697431"/>
            <a:chOff x="0" y="0"/>
            <a:chExt cx="2198828" cy="154468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198828" cy="1544687"/>
            </a:xfrm>
            <a:custGeom>
              <a:avLst/>
              <a:gdLst/>
              <a:ahLst/>
              <a:cxnLst/>
              <a:rect r="r" b="b" t="t" l="l"/>
              <a:pathLst>
                <a:path h="1544687" w="2198828">
                  <a:moveTo>
                    <a:pt x="37229" y="0"/>
                  </a:moveTo>
                  <a:lnTo>
                    <a:pt x="2161599" y="0"/>
                  </a:lnTo>
                  <a:cubicBezTo>
                    <a:pt x="2182160" y="0"/>
                    <a:pt x="2198828" y="16668"/>
                    <a:pt x="2198828" y="37229"/>
                  </a:cubicBezTo>
                  <a:lnTo>
                    <a:pt x="2198828" y="1507458"/>
                  </a:lnTo>
                  <a:cubicBezTo>
                    <a:pt x="2198828" y="1528019"/>
                    <a:pt x="2182160" y="1544687"/>
                    <a:pt x="2161599" y="1544687"/>
                  </a:cubicBezTo>
                  <a:lnTo>
                    <a:pt x="37229" y="1544687"/>
                  </a:lnTo>
                  <a:cubicBezTo>
                    <a:pt x="27355" y="1544687"/>
                    <a:pt x="17886" y="1540764"/>
                    <a:pt x="10904" y="1533782"/>
                  </a:cubicBezTo>
                  <a:cubicBezTo>
                    <a:pt x="3922" y="1526801"/>
                    <a:pt x="0" y="1517331"/>
                    <a:pt x="0" y="1507458"/>
                  </a:cubicBezTo>
                  <a:lnTo>
                    <a:pt x="0" y="37229"/>
                  </a:lnTo>
                  <a:cubicBezTo>
                    <a:pt x="0" y="16668"/>
                    <a:pt x="16668" y="0"/>
                    <a:pt x="372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57150"/>
              <a:ext cx="2198828" cy="16018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2769367" y="3147118"/>
            <a:ext cx="7110776" cy="4929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37"/>
              </a:lnSpc>
            </a:pPr>
            <a:r>
              <a:rPr lang="en-US" sz="3269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  Objective</a:t>
            </a:r>
          </a:p>
          <a:p>
            <a:pPr algn="ctr">
              <a:lnSpc>
                <a:spcPts val="4937"/>
              </a:lnSpc>
            </a:pPr>
            <a:r>
              <a:rPr lang="en-US" sz="326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To create a chatbot that provides context-aware and concise responses by summarizing the ongoing conversation using LoRA Fine tuned T5 summarizer before passing it to GPT-Neo for response generation.</a:t>
            </a:r>
          </a:p>
          <a:p>
            <a:pPr algn="l">
              <a:lnSpc>
                <a:spcPts val="4937"/>
              </a:lnSpc>
            </a:pP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351734" y="7311536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1535655" y="-1553283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5653218" y="7653017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915357" y="3474497"/>
            <a:ext cx="6343943" cy="3679487"/>
          </a:xfrm>
          <a:custGeom>
            <a:avLst/>
            <a:gdLst/>
            <a:ahLst/>
            <a:cxnLst/>
            <a:rect r="r" b="b" t="t" l="l"/>
            <a:pathLst>
              <a:path h="3679487" w="6343943">
                <a:moveTo>
                  <a:pt x="0" y="0"/>
                </a:moveTo>
                <a:lnTo>
                  <a:pt x="6343943" y="0"/>
                </a:lnTo>
                <a:lnTo>
                  <a:pt x="6343943" y="3679487"/>
                </a:lnTo>
                <a:lnTo>
                  <a:pt x="0" y="36794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4978037" y="407214"/>
            <a:ext cx="8821218" cy="148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6"/>
              </a:lnSpc>
              <a:spcBef>
                <a:spcPct val="0"/>
              </a:spcBef>
            </a:pPr>
            <a:r>
              <a:rPr lang="en-US" sz="424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SUMMARIZATION-AWARE CHATBOT USING T5 AND GPT-NEO</a:t>
            </a:r>
          </a:p>
        </p:txBody>
      </p:sp>
    </p:spTree>
  </p:cSld>
  <p:clrMapOvr>
    <a:masterClrMapping/>
  </p:clrMapOvr>
</p:sld>
</file>

<file path=ppt/slides/slide2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105739" y="2459135"/>
            <a:ext cx="8656582" cy="7514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1"/>
              </a:lnSpc>
            </a:pPr>
            <a:r>
              <a:rPr lang="en-US" sz="2902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Key Components:</a:t>
            </a:r>
            <a:r>
              <a:rPr lang="en-US" sz="2902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 </a:t>
            </a:r>
          </a:p>
          <a:p>
            <a:pPr algn="l">
              <a:lnSpc>
                <a:spcPts val="3221"/>
              </a:lnSpc>
            </a:pPr>
          </a:p>
          <a:p>
            <a:pPr algn="l">
              <a:lnSpc>
                <a:spcPts val="2999"/>
              </a:lnSpc>
            </a:pPr>
            <a:r>
              <a:rPr lang="en-US" sz="2702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T5 Model (Summarizer):</a:t>
            </a:r>
          </a:p>
          <a:p>
            <a:pPr algn="l">
              <a:lnSpc>
                <a:spcPts val="2999"/>
              </a:lnSpc>
            </a:pPr>
          </a:p>
          <a:p>
            <a:pPr algn="l" marL="583404" indent="-291702" lvl="1">
              <a:lnSpc>
                <a:spcPts val="2999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LoRA </a:t>
            </a:r>
            <a:r>
              <a:rPr lang="en-US" sz="2702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fine-tuned T5 model trained in the previous task</a:t>
            </a:r>
          </a:p>
          <a:p>
            <a:pPr algn="l">
              <a:lnSpc>
                <a:spcPts val="2999"/>
              </a:lnSpc>
            </a:pPr>
          </a:p>
          <a:p>
            <a:pPr algn="l" marL="583404" indent="-291702" lvl="1">
              <a:lnSpc>
                <a:spcPts val="2999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Extracts essential information from the entire chat history.  Helps reduce token usage while preserving conversational context.</a:t>
            </a:r>
          </a:p>
          <a:p>
            <a:pPr algn="l">
              <a:lnSpc>
                <a:spcPts val="2999"/>
              </a:lnSpc>
            </a:pPr>
          </a:p>
          <a:p>
            <a:pPr algn="l">
              <a:lnSpc>
                <a:spcPts val="2999"/>
              </a:lnSpc>
            </a:pPr>
            <a:r>
              <a:rPr lang="en-US" sz="2702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GPT-Neo (Response Generator):</a:t>
            </a:r>
          </a:p>
          <a:p>
            <a:pPr algn="l">
              <a:lnSpc>
                <a:spcPts val="2999"/>
              </a:lnSpc>
            </a:pPr>
          </a:p>
          <a:p>
            <a:pPr algn="l" marL="583404" indent="-291702" lvl="1">
              <a:lnSpc>
                <a:spcPts val="2999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A powerful open-source language model used to generate natural language responses.</a:t>
            </a:r>
          </a:p>
          <a:p>
            <a:pPr algn="l">
              <a:lnSpc>
                <a:spcPts val="2999"/>
              </a:lnSpc>
            </a:pPr>
          </a:p>
          <a:p>
            <a:pPr algn="l" marL="583404" indent="-291702" lvl="1">
              <a:lnSpc>
                <a:spcPts val="2999"/>
              </a:lnSpc>
              <a:buFont typeface="Arial"/>
              <a:buChar char="•"/>
            </a:pPr>
            <a:r>
              <a:rPr lang="en-US" sz="2702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Takes the summarized history as input instead of full chat logs to improve efficiency and coherence.</a:t>
            </a:r>
          </a:p>
          <a:p>
            <a:pPr algn="l">
              <a:lnSpc>
                <a:spcPts val="2999"/>
              </a:lnSpc>
            </a:pPr>
          </a:p>
          <a:p>
            <a:pPr algn="l">
              <a:lnSpc>
                <a:spcPts val="2999"/>
              </a:lnSpc>
            </a:pPr>
          </a:p>
          <a:p>
            <a:pPr algn="l">
              <a:lnSpc>
                <a:spcPts val="2999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true" rot="0">
            <a:off x="15288105" y="327304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1734" y="7311536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35655" y="-1553283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040894" y="2694854"/>
            <a:ext cx="6474494" cy="2208747"/>
          </a:xfrm>
          <a:custGeom>
            <a:avLst/>
            <a:gdLst/>
            <a:ahLst/>
            <a:cxnLst/>
            <a:rect r="r" b="b" t="t" l="l"/>
            <a:pathLst>
              <a:path h="2208747" w="6474494">
                <a:moveTo>
                  <a:pt x="0" y="0"/>
                </a:moveTo>
                <a:lnTo>
                  <a:pt x="6474495" y="0"/>
                </a:lnTo>
                <a:lnTo>
                  <a:pt x="6474495" y="2208746"/>
                </a:lnTo>
                <a:lnTo>
                  <a:pt x="0" y="22087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354770" y="6245144"/>
            <a:ext cx="4018194" cy="2582990"/>
          </a:xfrm>
          <a:custGeom>
            <a:avLst/>
            <a:gdLst/>
            <a:ahLst/>
            <a:cxnLst/>
            <a:rect r="r" b="b" t="t" l="l"/>
            <a:pathLst>
              <a:path h="2582990" w="4018194">
                <a:moveTo>
                  <a:pt x="0" y="0"/>
                </a:moveTo>
                <a:lnTo>
                  <a:pt x="4018193" y="0"/>
                </a:lnTo>
                <a:lnTo>
                  <a:pt x="4018193" y="2582990"/>
                </a:lnTo>
                <a:lnTo>
                  <a:pt x="0" y="25829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-32517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978037" y="407214"/>
            <a:ext cx="8821218" cy="148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6"/>
              </a:lnSpc>
              <a:spcBef>
                <a:spcPct val="0"/>
              </a:spcBef>
            </a:pPr>
            <a:r>
              <a:rPr lang="en-US" sz="424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SUMMARIZATION-AWARE CHATBOT USING T5 AND GPT-NEO</a:t>
            </a:r>
          </a:p>
        </p:txBody>
      </p:sp>
    </p:spTree>
  </p:cSld>
  <p:clrMapOvr>
    <a:masterClrMapping/>
  </p:clrMapOvr>
</p:sld>
</file>

<file path=ppt/slides/slide2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5288105" y="327304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1734" y="7311536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35655" y="-1553283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53218" y="7653017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403889" y="2471423"/>
            <a:ext cx="3781188" cy="1353263"/>
            <a:chOff x="0" y="0"/>
            <a:chExt cx="2315737" cy="8287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315737" cy="828787"/>
            </a:xfrm>
            <a:custGeom>
              <a:avLst/>
              <a:gdLst/>
              <a:ahLst/>
              <a:cxnLst/>
              <a:rect r="r" b="b" t="t" l="l"/>
              <a:pathLst>
                <a:path h="828787" w="2315737">
                  <a:moveTo>
                    <a:pt x="79852" y="0"/>
                  </a:moveTo>
                  <a:lnTo>
                    <a:pt x="2235885" y="0"/>
                  </a:lnTo>
                  <a:cubicBezTo>
                    <a:pt x="2279986" y="0"/>
                    <a:pt x="2315737" y="35751"/>
                    <a:pt x="2315737" y="79852"/>
                  </a:cubicBezTo>
                  <a:lnTo>
                    <a:pt x="2315737" y="748936"/>
                  </a:lnTo>
                  <a:cubicBezTo>
                    <a:pt x="2315737" y="770114"/>
                    <a:pt x="2307324" y="790424"/>
                    <a:pt x="2292349" y="805399"/>
                  </a:cubicBezTo>
                  <a:cubicBezTo>
                    <a:pt x="2277374" y="820375"/>
                    <a:pt x="2257063" y="828787"/>
                    <a:pt x="2235885" y="828787"/>
                  </a:cubicBezTo>
                  <a:lnTo>
                    <a:pt x="79852" y="828787"/>
                  </a:lnTo>
                  <a:cubicBezTo>
                    <a:pt x="35751" y="828787"/>
                    <a:pt x="0" y="793037"/>
                    <a:pt x="0" y="748936"/>
                  </a:cubicBezTo>
                  <a:lnTo>
                    <a:pt x="0" y="79852"/>
                  </a:lnTo>
                  <a:cubicBezTo>
                    <a:pt x="0" y="35751"/>
                    <a:pt x="35751" y="0"/>
                    <a:pt x="7985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315737" cy="8859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422018" y="2471423"/>
            <a:ext cx="3781188" cy="1353263"/>
            <a:chOff x="0" y="0"/>
            <a:chExt cx="2315737" cy="8287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315737" cy="828787"/>
            </a:xfrm>
            <a:custGeom>
              <a:avLst/>
              <a:gdLst/>
              <a:ahLst/>
              <a:cxnLst/>
              <a:rect r="r" b="b" t="t" l="l"/>
              <a:pathLst>
                <a:path h="828787" w="2315737">
                  <a:moveTo>
                    <a:pt x="79852" y="0"/>
                  </a:moveTo>
                  <a:lnTo>
                    <a:pt x="2235885" y="0"/>
                  </a:lnTo>
                  <a:cubicBezTo>
                    <a:pt x="2279986" y="0"/>
                    <a:pt x="2315737" y="35751"/>
                    <a:pt x="2315737" y="79852"/>
                  </a:cubicBezTo>
                  <a:lnTo>
                    <a:pt x="2315737" y="748936"/>
                  </a:lnTo>
                  <a:cubicBezTo>
                    <a:pt x="2315737" y="770114"/>
                    <a:pt x="2307324" y="790424"/>
                    <a:pt x="2292349" y="805399"/>
                  </a:cubicBezTo>
                  <a:cubicBezTo>
                    <a:pt x="2277374" y="820375"/>
                    <a:pt x="2257063" y="828787"/>
                    <a:pt x="2235885" y="828787"/>
                  </a:cubicBezTo>
                  <a:lnTo>
                    <a:pt x="79852" y="828787"/>
                  </a:lnTo>
                  <a:cubicBezTo>
                    <a:pt x="35751" y="828787"/>
                    <a:pt x="0" y="793037"/>
                    <a:pt x="0" y="748936"/>
                  </a:cubicBezTo>
                  <a:lnTo>
                    <a:pt x="0" y="79852"/>
                  </a:lnTo>
                  <a:cubicBezTo>
                    <a:pt x="0" y="35751"/>
                    <a:pt x="35751" y="0"/>
                    <a:pt x="7985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2315737" cy="8859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716708" y="5221333"/>
            <a:ext cx="3191809" cy="1215070"/>
            <a:chOff x="0" y="0"/>
            <a:chExt cx="1954780" cy="74415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954780" cy="744153"/>
            </a:xfrm>
            <a:custGeom>
              <a:avLst/>
              <a:gdLst/>
              <a:ahLst/>
              <a:cxnLst/>
              <a:rect r="r" b="b" t="t" l="l"/>
              <a:pathLst>
                <a:path h="744153" w="1954780">
                  <a:moveTo>
                    <a:pt x="94597" y="0"/>
                  </a:moveTo>
                  <a:lnTo>
                    <a:pt x="1860183" y="0"/>
                  </a:lnTo>
                  <a:cubicBezTo>
                    <a:pt x="1885271" y="0"/>
                    <a:pt x="1909332" y="9966"/>
                    <a:pt x="1927073" y="27707"/>
                  </a:cubicBezTo>
                  <a:cubicBezTo>
                    <a:pt x="1944813" y="45447"/>
                    <a:pt x="1954780" y="69508"/>
                    <a:pt x="1954780" y="94597"/>
                  </a:cubicBezTo>
                  <a:lnTo>
                    <a:pt x="1954780" y="649556"/>
                  </a:lnTo>
                  <a:cubicBezTo>
                    <a:pt x="1954780" y="674645"/>
                    <a:pt x="1944813" y="698706"/>
                    <a:pt x="1927073" y="716446"/>
                  </a:cubicBezTo>
                  <a:cubicBezTo>
                    <a:pt x="1909332" y="734186"/>
                    <a:pt x="1885271" y="744153"/>
                    <a:pt x="1860183" y="744153"/>
                  </a:cubicBezTo>
                  <a:lnTo>
                    <a:pt x="94597" y="744153"/>
                  </a:lnTo>
                  <a:cubicBezTo>
                    <a:pt x="69508" y="744153"/>
                    <a:pt x="45447" y="734186"/>
                    <a:pt x="27707" y="716446"/>
                  </a:cubicBezTo>
                  <a:cubicBezTo>
                    <a:pt x="9966" y="698706"/>
                    <a:pt x="0" y="674645"/>
                    <a:pt x="0" y="649556"/>
                  </a:cubicBezTo>
                  <a:lnTo>
                    <a:pt x="0" y="94597"/>
                  </a:lnTo>
                  <a:cubicBezTo>
                    <a:pt x="0" y="69508"/>
                    <a:pt x="9966" y="45447"/>
                    <a:pt x="27707" y="27707"/>
                  </a:cubicBezTo>
                  <a:cubicBezTo>
                    <a:pt x="45447" y="9966"/>
                    <a:pt x="69508" y="0"/>
                    <a:pt x="945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1954780" cy="801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2779145" y="5074745"/>
            <a:ext cx="4405932" cy="1358860"/>
            <a:chOff x="0" y="0"/>
            <a:chExt cx="2698352" cy="83221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2698352" cy="832215"/>
            </a:xfrm>
            <a:custGeom>
              <a:avLst/>
              <a:gdLst/>
              <a:ahLst/>
              <a:cxnLst/>
              <a:rect r="r" b="b" t="t" l="l"/>
              <a:pathLst>
                <a:path h="832215" w="2698352">
                  <a:moveTo>
                    <a:pt x="68529" y="0"/>
                  </a:moveTo>
                  <a:lnTo>
                    <a:pt x="2629823" y="0"/>
                  </a:lnTo>
                  <a:cubicBezTo>
                    <a:pt x="2667671" y="0"/>
                    <a:pt x="2698352" y="30682"/>
                    <a:pt x="2698352" y="68529"/>
                  </a:cubicBezTo>
                  <a:lnTo>
                    <a:pt x="2698352" y="763686"/>
                  </a:lnTo>
                  <a:cubicBezTo>
                    <a:pt x="2698352" y="801534"/>
                    <a:pt x="2667671" y="832215"/>
                    <a:pt x="2629823" y="832215"/>
                  </a:cubicBezTo>
                  <a:lnTo>
                    <a:pt x="68529" y="832215"/>
                  </a:lnTo>
                  <a:cubicBezTo>
                    <a:pt x="30682" y="832215"/>
                    <a:pt x="0" y="801534"/>
                    <a:pt x="0" y="763686"/>
                  </a:cubicBezTo>
                  <a:lnTo>
                    <a:pt x="0" y="68529"/>
                  </a:lnTo>
                  <a:cubicBezTo>
                    <a:pt x="0" y="30682"/>
                    <a:pt x="30682" y="0"/>
                    <a:pt x="685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2698352" cy="8893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2484162" y="7595360"/>
            <a:ext cx="4700915" cy="2118612"/>
            <a:chOff x="0" y="0"/>
            <a:chExt cx="2879011" cy="129751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2879011" cy="1297515"/>
            </a:xfrm>
            <a:custGeom>
              <a:avLst/>
              <a:gdLst/>
              <a:ahLst/>
              <a:cxnLst/>
              <a:rect r="r" b="b" t="t" l="l"/>
              <a:pathLst>
                <a:path h="1297515" w="2879011">
                  <a:moveTo>
                    <a:pt x="64229" y="0"/>
                  </a:moveTo>
                  <a:lnTo>
                    <a:pt x="2814782" y="0"/>
                  </a:lnTo>
                  <a:cubicBezTo>
                    <a:pt x="2850255" y="0"/>
                    <a:pt x="2879011" y="28756"/>
                    <a:pt x="2879011" y="64229"/>
                  </a:cubicBezTo>
                  <a:lnTo>
                    <a:pt x="2879011" y="1233286"/>
                  </a:lnTo>
                  <a:cubicBezTo>
                    <a:pt x="2879011" y="1268759"/>
                    <a:pt x="2850255" y="1297515"/>
                    <a:pt x="2814782" y="1297515"/>
                  </a:cubicBezTo>
                  <a:lnTo>
                    <a:pt x="64229" y="1297515"/>
                  </a:lnTo>
                  <a:cubicBezTo>
                    <a:pt x="28756" y="1297515"/>
                    <a:pt x="0" y="1268759"/>
                    <a:pt x="0" y="1233286"/>
                  </a:cubicBezTo>
                  <a:lnTo>
                    <a:pt x="0" y="64229"/>
                  </a:lnTo>
                  <a:cubicBezTo>
                    <a:pt x="0" y="28756"/>
                    <a:pt x="28756" y="0"/>
                    <a:pt x="642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57150"/>
              <a:ext cx="2879011" cy="13546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0716708" y="8236628"/>
            <a:ext cx="3191809" cy="1215070"/>
            <a:chOff x="0" y="0"/>
            <a:chExt cx="1954780" cy="744153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954780" cy="744153"/>
            </a:xfrm>
            <a:custGeom>
              <a:avLst/>
              <a:gdLst/>
              <a:ahLst/>
              <a:cxnLst/>
              <a:rect r="r" b="b" t="t" l="l"/>
              <a:pathLst>
                <a:path h="744153" w="1954780">
                  <a:moveTo>
                    <a:pt x="94597" y="0"/>
                  </a:moveTo>
                  <a:lnTo>
                    <a:pt x="1860183" y="0"/>
                  </a:lnTo>
                  <a:cubicBezTo>
                    <a:pt x="1885271" y="0"/>
                    <a:pt x="1909332" y="9966"/>
                    <a:pt x="1927073" y="27707"/>
                  </a:cubicBezTo>
                  <a:cubicBezTo>
                    <a:pt x="1944813" y="45447"/>
                    <a:pt x="1954780" y="69508"/>
                    <a:pt x="1954780" y="94597"/>
                  </a:cubicBezTo>
                  <a:lnTo>
                    <a:pt x="1954780" y="649556"/>
                  </a:lnTo>
                  <a:cubicBezTo>
                    <a:pt x="1954780" y="674645"/>
                    <a:pt x="1944813" y="698706"/>
                    <a:pt x="1927073" y="716446"/>
                  </a:cubicBezTo>
                  <a:cubicBezTo>
                    <a:pt x="1909332" y="734186"/>
                    <a:pt x="1885271" y="744153"/>
                    <a:pt x="1860183" y="744153"/>
                  </a:cubicBezTo>
                  <a:lnTo>
                    <a:pt x="94597" y="744153"/>
                  </a:lnTo>
                  <a:cubicBezTo>
                    <a:pt x="69508" y="744153"/>
                    <a:pt x="45447" y="734186"/>
                    <a:pt x="27707" y="716446"/>
                  </a:cubicBezTo>
                  <a:cubicBezTo>
                    <a:pt x="9966" y="698706"/>
                    <a:pt x="0" y="674645"/>
                    <a:pt x="0" y="649556"/>
                  </a:cubicBezTo>
                  <a:lnTo>
                    <a:pt x="0" y="94597"/>
                  </a:lnTo>
                  <a:cubicBezTo>
                    <a:pt x="0" y="69508"/>
                    <a:pt x="9966" y="45447"/>
                    <a:pt x="27707" y="27707"/>
                  </a:cubicBezTo>
                  <a:cubicBezTo>
                    <a:pt x="45447" y="9966"/>
                    <a:pt x="69508" y="0"/>
                    <a:pt x="9459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57150"/>
              <a:ext cx="1954780" cy="801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805877" y="2351351"/>
            <a:ext cx="2192136" cy="1433777"/>
            <a:chOff x="0" y="0"/>
            <a:chExt cx="1242709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242709" cy="812800"/>
            </a:xfrm>
            <a:custGeom>
              <a:avLst/>
              <a:gdLst/>
              <a:ahLst/>
              <a:cxnLst/>
              <a:rect r="r" b="b" t="t" l="l"/>
              <a:pathLst>
                <a:path h="812800" w="1242709">
                  <a:moveTo>
                    <a:pt x="1242709" y="406400"/>
                  </a:moveTo>
                  <a:lnTo>
                    <a:pt x="836309" y="0"/>
                  </a:lnTo>
                  <a:lnTo>
                    <a:pt x="836309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36309" y="609600"/>
                  </a:lnTo>
                  <a:lnTo>
                    <a:pt x="836309" y="812800"/>
                  </a:lnTo>
                  <a:lnTo>
                    <a:pt x="1242709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146050"/>
              <a:ext cx="1141109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923980" y="4018407"/>
            <a:ext cx="1002407" cy="1002407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203200" y="-57150"/>
              <a:ext cx="406400" cy="768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0" id="30"/>
          <p:cNvSpPr/>
          <p:nvPr/>
        </p:nvSpPr>
        <p:spPr>
          <a:xfrm flipH="false" flipV="false" rot="0">
            <a:off x="13051025" y="4208915"/>
            <a:ext cx="539289" cy="507092"/>
          </a:xfrm>
          <a:custGeom>
            <a:avLst/>
            <a:gdLst/>
            <a:ahLst/>
            <a:cxnLst/>
            <a:rect r="r" b="b" t="t" l="l"/>
            <a:pathLst>
              <a:path h="507092" w="539289">
                <a:moveTo>
                  <a:pt x="0" y="0"/>
                </a:moveTo>
                <a:lnTo>
                  <a:pt x="539289" y="0"/>
                </a:lnTo>
                <a:lnTo>
                  <a:pt x="539289" y="507092"/>
                </a:lnTo>
                <a:lnTo>
                  <a:pt x="0" y="50709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62788" t="-72617" r="-189330" b="-86272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7805877" y="5143500"/>
            <a:ext cx="2192136" cy="1347392"/>
            <a:chOff x="0" y="0"/>
            <a:chExt cx="1322383" cy="81280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322383" cy="812800"/>
            </a:xfrm>
            <a:custGeom>
              <a:avLst/>
              <a:gdLst/>
              <a:ahLst/>
              <a:cxnLst/>
              <a:rect r="r" b="b" t="t" l="l"/>
              <a:pathLst>
                <a:path h="812800" w="1322383">
                  <a:moveTo>
                    <a:pt x="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1322383" y="203200"/>
                  </a:lnTo>
                  <a:lnTo>
                    <a:pt x="1322383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3" id="33"/>
            <p:cNvSpPr txBox="true"/>
            <p:nvPr/>
          </p:nvSpPr>
          <p:spPr>
            <a:xfrm>
              <a:off x="101600" y="146050"/>
              <a:ext cx="1220783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4" id="34"/>
          <p:cNvSpPr/>
          <p:nvPr/>
        </p:nvSpPr>
        <p:spPr>
          <a:xfrm flipH="false" flipV="false" rot="0">
            <a:off x="8838580" y="4793114"/>
            <a:ext cx="610841" cy="610841"/>
          </a:xfrm>
          <a:custGeom>
            <a:avLst/>
            <a:gdLst/>
            <a:ahLst/>
            <a:cxnLst/>
            <a:rect r="r" b="b" t="t" l="l"/>
            <a:pathLst>
              <a:path h="610841" w="610841">
                <a:moveTo>
                  <a:pt x="0" y="0"/>
                </a:moveTo>
                <a:lnTo>
                  <a:pt x="610840" y="0"/>
                </a:lnTo>
                <a:lnTo>
                  <a:pt x="610840" y="610840"/>
                </a:lnTo>
                <a:lnTo>
                  <a:pt x="0" y="61084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35" id="35"/>
          <p:cNvSpPr txBox="true"/>
          <p:nvPr/>
        </p:nvSpPr>
        <p:spPr>
          <a:xfrm rot="0">
            <a:off x="4353632" y="485060"/>
            <a:ext cx="8821218" cy="14862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946"/>
              </a:lnSpc>
              <a:spcBef>
                <a:spcPct val="0"/>
              </a:spcBef>
            </a:pPr>
            <a:r>
              <a:rPr lang="en-US" sz="424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SUMMARIZATION-AWARE CHATBOT USING T5 AND GPT-NEO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2999895" y="2651344"/>
            <a:ext cx="4405932" cy="11405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1"/>
              </a:lnSpc>
            </a:pPr>
            <a:r>
              <a:rPr lang="en-US" sz="2047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User Sends a Message</a:t>
            </a:r>
          </a:p>
          <a:p>
            <a:pPr algn="ctr">
              <a:lnSpc>
                <a:spcPts val="3091"/>
              </a:lnSpc>
            </a:pPr>
            <a:r>
              <a:rPr lang="en-US" sz="2047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 Example: "Hi, I am Anudeep."</a:t>
            </a:r>
          </a:p>
          <a:p>
            <a:pPr algn="l">
              <a:lnSpc>
                <a:spcPts val="2940"/>
              </a:lnSpc>
            </a:pPr>
          </a:p>
        </p:txBody>
      </p:sp>
      <p:sp>
        <p:nvSpPr>
          <p:cNvPr name="TextBox 37" id="37"/>
          <p:cNvSpPr txBox="true"/>
          <p:nvPr/>
        </p:nvSpPr>
        <p:spPr>
          <a:xfrm rot="0">
            <a:off x="10018025" y="2651344"/>
            <a:ext cx="4405932" cy="767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1"/>
              </a:lnSpc>
            </a:pPr>
            <a:r>
              <a:rPr lang="en-US" sz="2047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Chat History:  ["User: Hi, I am Anudeep."]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0716708" y="5337279"/>
            <a:ext cx="3191809" cy="767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1"/>
              </a:lnSpc>
            </a:pPr>
            <a:r>
              <a:rPr lang="en-US" sz="2047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Summary:   "Anudeep introduced himself."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2779145" y="5182770"/>
            <a:ext cx="4405932" cy="7671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1"/>
              </a:lnSpc>
            </a:pPr>
            <a:r>
              <a:rPr lang="en-US" sz="2047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Response:  "Hi Anudeep, nice to meet you! Do you have any pets?"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2631654" y="7775281"/>
            <a:ext cx="4405932" cy="19386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1"/>
              </a:lnSpc>
            </a:pPr>
            <a:r>
              <a:rPr lang="en-US" sz="2047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Chat History:   ["User: Hi, I am Anudeep.",</a:t>
            </a:r>
          </a:p>
          <a:p>
            <a:pPr algn="ctr">
              <a:lnSpc>
                <a:spcPts val="3091"/>
              </a:lnSpc>
            </a:pPr>
            <a:r>
              <a:rPr lang="en-US" sz="2047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 "Bot: Hi Anudeep, nice to meet you! Do you have any pets?"]</a:t>
            </a:r>
          </a:p>
          <a:p>
            <a:pPr algn="ctr">
              <a:lnSpc>
                <a:spcPts val="3091"/>
              </a:lnSpc>
            </a:pPr>
          </a:p>
        </p:txBody>
      </p:sp>
      <p:sp>
        <p:nvSpPr>
          <p:cNvPr name="TextBox 41" id="41"/>
          <p:cNvSpPr txBox="true"/>
          <p:nvPr/>
        </p:nvSpPr>
        <p:spPr>
          <a:xfrm rot="0">
            <a:off x="10716708" y="8526693"/>
            <a:ext cx="3191809" cy="376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091"/>
              </a:lnSpc>
            </a:pPr>
            <a:r>
              <a:rPr lang="en-US" sz="2047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Wait for user Response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8188269" y="6099279"/>
            <a:ext cx="1911461" cy="3122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38"/>
              </a:lnSpc>
            </a:pPr>
            <a:r>
              <a:rPr lang="en-US" sz="1747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GPT Neo</a:t>
            </a:r>
          </a:p>
        </p:txBody>
      </p:sp>
      <p:grpSp>
        <p:nvGrpSpPr>
          <p:cNvPr name="Group 43" id="43"/>
          <p:cNvGrpSpPr/>
          <p:nvPr/>
        </p:nvGrpSpPr>
        <p:grpSpPr>
          <a:xfrm rot="0">
            <a:off x="4480908" y="6513279"/>
            <a:ext cx="1002407" cy="1002407"/>
            <a:chOff x="0" y="0"/>
            <a:chExt cx="812800" cy="812800"/>
          </a:xfrm>
        </p:grpSpPr>
        <p:sp>
          <p:nvSpPr>
            <p:cNvPr name="Freeform 44" id="4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81280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0"/>
                  </a:lnTo>
                  <a:lnTo>
                    <a:pt x="609600" y="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8128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5" id="45"/>
            <p:cNvSpPr txBox="true"/>
            <p:nvPr/>
          </p:nvSpPr>
          <p:spPr>
            <a:xfrm>
              <a:off x="203200" y="-57150"/>
              <a:ext cx="406400" cy="7683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6" id="46"/>
          <p:cNvGrpSpPr/>
          <p:nvPr/>
        </p:nvGrpSpPr>
        <p:grpSpPr>
          <a:xfrm rot="0">
            <a:off x="7805877" y="8142966"/>
            <a:ext cx="2192136" cy="1433777"/>
            <a:chOff x="0" y="0"/>
            <a:chExt cx="1242709" cy="81280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0" y="0"/>
              <a:ext cx="1242709" cy="812800"/>
            </a:xfrm>
            <a:custGeom>
              <a:avLst/>
              <a:gdLst/>
              <a:ahLst/>
              <a:cxnLst/>
              <a:rect r="r" b="b" t="t" l="l"/>
              <a:pathLst>
                <a:path h="812800" w="1242709">
                  <a:moveTo>
                    <a:pt x="1242709" y="406400"/>
                  </a:moveTo>
                  <a:lnTo>
                    <a:pt x="836309" y="0"/>
                  </a:lnTo>
                  <a:lnTo>
                    <a:pt x="836309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836309" y="609600"/>
                  </a:lnTo>
                  <a:lnTo>
                    <a:pt x="836309" y="812800"/>
                  </a:lnTo>
                  <a:lnTo>
                    <a:pt x="1242709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8" id="48"/>
            <p:cNvSpPr txBox="true"/>
            <p:nvPr/>
          </p:nvSpPr>
          <p:spPr>
            <a:xfrm>
              <a:off x="0" y="146050"/>
              <a:ext cx="1141109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2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978037" y="397689"/>
            <a:ext cx="8629333" cy="7275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7"/>
              </a:lnSpc>
              <a:spcBef>
                <a:spcPct val="0"/>
              </a:spcBef>
            </a:pPr>
            <a:r>
              <a:rPr lang="en-US" sz="4155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HOW THE CHATBOT WORKS – STEP-BY-STEP</a:t>
            </a:r>
          </a:p>
        </p:txBody>
      </p:sp>
      <p:sp>
        <p:nvSpPr>
          <p:cNvPr name="Freeform 3" id="3"/>
          <p:cNvSpPr/>
          <p:nvPr/>
        </p:nvSpPr>
        <p:spPr>
          <a:xfrm flipH="true" flipV="true" rot="0">
            <a:off x="15288105" y="327304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1734" y="7311536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535655" y="-1553283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53218" y="7653017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2123608" y="1484443"/>
            <a:ext cx="13937158" cy="7886646"/>
            <a:chOff x="0" y="0"/>
            <a:chExt cx="3670692" cy="207714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670692" cy="2077141"/>
            </a:xfrm>
            <a:custGeom>
              <a:avLst/>
              <a:gdLst/>
              <a:ahLst/>
              <a:cxnLst/>
              <a:rect r="r" b="b" t="t" l="l"/>
              <a:pathLst>
                <a:path h="2077141" w="3670692">
                  <a:moveTo>
                    <a:pt x="0" y="0"/>
                  </a:moveTo>
                  <a:lnTo>
                    <a:pt x="3670692" y="0"/>
                  </a:lnTo>
                  <a:lnTo>
                    <a:pt x="3670692" y="2077141"/>
                  </a:lnTo>
                  <a:lnTo>
                    <a:pt x="0" y="2077141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3670692" cy="21342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2393149" y="1201936"/>
            <a:ext cx="13771243" cy="8575149"/>
          </a:xfrm>
          <a:custGeom>
            <a:avLst/>
            <a:gdLst/>
            <a:ahLst/>
            <a:cxnLst/>
            <a:rect r="r" b="b" t="t" l="l"/>
            <a:pathLst>
              <a:path h="8575149" w="13771243">
                <a:moveTo>
                  <a:pt x="0" y="0"/>
                </a:moveTo>
                <a:lnTo>
                  <a:pt x="13771243" y="0"/>
                </a:lnTo>
                <a:lnTo>
                  <a:pt x="13771243" y="8575149"/>
                </a:lnTo>
                <a:lnTo>
                  <a:pt x="0" y="857514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20832" y="885825"/>
            <a:ext cx="10246336" cy="114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59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INDIVIDUAL CONTRIBUTION</a:t>
            </a:r>
          </a:p>
        </p:txBody>
      </p:sp>
      <p:sp>
        <p:nvSpPr>
          <p:cNvPr name="Freeform 3" id="3"/>
          <p:cNvSpPr/>
          <p:nvPr/>
        </p:nvSpPr>
        <p:spPr>
          <a:xfrm flipH="true" flipV="true" rot="0">
            <a:off x="15288105" y="327304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51734" y="7311536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3367275" y="6082059"/>
            <a:ext cx="5699551" cy="3176241"/>
            <a:chOff x="0" y="0"/>
            <a:chExt cx="1501116" cy="83654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01116" cy="836541"/>
            </a:xfrm>
            <a:custGeom>
              <a:avLst/>
              <a:gdLst/>
              <a:ahLst/>
              <a:cxnLst/>
              <a:rect r="r" b="b" t="t" l="l"/>
              <a:pathLst>
                <a:path h="836541" w="1501116">
                  <a:moveTo>
                    <a:pt x="52975" y="0"/>
                  </a:moveTo>
                  <a:lnTo>
                    <a:pt x="1448141" y="0"/>
                  </a:lnTo>
                  <a:cubicBezTo>
                    <a:pt x="1462191" y="0"/>
                    <a:pt x="1475665" y="5581"/>
                    <a:pt x="1485600" y="15516"/>
                  </a:cubicBezTo>
                  <a:cubicBezTo>
                    <a:pt x="1495535" y="25451"/>
                    <a:pt x="1501116" y="38925"/>
                    <a:pt x="1501116" y="52975"/>
                  </a:cubicBezTo>
                  <a:lnTo>
                    <a:pt x="1501116" y="783566"/>
                  </a:lnTo>
                  <a:cubicBezTo>
                    <a:pt x="1501116" y="797616"/>
                    <a:pt x="1495535" y="811090"/>
                    <a:pt x="1485600" y="821025"/>
                  </a:cubicBezTo>
                  <a:cubicBezTo>
                    <a:pt x="1475665" y="830959"/>
                    <a:pt x="1462191" y="836541"/>
                    <a:pt x="1448141" y="836541"/>
                  </a:cubicBezTo>
                  <a:lnTo>
                    <a:pt x="52975" y="836541"/>
                  </a:lnTo>
                  <a:cubicBezTo>
                    <a:pt x="38925" y="836541"/>
                    <a:pt x="25451" y="830959"/>
                    <a:pt x="15516" y="821025"/>
                  </a:cubicBezTo>
                  <a:cubicBezTo>
                    <a:pt x="5581" y="811090"/>
                    <a:pt x="0" y="797616"/>
                    <a:pt x="0" y="783566"/>
                  </a:cubicBezTo>
                  <a:lnTo>
                    <a:pt x="0" y="52975"/>
                  </a:lnTo>
                  <a:cubicBezTo>
                    <a:pt x="0" y="38925"/>
                    <a:pt x="5581" y="25451"/>
                    <a:pt x="15516" y="15516"/>
                  </a:cubicBezTo>
                  <a:cubicBezTo>
                    <a:pt x="25451" y="5581"/>
                    <a:pt x="38925" y="0"/>
                    <a:pt x="529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501116" cy="8936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367275" y="6838012"/>
            <a:ext cx="5410688" cy="1607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Anudeep - 2101AI43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Fine tune T5 base model and applied LORA on T5 model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221174" y="6082059"/>
            <a:ext cx="5699551" cy="3176241"/>
            <a:chOff x="0" y="0"/>
            <a:chExt cx="1501116" cy="83654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501116" cy="836541"/>
            </a:xfrm>
            <a:custGeom>
              <a:avLst/>
              <a:gdLst/>
              <a:ahLst/>
              <a:cxnLst/>
              <a:rect r="r" b="b" t="t" l="l"/>
              <a:pathLst>
                <a:path h="836541" w="1501116">
                  <a:moveTo>
                    <a:pt x="52975" y="0"/>
                  </a:moveTo>
                  <a:lnTo>
                    <a:pt x="1448141" y="0"/>
                  </a:lnTo>
                  <a:cubicBezTo>
                    <a:pt x="1462191" y="0"/>
                    <a:pt x="1475665" y="5581"/>
                    <a:pt x="1485600" y="15516"/>
                  </a:cubicBezTo>
                  <a:cubicBezTo>
                    <a:pt x="1495535" y="25451"/>
                    <a:pt x="1501116" y="38925"/>
                    <a:pt x="1501116" y="52975"/>
                  </a:cubicBezTo>
                  <a:lnTo>
                    <a:pt x="1501116" y="783566"/>
                  </a:lnTo>
                  <a:cubicBezTo>
                    <a:pt x="1501116" y="797616"/>
                    <a:pt x="1495535" y="811090"/>
                    <a:pt x="1485600" y="821025"/>
                  </a:cubicBezTo>
                  <a:cubicBezTo>
                    <a:pt x="1475665" y="830959"/>
                    <a:pt x="1462191" y="836541"/>
                    <a:pt x="1448141" y="836541"/>
                  </a:cubicBezTo>
                  <a:lnTo>
                    <a:pt x="52975" y="836541"/>
                  </a:lnTo>
                  <a:cubicBezTo>
                    <a:pt x="38925" y="836541"/>
                    <a:pt x="25451" y="830959"/>
                    <a:pt x="15516" y="821025"/>
                  </a:cubicBezTo>
                  <a:cubicBezTo>
                    <a:pt x="5581" y="811090"/>
                    <a:pt x="0" y="797616"/>
                    <a:pt x="0" y="783566"/>
                  </a:cubicBezTo>
                  <a:lnTo>
                    <a:pt x="0" y="52975"/>
                  </a:lnTo>
                  <a:cubicBezTo>
                    <a:pt x="0" y="38925"/>
                    <a:pt x="5581" y="25451"/>
                    <a:pt x="15516" y="15516"/>
                  </a:cubicBezTo>
                  <a:cubicBezTo>
                    <a:pt x="25451" y="5581"/>
                    <a:pt x="38925" y="0"/>
                    <a:pt x="529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1501116" cy="8936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9365605" y="6838012"/>
            <a:ext cx="5410688" cy="1607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Varshith - 2101AI28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Integrated LoRA T5 with GPT NEO for chatbot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1535655" y="-1553283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53218" y="7653017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3367275" y="2775992"/>
            <a:ext cx="5699551" cy="3176241"/>
            <a:chOff x="0" y="0"/>
            <a:chExt cx="1501116" cy="836541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501116" cy="836541"/>
            </a:xfrm>
            <a:custGeom>
              <a:avLst/>
              <a:gdLst/>
              <a:ahLst/>
              <a:cxnLst/>
              <a:rect r="r" b="b" t="t" l="l"/>
              <a:pathLst>
                <a:path h="836541" w="1501116">
                  <a:moveTo>
                    <a:pt x="52975" y="0"/>
                  </a:moveTo>
                  <a:lnTo>
                    <a:pt x="1448141" y="0"/>
                  </a:lnTo>
                  <a:cubicBezTo>
                    <a:pt x="1462191" y="0"/>
                    <a:pt x="1475665" y="5581"/>
                    <a:pt x="1485600" y="15516"/>
                  </a:cubicBezTo>
                  <a:cubicBezTo>
                    <a:pt x="1495535" y="25451"/>
                    <a:pt x="1501116" y="38925"/>
                    <a:pt x="1501116" y="52975"/>
                  </a:cubicBezTo>
                  <a:lnTo>
                    <a:pt x="1501116" y="783566"/>
                  </a:lnTo>
                  <a:cubicBezTo>
                    <a:pt x="1501116" y="797616"/>
                    <a:pt x="1495535" y="811090"/>
                    <a:pt x="1485600" y="821025"/>
                  </a:cubicBezTo>
                  <a:cubicBezTo>
                    <a:pt x="1475665" y="830959"/>
                    <a:pt x="1462191" y="836541"/>
                    <a:pt x="1448141" y="836541"/>
                  </a:cubicBezTo>
                  <a:lnTo>
                    <a:pt x="52975" y="836541"/>
                  </a:lnTo>
                  <a:cubicBezTo>
                    <a:pt x="38925" y="836541"/>
                    <a:pt x="25451" y="830959"/>
                    <a:pt x="15516" y="821025"/>
                  </a:cubicBezTo>
                  <a:cubicBezTo>
                    <a:pt x="5581" y="811090"/>
                    <a:pt x="0" y="797616"/>
                    <a:pt x="0" y="783566"/>
                  </a:cubicBezTo>
                  <a:lnTo>
                    <a:pt x="0" y="52975"/>
                  </a:lnTo>
                  <a:cubicBezTo>
                    <a:pt x="0" y="38925"/>
                    <a:pt x="5581" y="25451"/>
                    <a:pt x="15516" y="15516"/>
                  </a:cubicBezTo>
                  <a:cubicBezTo>
                    <a:pt x="25451" y="5581"/>
                    <a:pt x="38925" y="0"/>
                    <a:pt x="529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1501116" cy="8936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500448" y="3028005"/>
            <a:ext cx="5410688" cy="2693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Karthik - 2101AI21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Dataset preparation, ground truth summary generation using ollama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Chatbot creation</a:t>
            </a:r>
          </a:p>
        </p:txBody>
      </p:sp>
      <p:grpSp>
        <p:nvGrpSpPr>
          <p:cNvPr name="Group 19" id="19"/>
          <p:cNvGrpSpPr/>
          <p:nvPr/>
        </p:nvGrpSpPr>
        <p:grpSpPr>
          <a:xfrm rot="0">
            <a:off x="9221174" y="2775992"/>
            <a:ext cx="5699551" cy="3176241"/>
            <a:chOff x="0" y="0"/>
            <a:chExt cx="1501116" cy="836541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501116" cy="836541"/>
            </a:xfrm>
            <a:custGeom>
              <a:avLst/>
              <a:gdLst/>
              <a:ahLst/>
              <a:cxnLst/>
              <a:rect r="r" b="b" t="t" l="l"/>
              <a:pathLst>
                <a:path h="836541" w="1501116">
                  <a:moveTo>
                    <a:pt x="52975" y="0"/>
                  </a:moveTo>
                  <a:lnTo>
                    <a:pt x="1448141" y="0"/>
                  </a:lnTo>
                  <a:cubicBezTo>
                    <a:pt x="1462191" y="0"/>
                    <a:pt x="1475665" y="5581"/>
                    <a:pt x="1485600" y="15516"/>
                  </a:cubicBezTo>
                  <a:cubicBezTo>
                    <a:pt x="1495535" y="25451"/>
                    <a:pt x="1501116" y="38925"/>
                    <a:pt x="1501116" y="52975"/>
                  </a:cubicBezTo>
                  <a:lnTo>
                    <a:pt x="1501116" y="783566"/>
                  </a:lnTo>
                  <a:cubicBezTo>
                    <a:pt x="1501116" y="797616"/>
                    <a:pt x="1495535" y="811090"/>
                    <a:pt x="1485600" y="821025"/>
                  </a:cubicBezTo>
                  <a:cubicBezTo>
                    <a:pt x="1475665" y="830959"/>
                    <a:pt x="1462191" y="836541"/>
                    <a:pt x="1448141" y="836541"/>
                  </a:cubicBezTo>
                  <a:lnTo>
                    <a:pt x="52975" y="836541"/>
                  </a:lnTo>
                  <a:cubicBezTo>
                    <a:pt x="38925" y="836541"/>
                    <a:pt x="25451" y="830959"/>
                    <a:pt x="15516" y="821025"/>
                  </a:cubicBezTo>
                  <a:cubicBezTo>
                    <a:pt x="5581" y="811090"/>
                    <a:pt x="0" y="797616"/>
                    <a:pt x="0" y="783566"/>
                  </a:cubicBezTo>
                  <a:lnTo>
                    <a:pt x="0" y="52975"/>
                  </a:lnTo>
                  <a:cubicBezTo>
                    <a:pt x="0" y="38925"/>
                    <a:pt x="5581" y="25451"/>
                    <a:pt x="15516" y="15516"/>
                  </a:cubicBezTo>
                  <a:cubicBezTo>
                    <a:pt x="25451" y="5581"/>
                    <a:pt x="38925" y="0"/>
                    <a:pt x="5297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57150"/>
              <a:ext cx="1501116" cy="89369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9365605" y="3028005"/>
            <a:ext cx="5410688" cy="26930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Sainadh - 2101CS77</a:t>
            </a:r>
          </a:p>
          <a:p>
            <a:pPr algn="ctr">
              <a:lnSpc>
                <a:spcPts val="4339"/>
              </a:lnSpc>
            </a:pPr>
            <a:r>
              <a:rPr lang="en-US" sz="309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Experimented with zero one and few shot prompts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Applied PEFT Prompt Tuning</a:t>
            </a:r>
          </a:p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Chatbot creation</a:t>
            </a:r>
          </a:p>
        </p:txBody>
      </p:sp>
    </p:spTree>
  </p:cSld>
  <p:clrMapOvr>
    <a:masterClrMapping/>
  </p:clrMapOvr>
</p:sld>
</file>

<file path=ppt/slides/slide2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1435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3144500" y="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81769" y="3867705"/>
            <a:ext cx="8924461" cy="22944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44"/>
              </a:lnSpc>
              <a:spcBef>
                <a:spcPct val="0"/>
              </a:spcBef>
            </a:pPr>
            <a:r>
              <a:rPr lang="en-US" sz="13388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THANK YOU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420702" y="6262065"/>
            <a:ext cx="6332380" cy="6497778"/>
          </a:xfrm>
          <a:custGeom>
            <a:avLst/>
            <a:gdLst/>
            <a:ahLst/>
            <a:cxnLst/>
            <a:rect r="r" b="b" t="t" l="l"/>
            <a:pathLst>
              <a:path h="6497778" w="6332380">
                <a:moveTo>
                  <a:pt x="0" y="0"/>
                </a:moveTo>
                <a:lnTo>
                  <a:pt x="6332380" y="0"/>
                </a:lnTo>
                <a:lnTo>
                  <a:pt x="6332380" y="6497778"/>
                </a:lnTo>
                <a:lnTo>
                  <a:pt x="0" y="6497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465082" y="-2472843"/>
            <a:ext cx="6332380" cy="6497778"/>
          </a:xfrm>
          <a:custGeom>
            <a:avLst/>
            <a:gdLst/>
            <a:ahLst/>
            <a:cxnLst/>
            <a:rect r="r" b="b" t="t" l="l"/>
            <a:pathLst>
              <a:path h="6497778" w="6332380">
                <a:moveTo>
                  <a:pt x="0" y="0"/>
                </a:moveTo>
                <a:lnTo>
                  <a:pt x="6332380" y="0"/>
                </a:lnTo>
                <a:lnTo>
                  <a:pt x="6332380" y="6497778"/>
                </a:lnTo>
                <a:lnTo>
                  <a:pt x="0" y="6497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1435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3144500" y="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81769" y="3867705"/>
            <a:ext cx="8924461" cy="2294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44"/>
              </a:lnSpc>
              <a:spcBef>
                <a:spcPct val="0"/>
              </a:spcBef>
            </a:pPr>
            <a:r>
              <a:rPr lang="en-US" sz="13388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TASK 1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420702" y="6262065"/>
            <a:ext cx="6332380" cy="6497778"/>
          </a:xfrm>
          <a:custGeom>
            <a:avLst/>
            <a:gdLst/>
            <a:ahLst/>
            <a:cxnLst/>
            <a:rect r="r" b="b" t="t" l="l"/>
            <a:pathLst>
              <a:path h="6497778" w="6332380">
                <a:moveTo>
                  <a:pt x="0" y="0"/>
                </a:moveTo>
                <a:lnTo>
                  <a:pt x="6332380" y="0"/>
                </a:lnTo>
                <a:lnTo>
                  <a:pt x="6332380" y="6497778"/>
                </a:lnTo>
                <a:lnTo>
                  <a:pt x="0" y="6497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465082" y="-2472843"/>
            <a:ext cx="6332380" cy="6497778"/>
          </a:xfrm>
          <a:custGeom>
            <a:avLst/>
            <a:gdLst/>
            <a:ahLst/>
            <a:cxnLst/>
            <a:rect r="r" b="b" t="t" l="l"/>
            <a:pathLst>
              <a:path h="6497778" w="6332380">
                <a:moveTo>
                  <a:pt x="0" y="0"/>
                </a:moveTo>
                <a:lnTo>
                  <a:pt x="6332380" y="0"/>
                </a:lnTo>
                <a:lnTo>
                  <a:pt x="6332380" y="6497778"/>
                </a:lnTo>
                <a:lnTo>
                  <a:pt x="0" y="6497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5288105" y="327304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1734" y="7311536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35655" y="-1553283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53218" y="7653017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3187751" y="2975464"/>
            <a:ext cx="11912498" cy="1239201"/>
            <a:chOff x="0" y="0"/>
            <a:chExt cx="3137448" cy="3263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37448" cy="326374"/>
            </a:xfrm>
            <a:custGeom>
              <a:avLst/>
              <a:gdLst/>
              <a:ahLst/>
              <a:cxnLst/>
              <a:rect r="r" b="b" t="t" l="l"/>
              <a:pathLst>
                <a:path h="326374" w="3137448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301028"/>
                  </a:lnTo>
                  <a:cubicBezTo>
                    <a:pt x="3137448" y="315026"/>
                    <a:pt x="3126100" y="326374"/>
                    <a:pt x="3112102" y="326374"/>
                  </a:cubicBezTo>
                  <a:lnTo>
                    <a:pt x="25346" y="326374"/>
                  </a:lnTo>
                  <a:cubicBezTo>
                    <a:pt x="18624" y="326374"/>
                    <a:pt x="12177" y="323704"/>
                    <a:pt x="7424" y="318950"/>
                  </a:cubicBezTo>
                  <a:cubicBezTo>
                    <a:pt x="2670" y="314197"/>
                    <a:pt x="0" y="307750"/>
                    <a:pt x="0" y="301028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3137448" cy="383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3187751" y="4488904"/>
            <a:ext cx="11912498" cy="1309192"/>
            <a:chOff x="0" y="0"/>
            <a:chExt cx="3137448" cy="34480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137448" cy="344808"/>
            </a:xfrm>
            <a:custGeom>
              <a:avLst/>
              <a:gdLst/>
              <a:ahLst/>
              <a:cxnLst/>
              <a:rect r="r" b="b" t="t" l="l"/>
              <a:pathLst>
                <a:path h="344808" w="3137448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319462"/>
                  </a:lnTo>
                  <a:cubicBezTo>
                    <a:pt x="3137448" y="333460"/>
                    <a:pt x="3126100" y="344808"/>
                    <a:pt x="3112102" y="344808"/>
                  </a:cubicBezTo>
                  <a:lnTo>
                    <a:pt x="25346" y="344808"/>
                  </a:lnTo>
                  <a:cubicBezTo>
                    <a:pt x="11348" y="344808"/>
                    <a:pt x="0" y="333460"/>
                    <a:pt x="0" y="319462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57150"/>
              <a:ext cx="3137448" cy="401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6334413" y="1076197"/>
            <a:ext cx="5619174" cy="114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59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TASK-1 OVERVIEW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668363" y="3311085"/>
            <a:ext cx="10951273" cy="526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2"/>
              </a:lnSpc>
              <a:spcBef>
                <a:spcPct val="0"/>
              </a:spcBef>
            </a:pPr>
            <a:r>
              <a:rPr lang="en-US" sz="3137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Objective: Ground Truth Generation to Perform Summarization 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668363" y="4733836"/>
            <a:ext cx="10821376" cy="10822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6"/>
              </a:lnSpc>
            </a:pPr>
            <a:r>
              <a:rPr lang="en-US" sz="314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Dataset: BlendedSkillTalk from Hugging Face</a:t>
            </a:r>
          </a:p>
          <a:p>
            <a:pPr algn="ctr">
              <a:lnSpc>
                <a:spcPts val="4396"/>
              </a:lnSpc>
              <a:spcBef>
                <a:spcPct val="0"/>
              </a:spcBef>
            </a:pPr>
          </a:p>
        </p:txBody>
      </p:sp>
      <p:grpSp>
        <p:nvGrpSpPr>
          <p:cNvPr name="Group 15" id="15"/>
          <p:cNvGrpSpPr/>
          <p:nvPr/>
        </p:nvGrpSpPr>
        <p:grpSpPr>
          <a:xfrm rot="0">
            <a:off x="3187751" y="6397155"/>
            <a:ext cx="11912498" cy="1614559"/>
            <a:chOff x="0" y="0"/>
            <a:chExt cx="3137448" cy="42523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137448" cy="425234"/>
            </a:xfrm>
            <a:custGeom>
              <a:avLst/>
              <a:gdLst/>
              <a:ahLst/>
              <a:cxnLst/>
              <a:rect r="r" b="b" t="t" l="l"/>
              <a:pathLst>
                <a:path h="425234" w="3137448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399888"/>
                  </a:lnTo>
                  <a:cubicBezTo>
                    <a:pt x="3137448" y="413886"/>
                    <a:pt x="3126100" y="425234"/>
                    <a:pt x="3112102" y="425234"/>
                  </a:cubicBezTo>
                  <a:lnTo>
                    <a:pt x="25346" y="425234"/>
                  </a:lnTo>
                  <a:cubicBezTo>
                    <a:pt x="18624" y="425234"/>
                    <a:pt x="12177" y="422563"/>
                    <a:pt x="7424" y="417810"/>
                  </a:cubicBezTo>
                  <a:cubicBezTo>
                    <a:pt x="2670" y="413057"/>
                    <a:pt x="0" y="406610"/>
                    <a:pt x="0" y="399888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3137448" cy="4823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668363" y="6625696"/>
            <a:ext cx="10821376" cy="1634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6"/>
              </a:lnSpc>
            </a:pPr>
            <a:r>
              <a:rPr lang="en-US" sz="3140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Methodology: LLM-based prompt engineering with Ollama  model</a:t>
            </a:r>
          </a:p>
          <a:p>
            <a:pPr algn="l">
              <a:lnSpc>
                <a:spcPts val="439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5288105" y="327304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1734" y="7311536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35655" y="-1553283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53218" y="7653017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410923" y="2421265"/>
            <a:ext cx="11912498" cy="2722235"/>
            <a:chOff x="0" y="0"/>
            <a:chExt cx="3137448" cy="71696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137448" cy="716967"/>
            </a:xfrm>
            <a:custGeom>
              <a:avLst/>
              <a:gdLst/>
              <a:ahLst/>
              <a:cxnLst/>
              <a:rect r="r" b="b" t="t" l="l"/>
              <a:pathLst>
                <a:path h="716967" w="3137448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691621"/>
                  </a:lnTo>
                  <a:cubicBezTo>
                    <a:pt x="3137448" y="705620"/>
                    <a:pt x="3126100" y="716967"/>
                    <a:pt x="3112102" y="716967"/>
                  </a:cubicBezTo>
                  <a:lnTo>
                    <a:pt x="25346" y="716967"/>
                  </a:lnTo>
                  <a:cubicBezTo>
                    <a:pt x="11348" y="716967"/>
                    <a:pt x="0" y="705620"/>
                    <a:pt x="0" y="691621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3137448" cy="77411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3022163" y="5767944"/>
            <a:ext cx="11301259" cy="3333871"/>
          </a:xfrm>
          <a:custGeom>
            <a:avLst/>
            <a:gdLst/>
            <a:ahLst/>
            <a:cxnLst/>
            <a:rect r="r" b="b" t="t" l="l"/>
            <a:pathLst>
              <a:path h="3333871" w="11301259">
                <a:moveTo>
                  <a:pt x="0" y="0"/>
                </a:moveTo>
                <a:lnTo>
                  <a:pt x="11301258" y="0"/>
                </a:lnTo>
                <a:lnTo>
                  <a:pt x="11301258" y="3333871"/>
                </a:lnTo>
                <a:lnTo>
                  <a:pt x="0" y="33338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136639" y="885825"/>
            <a:ext cx="5619174" cy="114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59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DATASET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891536" y="2637704"/>
            <a:ext cx="10951273" cy="2739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92"/>
              </a:lnSpc>
            </a:pPr>
            <a:r>
              <a:rPr lang="en-US" sz="3137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 Format: Each entry includes</a:t>
            </a:r>
          </a:p>
          <a:p>
            <a:pPr algn="l" marL="677324" indent="-338662" lvl="1">
              <a:lnSpc>
                <a:spcPts val="4392"/>
              </a:lnSpc>
              <a:buFont typeface="Arial"/>
              <a:buChar char="•"/>
            </a:pPr>
            <a:r>
              <a:rPr lang="en-US" sz="3137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personas: Descriptions of speakers</a:t>
            </a:r>
          </a:p>
          <a:p>
            <a:pPr algn="l" marL="677324" indent="-338662" lvl="1">
              <a:lnSpc>
                <a:spcPts val="4392"/>
              </a:lnSpc>
              <a:buFont typeface="Arial"/>
              <a:buChar char="•"/>
            </a:pPr>
            <a:r>
              <a:rPr lang="en-US" sz="3137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previous_utterance: Conversational history</a:t>
            </a:r>
          </a:p>
          <a:p>
            <a:pPr algn="l">
              <a:lnSpc>
                <a:spcPts val="4392"/>
              </a:lnSpc>
            </a:pPr>
            <a:r>
              <a:rPr lang="en-US" sz="3137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Source: ParlAI/blended_skill_talk</a:t>
            </a:r>
          </a:p>
          <a:p>
            <a:pPr algn="l">
              <a:lnSpc>
                <a:spcPts val="4392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5288105" y="327304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1734" y="7311536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35655" y="-1553283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53218" y="7653017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883898" y="2324050"/>
            <a:ext cx="10142252" cy="5140665"/>
            <a:chOff x="0" y="0"/>
            <a:chExt cx="2671211" cy="135392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671211" cy="1353920"/>
            </a:xfrm>
            <a:custGeom>
              <a:avLst/>
              <a:gdLst/>
              <a:ahLst/>
              <a:cxnLst/>
              <a:rect r="r" b="b" t="t" l="l"/>
              <a:pathLst>
                <a:path h="1353920" w="2671211">
                  <a:moveTo>
                    <a:pt x="29770" y="0"/>
                  </a:moveTo>
                  <a:lnTo>
                    <a:pt x="2641441" y="0"/>
                  </a:lnTo>
                  <a:cubicBezTo>
                    <a:pt x="2649336" y="0"/>
                    <a:pt x="2656908" y="3136"/>
                    <a:pt x="2662491" y="8719"/>
                  </a:cubicBezTo>
                  <a:cubicBezTo>
                    <a:pt x="2668074" y="14302"/>
                    <a:pt x="2671211" y="21875"/>
                    <a:pt x="2671211" y="29770"/>
                  </a:cubicBezTo>
                  <a:lnTo>
                    <a:pt x="2671211" y="1324150"/>
                  </a:lnTo>
                  <a:cubicBezTo>
                    <a:pt x="2671211" y="1332046"/>
                    <a:pt x="2668074" y="1339618"/>
                    <a:pt x="2662491" y="1345201"/>
                  </a:cubicBezTo>
                  <a:cubicBezTo>
                    <a:pt x="2656908" y="1350784"/>
                    <a:pt x="2649336" y="1353920"/>
                    <a:pt x="2641441" y="1353920"/>
                  </a:cubicBezTo>
                  <a:lnTo>
                    <a:pt x="29770" y="1353920"/>
                  </a:lnTo>
                  <a:cubicBezTo>
                    <a:pt x="21875" y="1353920"/>
                    <a:pt x="14302" y="1350784"/>
                    <a:pt x="8719" y="1345201"/>
                  </a:cubicBezTo>
                  <a:cubicBezTo>
                    <a:pt x="3136" y="1339618"/>
                    <a:pt x="0" y="1332046"/>
                    <a:pt x="0" y="1324150"/>
                  </a:cubicBezTo>
                  <a:lnTo>
                    <a:pt x="0" y="29770"/>
                  </a:lnTo>
                  <a:cubicBezTo>
                    <a:pt x="0" y="21875"/>
                    <a:pt x="3136" y="14302"/>
                    <a:pt x="8719" y="8719"/>
                  </a:cubicBezTo>
                  <a:cubicBezTo>
                    <a:pt x="14302" y="3136"/>
                    <a:pt x="21875" y="0"/>
                    <a:pt x="2977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2671211" cy="14110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4396"/>
                </a:lnSpc>
              </a:pPr>
              <a:r>
                <a:rPr lang="en-US" sz="3140">
                  <a:solidFill>
                    <a:srgbClr val="FFFFFF"/>
                  </a:solidFill>
                  <a:latin typeface="Rosario"/>
                  <a:ea typeface="Rosario"/>
                  <a:cs typeface="Rosario"/>
                  <a:sym typeface="Rosario"/>
                </a:rPr>
                <a:t>  Prompt Construction</a:t>
              </a:r>
            </a:p>
            <a:p>
              <a:pPr algn="l" marL="677927" indent="-338963" lvl="1">
                <a:lnSpc>
                  <a:spcPts val="4396"/>
                </a:lnSpc>
                <a:buFont typeface="Arial"/>
                <a:buChar char="•"/>
              </a:pPr>
              <a:r>
                <a:rPr lang="en-US" sz="3140">
                  <a:solidFill>
                    <a:srgbClr val="FFFFFF"/>
                  </a:solidFill>
                  <a:latin typeface="Rosario"/>
                  <a:ea typeface="Rosario"/>
                  <a:cs typeface="Rosario"/>
                  <a:sym typeface="Rosario"/>
                </a:rPr>
                <a:t>    Designed a structured prompt including previous utterances and personas.</a:t>
              </a:r>
            </a:p>
            <a:p>
              <a:pPr algn="l" marL="677927" indent="-338963" lvl="1">
                <a:lnSpc>
                  <a:spcPts val="4396"/>
                </a:lnSpc>
                <a:buFont typeface="Arial"/>
                <a:buChar char="•"/>
              </a:pPr>
              <a:r>
                <a:rPr lang="en-US" sz="3140">
                  <a:solidFill>
                    <a:srgbClr val="FFFFFF"/>
                  </a:solidFill>
                  <a:latin typeface="Rosario"/>
                  <a:ea typeface="Rosario"/>
                  <a:cs typeface="Rosario"/>
                  <a:sym typeface="Rosario"/>
                </a:rPr>
                <a:t>    Ensured the prompt captures context for better summarization.</a:t>
              </a:r>
            </a:p>
            <a:p>
              <a:pPr algn="l">
                <a:lnSpc>
                  <a:spcPts val="4396"/>
                </a:lnSpc>
              </a:pPr>
              <a:r>
                <a:rPr lang="en-US" sz="3140">
                  <a:solidFill>
                    <a:srgbClr val="FFFFFF"/>
                  </a:solidFill>
                  <a:latin typeface="Rosario"/>
                  <a:ea typeface="Rosario"/>
                  <a:cs typeface="Rosario"/>
                  <a:sym typeface="Rosario"/>
                </a:rPr>
                <a:t>  Summary Generation</a:t>
              </a:r>
            </a:p>
            <a:p>
              <a:pPr algn="l" marL="677927" indent="-338963" lvl="1">
                <a:lnSpc>
                  <a:spcPts val="4396"/>
                </a:lnSpc>
                <a:buFont typeface="Arial"/>
                <a:buChar char="•"/>
              </a:pPr>
              <a:r>
                <a:rPr lang="en-US" sz="3140">
                  <a:solidFill>
                    <a:srgbClr val="FFFFFF"/>
                  </a:solidFill>
                  <a:latin typeface="Rosario"/>
                  <a:ea typeface="Rosario"/>
                  <a:cs typeface="Rosario"/>
                  <a:sym typeface="Rosario"/>
                </a:rPr>
                <a:t>     Used Ollama LLM (LLaMA 3) for generating summaries.</a:t>
              </a:r>
            </a:p>
            <a:p>
              <a:pPr algn="l">
                <a:lnSpc>
                  <a:spcPts val="4396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2358428" y="3969901"/>
            <a:ext cx="5364791" cy="1848962"/>
          </a:xfrm>
          <a:custGeom>
            <a:avLst/>
            <a:gdLst/>
            <a:ahLst/>
            <a:cxnLst/>
            <a:rect r="r" b="b" t="t" l="l"/>
            <a:pathLst>
              <a:path h="1848962" w="5364791">
                <a:moveTo>
                  <a:pt x="0" y="0"/>
                </a:moveTo>
                <a:lnTo>
                  <a:pt x="5364791" y="0"/>
                </a:lnTo>
                <a:lnTo>
                  <a:pt x="5364791" y="1848962"/>
                </a:lnTo>
                <a:lnTo>
                  <a:pt x="0" y="184896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580348" y="383867"/>
            <a:ext cx="5619174" cy="114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59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METHODOLOGY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51435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true" rot="0">
            <a:off x="13144500" y="10287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4114800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4114800" y="0"/>
                </a:lnTo>
                <a:lnTo>
                  <a:pt x="4114800" y="411480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81769" y="3867705"/>
            <a:ext cx="8924461" cy="2294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44"/>
              </a:lnSpc>
              <a:spcBef>
                <a:spcPct val="0"/>
              </a:spcBef>
            </a:pPr>
            <a:r>
              <a:rPr lang="en-US" sz="13388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TASK 1I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420702" y="6262065"/>
            <a:ext cx="6332380" cy="6497778"/>
          </a:xfrm>
          <a:custGeom>
            <a:avLst/>
            <a:gdLst/>
            <a:ahLst/>
            <a:cxnLst/>
            <a:rect r="r" b="b" t="t" l="l"/>
            <a:pathLst>
              <a:path h="6497778" w="6332380">
                <a:moveTo>
                  <a:pt x="0" y="0"/>
                </a:moveTo>
                <a:lnTo>
                  <a:pt x="6332380" y="0"/>
                </a:lnTo>
                <a:lnTo>
                  <a:pt x="6332380" y="6497778"/>
                </a:lnTo>
                <a:lnTo>
                  <a:pt x="0" y="6497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465082" y="-2472843"/>
            <a:ext cx="6332380" cy="6497778"/>
          </a:xfrm>
          <a:custGeom>
            <a:avLst/>
            <a:gdLst/>
            <a:ahLst/>
            <a:cxnLst/>
            <a:rect r="r" b="b" t="t" l="l"/>
            <a:pathLst>
              <a:path h="6497778" w="6332380">
                <a:moveTo>
                  <a:pt x="0" y="0"/>
                </a:moveTo>
                <a:lnTo>
                  <a:pt x="6332380" y="0"/>
                </a:lnTo>
                <a:lnTo>
                  <a:pt x="6332380" y="6497778"/>
                </a:lnTo>
                <a:lnTo>
                  <a:pt x="0" y="64977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true" rot="0">
            <a:off x="15288105" y="327304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2648161" y="2648160"/>
                </a:moveTo>
                <a:lnTo>
                  <a:pt x="0" y="2648160"/>
                </a:lnTo>
                <a:lnTo>
                  <a:pt x="0" y="0"/>
                </a:lnTo>
                <a:lnTo>
                  <a:pt x="2648161" y="0"/>
                </a:lnTo>
                <a:lnTo>
                  <a:pt x="2648161" y="264816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51734" y="7311536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3187751" y="2975464"/>
            <a:ext cx="11912498" cy="1804167"/>
            <a:chOff x="0" y="0"/>
            <a:chExt cx="3137448" cy="47517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137448" cy="475171"/>
            </a:xfrm>
            <a:custGeom>
              <a:avLst/>
              <a:gdLst/>
              <a:ahLst/>
              <a:cxnLst/>
              <a:rect r="r" b="b" t="t" l="l"/>
              <a:pathLst>
                <a:path h="475171" w="3137448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449825"/>
                  </a:lnTo>
                  <a:cubicBezTo>
                    <a:pt x="3137448" y="463824"/>
                    <a:pt x="3126100" y="475171"/>
                    <a:pt x="3112102" y="475171"/>
                  </a:cubicBezTo>
                  <a:lnTo>
                    <a:pt x="25346" y="475171"/>
                  </a:lnTo>
                  <a:cubicBezTo>
                    <a:pt x="11348" y="475171"/>
                    <a:pt x="0" y="463824"/>
                    <a:pt x="0" y="449825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6" id="6"/>
            <p:cNvSpPr txBox="true"/>
            <p:nvPr/>
          </p:nvSpPr>
          <p:spPr>
            <a:xfrm>
              <a:off x="0" y="-57150"/>
              <a:ext cx="3137448" cy="5323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3187751" y="5303506"/>
            <a:ext cx="11912498" cy="1309192"/>
            <a:chOff x="0" y="0"/>
            <a:chExt cx="3137448" cy="344808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137448" cy="344808"/>
            </a:xfrm>
            <a:custGeom>
              <a:avLst/>
              <a:gdLst/>
              <a:ahLst/>
              <a:cxnLst/>
              <a:rect r="r" b="b" t="t" l="l"/>
              <a:pathLst>
                <a:path h="344808" w="3137448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319462"/>
                  </a:lnTo>
                  <a:cubicBezTo>
                    <a:pt x="3137448" y="333460"/>
                    <a:pt x="3126100" y="344808"/>
                    <a:pt x="3112102" y="344808"/>
                  </a:cubicBezTo>
                  <a:lnTo>
                    <a:pt x="25346" y="344808"/>
                  </a:lnTo>
                  <a:cubicBezTo>
                    <a:pt x="11348" y="344808"/>
                    <a:pt x="0" y="333460"/>
                    <a:pt x="0" y="319462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3137448" cy="401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6334413" y="1076197"/>
            <a:ext cx="5619174" cy="114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59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TASK OVERVIEW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668363" y="3311085"/>
            <a:ext cx="10951273" cy="10763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92"/>
              </a:lnSpc>
              <a:spcBef>
                <a:spcPct val="0"/>
              </a:spcBef>
            </a:pPr>
            <a:r>
              <a:rPr lang="en-US" sz="3137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Objective: Calculate and minimize the information loss in dialogue summarization.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733312" y="5668859"/>
            <a:ext cx="10821376" cy="521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Use State-of-the-Art (SOTA) summarization methods.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-1535655" y="-1553283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5653218" y="7653017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3187751" y="7135326"/>
            <a:ext cx="11912498" cy="1614559"/>
            <a:chOff x="0" y="0"/>
            <a:chExt cx="3137448" cy="42523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3137448" cy="425234"/>
            </a:xfrm>
            <a:custGeom>
              <a:avLst/>
              <a:gdLst/>
              <a:ahLst/>
              <a:cxnLst/>
              <a:rect r="r" b="b" t="t" l="l"/>
              <a:pathLst>
                <a:path h="425234" w="3137448">
                  <a:moveTo>
                    <a:pt x="25346" y="0"/>
                  </a:moveTo>
                  <a:lnTo>
                    <a:pt x="3112102" y="0"/>
                  </a:lnTo>
                  <a:cubicBezTo>
                    <a:pt x="3118824" y="0"/>
                    <a:pt x="3125271" y="2670"/>
                    <a:pt x="3130024" y="7424"/>
                  </a:cubicBezTo>
                  <a:cubicBezTo>
                    <a:pt x="3134778" y="12177"/>
                    <a:pt x="3137448" y="18624"/>
                    <a:pt x="3137448" y="25346"/>
                  </a:cubicBezTo>
                  <a:lnTo>
                    <a:pt x="3137448" y="399888"/>
                  </a:lnTo>
                  <a:cubicBezTo>
                    <a:pt x="3137448" y="413886"/>
                    <a:pt x="3126100" y="425234"/>
                    <a:pt x="3112102" y="425234"/>
                  </a:cubicBezTo>
                  <a:lnTo>
                    <a:pt x="25346" y="425234"/>
                  </a:lnTo>
                  <a:cubicBezTo>
                    <a:pt x="18624" y="425234"/>
                    <a:pt x="12177" y="422563"/>
                    <a:pt x="7424" y="417810"/>
                  </a:cubicBezTo>
                  <a:cubicBezTo>
                    <a:pt x="2670" y="413057"/>
                    <a:pt x="0" y="406610"/>
                    <a:pt x="0" y="399888"/>
                  </a:cubicBezTo>
                  <a:lnTo>
                    <a:pt x="0" y="25346"/>
                  </a:lnTo>
                  <a:cubicBezTo>
                    <a:pt x="0" y="11348"/>
                    <a:pt x="11348" y="0"/>
                    <a:pt x="2534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57150"/>
              <a:ext cx="3137448" cy="4823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3733312" y="7381901"/>
            <a:ext cx="10821376" cy="1064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sz="309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Measure loss and optimize the summarization process for better downstream response generation.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4AAD">
                <a:alpha val="100000"/>
              </a:srgbClr>
            </a:gs>
            <a:gs pos="100000">
              <a:srgbClr val="070059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1734" y="7311536"/>
            <a:ext cx="2648161" cy="2648161"/>
          </a:xfrm>
          <a:custGeom>
            <a:avLst/>
            <a:gdLst/>
            <a:ahLst/>
            <a:cxnLst/>
            <a:rect r="r" b="b" t="t" l="l"/>
            <a:pathLst>
              <a:path h="2648161" w="2648161">
                <a:moveTo>
                  <a:pt x="0" y="0"/>
                </a:moveTo>
                <a:lnTo>
                  <a:pt x="2648161" y="0"/>
                </a:lnTo>
                <a:lnTo>
                  <a:pt x="2648161" y="2648160"/>
                </a:lnTo>
                <a:lnTo>
                  <a:pt x="0" y="26481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915173" y="1289434"/>
            <a:ext cx="8062107" cy="11467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36"/>
              </a:lnSpc>
              <a:spcBef>
                <a:spcPct val="0"/>
              </a:spcBef>
            </a:pPr>
            <a:r>
              <a:rPr lang="en-US" sz="6597">
                <a:solidFill>
                  <a:srgbClr val="FFFFFF"/>
                </a:solidFill>
                <a:latin typeface="Squada One"/>
                <a:ea typeface="Squada One"/>
                <a:cs typeface="Squada One"/>
                <a:sym typeface="Squada One"/>
              </a:rPr>
              <a:t> METHODS USED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535655" y="-1553283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653218" y="7653017"/>
            <a:ext cx="4140002" cy="4248137"/>
          </a:xfrm>
          <a:custGeom>
            <a:avLst/>
            <a:gdLst/>
            <a:ahLst/>
            <a:cxnLst/>
            <a:rect r="r" b="b" t="t" l="l"/>
            <a:pathLst>
              <a:path h="4248137" w="4140002">
                <a:moveTo>
                  <a:pt x="0" y="0"/>
                </a:moveTo>
                <a:lnTo>
                  <a:pt x="4140002" y="0"/>
                </a:lnTo>
                <a:lnTo>
                  <a:pt x="4140002" y="4248137"/>
                </a:lnTo>
                <a:lnTo>
                  <a:pt x="0" y="424813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2945881" y="2694854"/>
            <a:ext cx="12396238" cy="5983712"/>
            <a:chOff x="0" y="0"/>
            <a:chExt cx="3360866" cy="162230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360866" cy="1622303"/>
            </a:xfrm>
            <a:custGeom>
              <a:avLst/>
              <a:gdLst/>
              <a:ahLst/>
              <a:cxnLst/>
              <a:rect r="r" b="b" t="t" l="l"/>
              <a:pathLst>
                <a:path h="1622303" w="3360866">
                  <a:moveTo>
                    <a:pt x="24357" y="0"/>
                  </a:moveTo>
                  <a:lnTo>
                    <a:pt x="3336509" y="0"/>
                  </a:lnTo>
                  <a:cubicBezTo>
                    <a:pt x="3342969" y="0"/>
                    <a:pt x="3349165" y="2566"/>
                    <a:pt x="3353732" y="7134"/>
                  </a:cubicBezTo>
                  <a:cubicBezTo>
                    <a:pt x="3358300" y="11702"/>
                    <a:pt x="3360866" y="17897"/>
                    <a:pt x="3360866" y="24357"/>
                  </a:cubicBezTo>
                  <a:lnTo>
                    <a:pt x="3360866" y="1597946"/>
                  </a:lnTo>
                  <a:cubicBezTo>
                    <a:pt x="3360866" y="1611398"/>
                    <a:pt x="3349961" y="1622303"/>
                    <a:pt x="3336509" y="1622303"/>
                  </a:cubicBezTo>
                  <a:lnTo>
                    <a:pt x="24357" y="1622303"/>
                  </a:lnTo>
                  <a:cubicBezTo>
                    <a:pt x="17897" y="1622303"/>
                    <a:pt x="11702" y="1619737"/>
                    <a:pt x="7134" y="1615169"/>
                  </a:cubicBezTo>
                  <a:cubicBezTo>
                    <a:pt x="2566" y="1610601"/>
                    <a:pt x="0" y="1604406"/>
                    <a:pt x="0" y="1597946"/>
                  </a:cubicBezTo>
                  <a:lnTo>
                    <a:pt x="0" y="24357"/>
                  </a:lnTo>
                  <a:cubicBezTo>
                    <a:pt x="0" y="10905"/>
                    <a:pt x="10905" y="0"/>
                    <a:pt x="2435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48B1FF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57150"/>
              <a:ext cx="3360866" cy="167945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2945881" y="2812678"/>
            <a:ext cx="12139460" cy="4970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80"/>
              </a:lnSpc>
            </a:pPr>
            <a:r>
              <a:rPr lang="en-US" sz="2829" spc="14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      </a:t>
            </a:r>
            <a:r>
              <a:rPr lang="en-US" b="true" sz="2829" spc="149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Prompt Engineering </a:t>
            </a:r>
          </a:p>
          <a:p>
            <a:pPr algn="l" marL="1221876" indent="-407292" lvl="2">
              <a:lnSpc>
                <a:spcPts val="4980"/>
              </a:lnSpc>
              <a:buFont typeface="Arial"/>
              <a:buChar char="⚬"/>
            </a:pPr>
            <a:r>
              <a:rPr lang="en-US" sz="2829" spc="14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Zero-Shot</a:t>
            </a:r>
            <a:r>
              <a:rPr lang="en-US" sz="2829" spc="14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, One-Shot, and Few-Shot Learning to guide the summarization process.</a:t>
            </a:r>
          </a:p>
          <a:p>
            <a:pPr algn="l">
              <a:lnSpc>
                <a:spcPts val="4753"/>
              </a:lnSpc>
            </a:pPr>
            <a:r>
              <a:rPr lang="en-US" sz="2829" spc="14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     </a:t>
            </a:r>
            <a:r>
              <a:rPr lang="en-US" sz="2829" spc="149" b="true">
                <a:solidFill>
                  <a:srgbClr val="FFFFFF"/>
                </a:solidFill>
                <a:latin typeface="Rosario Bold"/>
                <a:ea typeface="Rosario Bold"/>
                <a:cs typeface="Rosario Bold"/>
                <a:sym typeface="Rosario Bold"/>
              </a:rPr>
              <a:t> Fine Tuning </a:t>
            </a:r>
          </a:p>
          <a:p>
            <a:pPr algn="l" marL="1221876" indent="-407292" lvl="2">
              <a:lnSpc>
                <a:spcPts val="4980"/>
              </a:lnSpc>
              <a:buFont typeface="Arial"/>
              <a:buChar char="⚬"/>
            </a:pPr>
            <a:r>
              <a:rPr lang="en-US" sz="2829" spc="14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Fine Tune T5 base model</a:t>
            </a:r>
            <a:r>
              <a:rPr lang="en-US" sz="2829" spc="14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.</a:t>
            </a:r>
          </a:p>
          <a:p>
            <a:pPr algn="l" marL="1221876" indent="-407292" lvl="2">
              <a:lnSpc>
                <a:spcPts val="4980"/>
              </a:lnSpc>
              <a:buFont typeface="Arial"/>
              <a:buChar char="⚬"/>
            </a:pPr>
            <a:r>
              <a:rPr lang="en-US" sz="2829" spc="14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Applying PEFT - Parameter Efficient Fine Tuning</a:t>
            </a:r>
          </a:p>
          <a:p>
            <a:pPr algn="l" marL="1832815" indent="-458204" lvl="3">
              <a:lnSpc>
                <a:spcPts val="4980"/>
              </a:lnSpc>
              <a:buFont typeface="Arial"/>
              <a:buChar char="￭"/>
            </a:pPr>
            <a:r>
              <a:rPr lang="en-US" sz="2829" spc="14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Prompt Tuning</a:t>
            </a:r>
          </a:p>
          <a:p>
            <a:pPr algn="l" marL="1832815" indent="-458204" lvl="3">
              <a:lnSpc>
                <a:spcPts val="4980"/>
              </a:lnSpc>
              <a:buFont typeface="Arial"/>
              <a:buChar char="￭"/>
            </a:pPr>
            <a:r>
              <a:rPr lang="en-US" sz="2829" spc="149">
                <a:solidFill>
                  <a:srgbClr val="FFFFFF"/>
                </a:solidFill>
                <a:latin typeface="Rosario"/>
                <a:ea typeface="Rosario"/>
                <a:cs typeface="Rosario"/>
                <a:sym typeface="Rosario"/>
              </a:rPr>
              <a:t>LoRA - Low Rank Adaptation to T5 base model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DAGk_gwLxVU</dc:identifier>
  <dcterms:modified xsi:type="dcterms:W3CDTF">2011-08-01T06:04:30Z</dcterms:modified>
  <cp:revision>1</cp:revision>
  <dc:title>Blue and White Modern Futuristic Presentation</dc:title>
</cp:coreProperties>
</file>