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A84D1-57AC-4BDE-AF8B-87382CDB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8F043-9880-4A33-837E-09DE7ADC8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72311-18B7-41A9-8D2D-EFF6E006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AEEF4-B523-43BF-9F33-E2833FD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5756A-2696-4BEC-9475-F24B1D98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49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6A81B-6505-43FD-84C8-351AC78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EEA32-2C1B-41F0-971F-425A43E8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6A69B-E226-4114-A84F-8056C20F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D66DF8-AB02-4DED-887A-645D0671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73F64-80C1-4501-BD7C-707BF7A0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03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31C29A-E403-4C54-A4DF-117BC7CEA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5CAF74-116B-45A7-A6A4-C9C974078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14AF1-2E28-49A2-9562-E255246E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A7030-EB63-4C44-A8C1-F77A79E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2E01A-0AAB-40A2-BDF8-1529E9C3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CC8A6-FA5E-4A85-B5EC-6913BE41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48A0F-F20F-4D22-BC9A-3DEE91A8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F7E75-E947-4D3A-8E05-29A9A105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22946-41B7-477B-B781-4B260896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DCCD3-5836-438F-9D54-015D2A8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A35FE-4B34-4CB2-A824-3F85DEAA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CA7F61-AF11-480A-A175-1EF73298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D6183-09DF-4F87-B02C-3DD135BC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A68AF7-5E45-47EB-B51D-F5F9F04C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2896D-8FB1-49FD-8733-0ADA9B20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8A312-C1DF-4F51-927F-4005B17F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851F3-A6B6-4714-8F1F-8687D5E49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E842B8-058C-4060-A416-3D2F9A27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08F1ED-7009-4AA9-A688-89129703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95D29A-8409-4E85-91F7-891DF52C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99FD7-6E89-446B-AC33-36F62006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96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286D-8397-4126-90C9-4859B201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02C5B-E860-4703-9321-DE6BC347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AA4D9-8552-4528-8C5B-B24EAA12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BE9E2B-EC3F-4593-A236-F4FE7FD5E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F5A1F7-52CD-42F1-953F-EAB4EE119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EFA84F-05A3-4E5A-9897-A6CCAD3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7471E2-56F2-4353-BCD2-8EA1926D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DEB758-DCF4-49B7-9A35-963A9330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1AD2A-B93F-41F9-9FA9-A88CF398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DBB6A7-97D7-4C73-9EB0-35BE9F67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B4142A-AEF8-441D-BC1D-5089A75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04670-07E0-43A6-B297-CF78876B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7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6E5228-5B4B-4132-A69C-1139942E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F49C12-1DBD-4FF2-BF22-E1C010A5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372C14-32C7-492C-AC75-2149C5A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7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4F71-5DC8-46EE-8FB0-73085FEB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9FA7F-E41C-4B01-B1D4-66C8897A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574666-4CD8-4363-9FAE-09F6E88E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E4CA18-1B8B-45B5-B5A8-A75505B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8B9F8D-112D-4E12-89EF-7BF79622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25D31-51AC-46DF-96AA-79AA9EB7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19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0C31-C36E-4D22-A2EE-BD5819AC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FF929B-42EF-4FC2-97FD-A589FA44B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507B5F-F4F3-4123-B4ED-01F8AB96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D5325-230D-4B0C-80EB-448CB67A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BC48A5-8EDE-4D22-BD55-F0DD0DA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CCCAC-8E14-4804-93BE-2AD9AE87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1D5BD1-D7B8-412D-BC7A-E0EACD4D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0D690-D245-42C8-8ADB-EEBDCF95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DDBF7-FB2E-45E8-AED3-6CDD48CB2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439-8C41-4F23-8F0E-002FEDDD0F2D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3CC7F0-D931-4174-A154-73BDAD5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96F1B-3C09-4DB8-8D17-A2D1DC3B4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27D8-998D-42F2-931A-A8414FFF4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ursos.alura.com.br/forum/topico-ajuda-no-entendimento-de-composicao-agregacao-e-associacao-5219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Modelagem de sistemas: </a:t>
            </a:r>
            <a:r>
              <a:rPr lang="pt-BR" dirty="0"/>
              <a:t>Paradigma da 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40ABB-BD8D-4F87-B540-CB80A1E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André Moura Pedroso</a:t>
            </a:r>
          </a:p>
          <a:p>
            <a:pPr algn="r"/>
            <a:r>
              <a:rPr lang="pt-BR" dirty="0"/>
              <a:t>SENAI 2022</a:t>
            </a:r>
          </a:p>
        </p:txBody>
      </p:sp>
    </p:spTree>
    <p:extLst>
      <p:ext uri="{BB962C8B-B14F-4D97-AF65-F5344CB8AC3E}">
        <p14:creationId xmlns:p14="http://schemas.microsoft.com/office/powerpoint/2010/main" val="73039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INTRODUÇÃO: PROGRAMAÇÃO ORIENTADA A OBJETOS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40ABB-BD8D-4F87-B540-CB80A1E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7485"/>
            <a:ext cx="5102087" cy="53008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b="1" dirty="0"/>
              <a:t>CLASSE:</a:t>
            </a:r>
            <a:r>
              <a:rPr lang="pt-BR" dirty="0"/>
              <a:t> modelo que define um objeto. Possui atributos e métodos que vão definir o objeto.</a:t>
            </a:r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8FC283-8017-4328-8986-23070FCC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" y="2462868"/>
            <a:ext cx="4772610" cy="346582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B9880FA-A4A7-4A3F-A181-C6AE4FD7236E}"/>
              </a:ext>
            </a:extLst>
          </p:cNvPr>
          <p:cNvSpPr txBox="1">
            <a:spLocks/>
          </p:cNvSpPr>
          <p:nvPr/>
        </p:nvSpPr>
        <p:spPr>
          <a:xfrm>
            <a:off x="5320747" y="1447800"/>
            <a:ext cx="6367670" cy="530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OBJETO: </a:t>
            </a:r>
            <a:r>
              <a:rPr lang="pt-BR" dirty="0"/>
              <a:t>instância da classe que possibilita a utilização de seus atributos e métodos.</a:t>
            </a:r>
          </a:p>
          <a:p>
            <a:pPr algn="l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86BE6B-26C6-469E-B564-DEF94339C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04" y="2462868"/>
            <a:ext cx="4835009" cy="340453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AC5E9D8-8118-47DC-848A-CAF5DBBD2372}"/>
              </a:ext>
            </a:extLst>
          </p:cNvPr>
          <p:cNvSpPr/>
          <p:nvPr/>
        </p:nvSpPr>
        <p:spPr>
          <a:xfrm>
            <a:off x="6096000" y="4020457"/>
            <a:ext cx="4586514" cy="81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22A562A-19A0-40AD-A77C-5026F7F75FE1}"/>
              </a:ext>
            </a:extLst>
          </p:cNvPr>
          <p:cNvCxnSpPr>
            <a:cxnSpLocks/>
          </p:cNvCxnSpPr>
          <p:nvPr/>
        </p:nvCxnSpPr>
        <p:spPr>
          <a:xfrm>
            <a:off x="4974194" y="2583543"/>
            <a:ext cx="1344111" cy="1436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DE189BC-771F-4434-A172-889DE8D1D39D}"/>
              </a:ext>
            </a:extLst>
          </p:cNvPr>
          <p:cNvCxnSpPr>
            <a:cxnSpLocks/>
          </p:cNvCxnSpPr>
          <p:nvPr/>
        </p:nvCxnSpPr>
        <p:spPr>
          <a:xfrm flipV="1">
            <a:off x="4974194" y="4833257"/>
            <a:ext cx="1371610" cy="885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INTRODUÇÃO: MODIFICADORES DE ACESSO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40ABB-BD8D-4F87-B540-CB80A1E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714" y="997542"/>
            <a:ext cx="10566400" cy="53008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Vão oferecer um controle de acesso para atributos e métodos das classes.</a:t>
            </a:r>
          </a:p>
          <a:p>
            <a:pPr algn="l"/>
            <a:endParaRPr lang="pt-BR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32B057D-DB2D-4C07-810D-290BD977437D}"/>
              </a:ext>
            </a:extLst>
          </p:cNvPr>
          <p:cNvSpPr txBox="1">
            <a:spLocks/>
          </p:cNvSpPr>
          <p:nvPr/>
        </p:nvSpPr>
        <p:spPr>
          <a:xfrm>
            <a:off x="508000" y="1940505"/>
            <a:ext cx="11292114" cy="530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300" dirty="0">
                <a:solidFill>
                  <a:srgbClr val="00B050"/>
                </a:solidFill>
              </a:rPr>
              <a:t>PUBLIC:</a:t>
            </a:r>
            <a:r>
              <a:rPr lang="pt-BR" sz="4300" dirty="0"/>
              <a:t> permite acesso a todas as classes.</a:t>
            </a:r>
          </a:p>
          <a:p>
            <a:pPr algn="l"/>
            <a:endParaRPr lang="pt-BR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E825932-A94C-4EDC-91E6-2DE822660A26}"/>
              </a:ext>
            </a:extLst>
          </p:cNvPr>
          <p:cNvSpPr txBox="1">
            <a:spLocks/>
          </p:cNvSpPr>
          <p:nvPr/>
        </p:nvSpPr>
        <p:spPr>
          <a:xfrm>
            <a:off x="508000" y="3260960"/>
            <a:ext cx="11292114" cy="127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6400" dirty="0">
                <a:solidFill>
                  <a:schemeClr val="accent4">
                    <a:lumMod val="75000"/>
                  </a:schemeClr>
                </a:solidFill>
              </a:rPr>
              <a:t>PROTECTED: </a:t>
            </a:r>
            <a:r>
              <a:rPr lang="pt-BR" sz="6400" dirty="0"/>
              <a:t>permite acesso a classes que estendem (por herança) do mesmo ou de outro pacote.</a:t>
            </a:r>
          </a:p>
          <a:p>
            <a:pPr algn="l"/>
            <a:endParaRPr lang="pt-BR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FBE32D1-AD17-4A93-9C9F-24AE6089B6D0}"/>
              </a:ext>
            </a:extLst>
          </p:cNvPr>
          <p:cNvSpPr txBox="1">
            <a:spLocks/>
          </p:cNvSpPr>
          <p:nvPr/>
        </p:nvSpPr>
        <p:spPr>
          <a:xfrm>
            <a:off x="508000" y="4894610"/>
            <a:ext cx="11292114" cy="1078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300" dirty="0">
                <a:solidFill>
                  <a:srgbClr val="FF0000"/>
                </a:solidFill>
              </a:rPr>
              <a:t>PRIVATE:</a:t>
            </a:r>
            <a:r>
              <a:rPr lang="pt-BR" sz="4300" dirty="0"/>
              <a:t> restringe o acesso. Atributos e métodos podem ser utilizados apenas na mesma classe.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36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INTRODUÇÃO: RELACIONAMENTOS ENTRE CLASSES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40ABB-BD8D-4F87-B540-CB80A1E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9" y="805999"/>
            <a:ext cx="10566400" cy="53008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São as formas de interação entre as classes favorecendo a otimização dos códigos.</a:t>
            </a:r>
          </a:p>
          <a:p>
            <a:pPr algn="l"/>
            <a:endParaRPr lang="pt-BR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32B057D-DB2D-4C07-810D-290BD977437D}"/>
              </a:ext>
            </a:extLst>
          </p:cNvPr>
          <p:cNvSpPr txBox="1">
            <a:spLocks/>
          </p:cNvSpPr>
          <p:nvPr/>
        </p:nvSpPr>
        <p:spPr>
          <a:xfrm>
            <a:off x="508000" y="1429000"/>
            <a:ext cx="11292114" cy="3194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300" dirty="0">
                <a:solidFill>
                  <a:srgbClr val="00B050"/>
                </a:solidFill>
              </a:rPr>
              <a:t>HERANÇA:</a:t>
            </a:r>
            <a:r>
              <a:rPr lang="pt-BR" sz="4300" dirty="0"/>
              <a:t> as classes podem herdar (estender) outras para utilizar seus atributos e métodos.</a:t>
            </a:r>
          </a:p>
          <a:p>
            <a:pPr algn="l"/>
            <a:endParaRPr lang="pt-BR" sz="4300" dirty="0"/>
          </a:p>
          <a:p>
            <a:pPr algn="l"/>
            <a:r>
              <a:rPr lang="pt-BR" sz="4300" dirty="0">
                <a:solidFill>
                  <a:srgbClr val="FF0000"/>
                </a:solidFill>
              </a:rPr>
              <a:t>ASSOCIAÇÃO: </a:t>
            </a:r>
            <a:r>
              <a:rPr lang="pt-BR" sz="4300" dirty="0"/>
              <a:t>conexão entre classes possibilitando a troca de atributos e métodos. Um objeto tem uma referência a outro objeto. Como exemplo um objeto como atributo de outro.</a:t>
            </a:r>
          </a:p>
          <a:p>
            <a:pPr algn="l"/>
            <a:endParaRPr lang="pt-BR" sz="4300" dirty="0"/>
          </a:p>
          <a:p>
            <a:pPr algn="l"/>
            <a:r>
              <a:rPr lang="pt-BR" sz="4300" dirty="0">
                <a:solidFill>
                  <a:schemeClr val="accent1"/>
                </a:solidFill>
              </a:rPr>
              <a:t>AGREGAÇÃO: </a:t>
            </a:r>
            <a:r>
              <a:rPr lang="pt-BR" sz="4300" dirty="0"/>
              <a:t>um objeto todo que recebe instâncias prontas de objetos parte. Como exemplo, a utilização de </a:t>
            </a:r>
            <a:r>
              <a:rPr lang="pt-BR" sz="4300" dirty="0" err="1"/>
              <a:t>arrays</a:t>
            </a:r>
            <a:r>
              <a:rPr lang="pt-BR" sz="4300" dirty="0"/>
              <a:t>.</a:t>
            </a:r>
          </a:p>
          <a:p>
            <a:pPr algn="l"/>
            <a:endParaRPr lang="pt-BR" sz="4300" dirty="0"/>
          </a:p>
          <a:p>
            <a:pPr algn="l"/>
            <a:r>
              <a:rPr lang="pt-BR" sz="4300" dirty="0">
                <a:solidFill>
                  <a:schemeClr val="accent4">
                    <a:lumMod val="75000"/>
                  </a:schemeClr>
                </a:solidFill>
              </a:rPr>
              <a:t>COMPOSIÇÃO: </a:t>
            </a:r>
            <a:r>
              <a:rPr lang="pt-BR" sz="4300" dirty="0"/>
              <a:t>um objeto todo contém outros objetos (partes).</a:t>
            </a:r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5D173BE-6C4B-4FCC-9A8E-13E3C71EF95D}"/>
              </a:ext>
            </a:extLst>
          </p:cNvPr>
          <p:cNvSpPr txBox="1">
            <a:spLocks/>
          </p:cNvSpPr>
          <p:nvPr/>
        </p:nvSpPr>
        <p:spPr>
          <a:xfrm>
            <a:off x="508000" y="2809966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899730B-6ACE-401B-97DF-B9977CFA5715}"/>
              </a:ext>
            </a:extLst>
          </p:cNvPr>
          <p:cNvSpPr txBox="1">
            <a:spLocks/>
          </p:cNvSpPr>
          <p:nvPr/>
        </p:nvSpPr>
        <p:spPr>
          <a:xfrm>
            <a:off x="508000" y="3679427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770A7C-1BD1-4209-BDF5-B4F8EAC33DFB}"/>
              </a:ext>
            </a:extLst>
          </p:cNvPr>
          <p:cNvSpPr txBox="1">
            <a:spLocks/>
          </p:cNvSpPr>
          <p:nvPr/>
        </p:nvSpPr>
        <p:spPr>
          <a:xfrm>
            <a:off x="508000" y="4604698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5BC63A-32A8-4350-BE47-06AF22D9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3823687"/>
            <a:ext cx="3467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INTRODUÇÃO: OUTROS CONCEITOS</a:t>
            </a:r>
            <a:endParaRPr lang="pt-BR" sz="44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32B057D-DB2D-4C07-810D-290BD977437D}"/>
              </a:ext>
            </a:extLst>
          </p:cNvPr>
          <p:cNvSpPr txBox="1">
            <a:spLocks/>
          </p:cNvSpPr>
          <p:nvPr/>
        </p:nvSpPr>
        <p:spPr>
          <a:xfrm>
            <a:off x="508000" y="1428999"/>
            <a:ext cx="11292114" cy="5077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300" dirty="0">
                <a:solidFill>
                  <a:srgbClr val="00B050"/>
                </a:solidFill>
              </a:rPr>
              <a:t>INTERFACE:</a:t>
            </a:r>
            <a:r>
              <a:rPr lang="pt-BR" sz="4300" dirty="0"/>
              <a:t> modelo com atributos e métodos para serem utilizados obrigatoriamente por classes que forem aplicar.</a:t>
            </a:r>
          </a:p>
          <a:p>
            <a:pPr algn="l"/>
            <a:endParaRPr lang="pt-BR" sz="4300" dirty="0"/>
          </a:p>
          <a:p>
            <a:pPr algn="l"/>
            <a:r>
              <a:rPr lang="pt-BR" sz="4300" dirty="0">
                <a:solidFill>
                  <a:srgbClr val="FF0000"/>
                </a:solidFill>
              </a:rPr>
              <a:t>POLIMORFISMO: </a:t>
            </a:r>
            <a:r>
              <a:rPr lang="pt-BR" sz="4300" dirty="0"/>
              <a:t>classes com atributos e métodos similares mas com comportamentos diferentes.</a:t>
            </a:r>
          </a:p>
          <a:p>
            <a:pPr algn="l"/>
            <a:endParaRPr lang="pt-BR" sz="4300" dirty="0"/>
          </a:p>
          <a:p>
            <a:pPr algn="l"/>
            <a:r>
              <a:rPr lang="pt-BR" sz="4300" dirty="0">
                <a:solidFill>
                  <a:schemeClr val="accent1"/>
                </a:solidFill>
              </a:rPr>
              <a:t>ABSTRAÇÃO: </a:t>
            </a:r>
            <a:r>
              <a:rPr lang="pt-BR" sz="4300" dirty="0"/>
              <a:t>métodos não definidos que vão servir de base para uma outra classe sem precisar instanciar.</a:t>
            </a:r>
          </a:p>
          <a:p>
            <a:pPr algn="l"/>
            <a:endParaRPr lang="pt-BR" sz="4300" dirty="0"/>
          </a:p>
          <a:p>
            <a:pPr algn="l"/>
            <a:r>
              <a:rPr lang="pt-BR" sz="4300" dirty="0">
                <a:solidFill>
                  <a:schemeClr val="accent4">
                    <a:lumMod val="75000"/>
                  </a:schemeClr>
                </a:solidFill>
              </a:rPr>
              <a:t>ENCAPSULAMENTO: </a:t>
            </a:r>
            <a:r>
              <a:rPr lang="pt-BR" sz="4300" dirty="0"/>
              <a:t>reúne propriedades e métodos de uma classe ou objeto.</a:t>
            </a:r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5D173BE-6C4B-4FCC-9A8E-13E3C71EF95D}"/>
              </a:ext>
            </a:extLst>
          </p:cNvPr>
          <p:cNvSpPr txBox="1">
            <a:spLocks/>
          </p:cNvSpPr>
          <p:nvPr/>
        </p:nvSpPr>
        <p:spPr>
          <a:xfrm>
            <a:off x="508000" y="2809966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899730B-6ACE-401B-97DF-B9977CFA5715}"/>
              </a:ext>
            </a:extLst>
          </p:cNvPr>
          <p:cNvSpPr txBox="1">
            <a:spLocks/>
          </p:cNvSpPr>
          <p:nvPr/>
        </p:nvSpPr>
        <p:spPr>
          <a:xfrm>
            <a:off x="508000" y="3679427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770A7C-1BD1-4209-BDF5-B4F8EAC33DFB}"/>
              </a:ext>
            </a:extLst>
          </p:cNvPr>
          <p:cNvSpPr txBox="1">
            <a:spLocks/>
          </p:cNvSpPr>
          <p:nvPr/>
        </p:nvSpPr>
        <p:spPr>
          <a:xfrm>
            <a:off x="508000" y="4604698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74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METODOLOGIA: SITUAÇÃO PROBLEMA</a:t>
            </a:r>
            <a:endParaRPr lang="pt-BR" sz="44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32B057D-DB2D-4C07-810D-290BD977437D}"/>
              </a:ext>
            </a:extLst>
          </p:cNvPr>
          <p:cNvSpPr txBox="1">
            <a:spLocks/>
          </p:cNvSpPr>
          <p:nvPr/>
        </p:nvSpPr>
        <p:spPr>
          <a:xfrm>
            <a:off x="508000" y="1429000"/>
            <a:ext cx="11292114" cy="4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o sistema de clientes deverá armazenar os cadastros das pessoas físicas e jurídicas;</a:t>
            </a:r>
          </a:p>
          <a:p>
            <a:pPr marL="742950" indent="-742950" algn="l">
              <a:buFont typeface="+mj-lt"/>
              <a:buAutoNum type="arabicPeriod"/>
            </a:pPr>
            <a:endParaRPr lang="pt-BR" sz="3600" b="0" i="0" dirty="0">
              <a:solidFill>
                <a:srgbClr val="0D2532"/>
              </a:solidFill>
              <a:effectLst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o cadastro das pessoas físicas é feito com os seguintes dados: nome, CPF e data de nascimento;</a:t>
            </a:r>
          </a:p>
          <a:p>
            <a:pPr marL="742950" indent="-742950" algn="l">
              <a:buFont typeface="+mj-lt"/>
              <a:buAutoNum type="arabicPeriod"/>
            </a:pPr>
            <a:endParaRPr lang="pt-BR" sz="3600" b="0" i="0" dirty="0">
              <a:solidFill>
                <a:srgbClr val="0D2532"/>
              </a:solidFill>
              <a:effectLst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o cadastro das pessoas jurídicas é feito com os seguintes dados: nome, CNPJ e razão social;</a:t>
            </a:r>
          </a:p>
          <a:p>
            <a:pPr marL="742950" indent="-742950" algn="l">
              <a:buFont typeface="+mj-lt"/>
              <a:buAutoNum type="arabicPeriod"/>
            </a:pPr>
            <a:endParaRPr lang="pt-BR" sz="3600" b="0" i="0" dirty="0">
              <a:solidFill>
                <a:srgbClr val="0D2532"/>
              </a:solidFill>
              <a:effectLst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ambos devem possuir um endereço e indicar se o endereço é comercial ou residencial;</a:t>
            </a:r>
          </a:p>
          <a:p>
            <a:pPr marL="742950" indent="-742950" algn="l">
              <a:buFont typeface="+mj-lt"/>
              <a:buAutoNum type="arabicPeriod"/>
            </a:pPr>
            <a:endParaRPr lang="pt-BR" sz="3600" b="0" i="0" dirty="0">
              <a:solidFill>
                <a:srgbClr val="0D2532"/>
              </a:solidFill>
              <a:effectLst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o sistema deve armazenar os registros em arquivos;</a:t>
            </a:r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5D173BE-6C4B-4FCC-9A8E-13E3C71EF95D}"/>
              </a:ext>
            </a:extLst>
          </p:cNvPr>
          <p:cNvSpPr txBox="1">
            <a:spLocks/>
          </p:cNvSpPr>
          <p:nvPr/>
        </p:nvSpPr>
        <p:spPr>
          <a:xfrm>
            <a:off x="508000" y="2809966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899730B-6ACE-401B-97DF-B9977CFA5715}"/>
              </a:ext>
            </a:extLst>
          </p:cNvPr>
          <p:cNvSpPr txBox="1">
            <a:spLocks/>
          </p:cNvSpPr>
          <p:nvPr/>
        </p:nvSpPr>
        <p:spPr>
          <a:xfrm>
            <a:off x="508000" y="3679427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770A7C-1BD1-4209-BDF5-B4F8EAC33DFB}"/>
              </a:ext>
            </a:extLst>
          </p:cNvPr>
          <p:cNvSpPr txBox="1">
            <a:spLocks/>
          </p:cNvSpPr>
          <p:nvPr/>
        </p:nvSpPr>
        <p:spPr>
          <a:xfrm>
            <a:off x="508000" y="4604698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6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METODOLOGIA: RECURSOS UTILIZADOS</a:t>
            </a:r>
            <a:endParaRPr lang="pt-BR" sz="44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32B057D-DB2D-4C07-810D-290BD977437D}"/>
              </a:ext>
            </a:extLst>
          </p:cNvPr>
          <p:cNvSpPr txBox="1">
            <a:spLocks/>
          </p:cNvSpPr>
          <p:nvPr/>
        </p:nvSpPr>
        <p:spPr>
          <a:xfrm>
            <a:off x="508000" y="1429000"/>
            <a:ext cx="11292114" cy="4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Diagrama de Classes UML.</a:t>
            </a:r>
          </a:p>
          <a:p>
            <a:pPr marL="742950" indent="-742950" algn="l">
              <a:buFont typeface="+mj-lt"/>
              <a:buAutoNum type="arabicPeriod"/>
            </a:pPr>
            <a:endParaRPr lang="pt-BR" sz="3600" dirty="0">
              <a:solidFill>
                <a:srgbClr val="0D2532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Ferramenta draw.io.</a:t>
            </a:r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5D173BE-6C4B-4FCC-9A8E-13E3C71EF95D}"/>
              </a:ext>
            </a:extLst>
          </p:cNvPr>
          <p:cNvSpPr txBox="1">
            <a:spLocks/>
          </p:cNvSpPr>
          <p:nvPr/>
        </p:nvSpPr>
        <p:spPr>
          <a:xfrm>
            <a:off x="508000" y="2809966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899730B-6ACE-401B-97DF-B9977CFA5715}"/>
              </a:ext>
            </a:extLst>
          </p:cNvPr>
          <p:cNvSpPr txBox="1">
            <a:spLocks/>
          </p:cNvSpPr>
          <p:nvPr/>
        </p:nvSpPr>
        <p:spPr>
          <a:xfrm>
            <a:off x="508000" y="3679427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770A7C-1BD1-4209-BDF5-B4F8EAC33DFB}"/>
              </a:ext>
            </a:extLst>
          </p:cNvPr>
          <p:cNvSpPr txBox="1">
            <a:spLocks/>
          </p:cNvSpPr>
          <p:nvPr/>
        </p:nvSpPr>
        <p:spPr>
          <a:xfrm>
            <a:off x="508000" y="4604698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6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RESULTADO</a:t>
            </a:r>
            <a:endParaRPr lang="pt-BR" sz="44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5D173BE-6C4B-4FCC-9A8E-13E3C71EF95D}"/>
              </a:ext>
            </a:extLst>
          </p:cNvPr>
          <p:cNvSpPr txBox="1">
            <a:spLocks/>
          </p:cNvSpPr>
          <p:nvPr/>
        </p:nvSpPr>
        <p:spPr>
          <a:xfrm>
            <a:off x="508000" y="2809966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899730B-6ACE-401B-97DF-B9977CFA5715}"/>
              </a:ext>
            </a:extLst>
          </p:cNvPr>
          <p:cNvSpPr txBox="1">
            <a:spLocks/>
          </p:cNvSpPr>
          <p:nvPr/>
        </p:nvSpPr>
        <p:spPr>
          <a:xfrm>
            <a:off x="508000" y="3679427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770A7C-1BD1-4209-BDF5-B4F8EAC33DFB}"/>
              </a:ext>
            </a:extLst>
          </p:cNvPr>
          <p:cNvSpPr txBox="1">
            <a:spLocks/>
          </p:cNvSpPr>
          <p:nvPr/>
        </p:nvSpPr>
        <p:spPr>
          <a:xfrm>
            <a:off x="508000" y="4604698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15F38F-2522-45A9-BDB0-8311D73AB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82" y="1109339"/>
            <a:ext cx="6220831" cy="57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8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93A8-FBD8-48A1-A2D0-10250636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5861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b="1" dirty="0"/>
              <a:t>BIBLIOGRAFIA CONSULTADA</a:t>
            </a:r>
            <a:endParaRPr lang="pt-BR" sz="44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5D173BE-6C4B-4FCC-9A8E-13E3C71EF95D}"/>
              </a:ext>
            </a:extLst>
          </p:cNvPr>
          <p:cNvSpPr txBox="1">
            <a:spLocks/>
          </p:cNvSpPr>
          <p:nvPr/>
        </p:nvSpPr>
        <p:spPr>
          <a:xfrm>
            <a:off x="508000" y="2809966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899730B-6ACE-401B-97DF-B9977CFA5715}"/>
              </a:ext>
            </a:extLst>
          </p:cNvPr>
          <p:cNvSpPr txBox="1">
            <a:spLocks/>
          </p:cNvSpPr>
          <p:nvPr/>
        </p:nvSpPr>
        <p:spPr>
          <a:xfrm>
            <a:off x="508000" y="3679427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770A7C-1BD1-4209-BDF5-B4F8EAC33DFB}"/>
              </a:ext>
            </a:extLst>
          </p:cNvPr>
          <p:cNvSpPr txBox="1">
            <a:spLocks/>
          </p:cNvSpPr>
          <p:nvPr/>
        </p:nvSpPr>
        <p:spPr>
          <a:xfrm>
            <a:off x="508000" y="4604698"/>
            <a:ext cx="11495314" cy="53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92963F2-4B37-4DC5-816B-699D78009D5E}"/>
              </a:ext>
            </a:extLst>
          </p:cNvPr>
          <p:cNvSpPr txBox="1">
            <a:spLocks/>
          </p:cNvSpPr>
          <p:nvPr/>
        </p:nvSpPr>
        <p:spPr>
          <a:xfrm>
            <a:off x="508000" y="1429000"/>
            <a:ext cx="11292114" cy="4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Material Digital do SENAI.</a:t>
            </a:r>
          </a:p>
          <a:p>
            <a:pPr marL="742950" indent="-742950" algn="l">
              <a:buFont typeface="+mj-lt"/>
              <a:buAutoNum type="arabicPeriod"/>
            </a:pPr>
            <a:endParaRPr lang="pt-BR" sz="3600" dirty="0">
              <a:solidFill>
                <a:srgbClr val="0D2532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3600" b="0" i="0" dirty="0">
                <a:solidFill>
                  <a:srgbClr val="0D2532"/>
                </a:solidFill>
                <a:effectLst/>
              </a:rPr>
              <a:t>Cursos </a:t>
            </a:r>
            <a:r>
              <a:rPr lang="pt-BR" sz="3600" b="0" i="0" dirty="0" err="1">
                <a:solidFill>
                  <a:srgbClr val="0D2532"/>
                </a:solidFill>
                <a:effectLst/>
              </a:rPr>
              <a:t>Alura</a:t>
            </a:r>
            <a:r>
              <a:rPr lang="pt-BR" sz="3600" b="0" i="0" dirty="0">
                <a:solidFill>
                  <a:srgbClr val="0D2532"/>
                </a:solidFill>
                <a:effectLst/>
              </a:rPr>
              <a:t>. Disponível em: &lt; </a:t>
            </a:r>
            <a:r>
              <a:rPr lang="pt-BR" sz="3600" b="0" i="0" dirty="0">
                <a:solidFill>
                  <a:srgbClr val="0D2532"/>
                </a:solidFill>
                <a:effectLst/>
                <a:hlinkClick r:id="rId2"/>
              </a:rPr>
              <a:t>https://cursos.alura.com.br/forum/topico-ajuda-no-entendimento-de-composicao-agregacao-e-associacao-52193</a:t>
            </a:r>
            <a:r>
              <a:rPr lang="pt-BR" sz="3600" b="0" i="0" dirty="0">
                <a:solidFill>
                  <a:srgbClr val="0D2532"/>
                </a:solidFill>
                <a:effectLst/>
              </a:rPr>
              <a:t> &gt; Acesso em: 16, </a:t>
            </a:r>
            <a:r>
              <a:rPr lang="pt-BR" sz="3600" b="0" i="0" dirty="0" err="1">
                <a:solidFill>
                  <a:srgbClr val="0D2532"/>
                </a:solidFill>
                <a:effectLst/>
              </a:rPr>
              <a:t>fev</a:t>
            </a:r>
            <a:r>
              <a:rPr lang="pt-BR" sz="3600" b="0" i="0" dirty="0">
                <a:solidFill>
                  <a:srgbClr val="0D2532"/>
                </a:solidFill>
                <a:effectLst/>
              </a:rPr>
              <a:t>, 2022.</a:t>
            </a:r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sz="4300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937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Modelagem de sistemas: Paradigma da Programação Orientada a Objetos</vt:lpstr>
      <vt:lpstr>INTRODUÇÃO: PROGRAMAÇÃO ORIENTADA A OBJETOS</vt:lpstr>
      <vt:lpstr>INTRODUÇÃO: MODIFICADORES DE ACESSO</vt:lpstr>
      <vt:lpstr>INTRODUÇÃO: RELACIONAMENTOS ENTRE CLASSES</vt:lpstr>
      <vt:lpstr>INTRODUÇÃO: OUTROS CONCEITOS</vt:lpstr>
      <vt:lpstr>METODOLOGIA: SITUAÇÃO PROBLEMA</vt:lpstr>
      <vt:lpstr>METODOLOGIA: RECURSOS UTILIZADOS</vt:lpstr>
      <vt:lpstr>RESULTADO</vt:lpstr>
      <vt:lpstr>BIBLIOGRAFIA CONSULTADA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sistemas: Paradigma da Programação Orientada a Objetos</dc:title>
  <dc:creator>André Pedroso</dc:creator>
  <cp:lastModifiedBy>André Pedroso</cp:lastModifiedBy>
  <cp:revision>1</cp:revision>
  <dcterms:created xsi:type="dcterms:W3CDTF">2022-02-16T19:47:28Z</dcterms:created>
  <dcterms:modified xsi:type="dcterms:W3CDTF">2022-02-16T19:57:44Z</dcterms:modified>
</cp:coreProperties>
</file>