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8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95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8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3462-0C69-466C-9122-61B87E73CC48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6763-8B9D-4B16-8563-2458C98EF2F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0658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2896" y="117521"/>
            <a:ext cx="7804597" cy="6516709"/>
          </a:xfrm>
        </p:spPr>
        <p:txBody>
          <a:bodyPr>
            <a:noAutofit/>
          </a:bodyPr>
          <a:lstStyle/>
          <a:p>
            <a:r>
              <a:rPr lang="ru-RU" sz="8800" i="1" dirty="0" smtClean="0">
                <a:solidFill>
                  <a:schemeClr val="bg1"/>
                </a:solidFill>
              </a:rPr>
              <a:t>УСТРОЙСТВА ВВОДА ИНФОРМАЦИИ</a:t>
            </a:r>
            <a:endParaRPr lang="ru-RU" sz="8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0895527" y="6737261"/>
            <a:ext cx="1635616" cy="550572"/>
          </a:xfrm>
        </p:spPr>
        <p:txBody>
          <a:bodyPr>
            <a:normAutofit/>
          </a:bodyPr>
          <a:lstStyle/>
          <a:p>
            <a:r>
              <a:rPr lang="ru-RU" sz="800" dirty="0" smtClean="0">
                <a:solidFill>
                  <a:schemeClr val="bg1"/>
                </a:solidFill>
              </a:rPr>
              <a:t>Кто прочитал, тот лох</a:t>
            </a:r>
            <a:endParaRPr lang="ru-R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2">
                    <a:lumMod val="75000"/>
                  </a:schemeClr>
                </a:solidFill>
              </a:rPr>
              <a:t>Трекбол</a:t>
            </a:r>
            <a:endParaRPr lang="ru-RU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64" y="1613080"/>
            <a:ext cx="5791200" cy="5521816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Трекбол</a:t>
            </a:r>
            <a:r>
              <a:rPr lang="ru-RU" dirty="0">
                <a:solidFill>
                  <a:schemeClr val="tx1"/>
                </a:solidFill>
              </a:rPr>
              <a:t>  — </a:t>
            </a:r>
            <a:r>
              <a:rPr lang="ru-RU" i="1" dirty="0">
                <a:solidFill>
                  <a:schemeClr val="tx1"/>
                </a:solidFill>
              </a:rPr>
              <a:t>указательное устройство ввода информации об относительном перемещении для компьютера</a:t>
            </a:r>
            <a:r>
              <a:rPr lang="ru-RU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000" b="1" dirty="0" smtClean="0"/>
              <a:t>Трекбол </a:t>
            </a:r>
            <a:r>
              <a:rPr lang="ru-RU" sz="2000" b="1" dirty="0"/>
              <a:t>функционально представляет собой перевернутую механическую (шариковую) мышь</a:t>
            </a:r>
            <a:r>
              <a:rPr lang="ru-RU" sz="2000" b="1" dirty="0" smtClean="0"/>
              <a:t>.</a:t>
            </a:r>
          </a:p>
          <a:p>
            <a:r>
              <a:rPr lang="ru-RU" sz="2000" b="1" dirty="0"/>
              <a:t>при движении шар приводит во вращение пару валиков или, в более современном варианте, его сканируют оптические датчики перемещения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7" y="1153678"/>
            <a:ext cx="5301803" cy="34372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10" y="4562699"/>
            <a:ext cx="3588913" cy="23519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7" y="4562699"/>
            <a:ext cx="3224763" cy="24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71097" y="633591"/>
            <a:ext cx="4863922" cy="901522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Индукционная мышь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692954"/>
            <a:ext cx="6092981" cy="4784140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802967" y="895351"/>
            <a:ext cx="5389033" cy="639762"/>
          </a:xfrm>
        </p:spPr>
        <p:txBody>
          <a:bodyPr>
            <a:noAutofit/>
          </a:bodyPr>
          <a:lstStyle/>
          <a:p>
            <a:r>
              <a:rPr lang="ru-RU" sz="3600" dirty="0" smtClean="0"/>
              <a:t>Гироскопическая мышь</a:t>
            </a:r>
            <a:endParaRPr lang="ru-RU" sz="36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67" y="1706812"/>
            <a:ext cx="4770282" cy="4770282"/>
          </a:xfrm>
        </p:spPr>
      </p:pic>
    </p:spTree>
    <p:extLst>
      <p:ext uri="{BB962C8B-B14F-4D97-AF65-F5344CB8AC3E}">
        <p14:creationId xmlns:p14="http://schemas.microsoft.com/office/powerpoint/2010/main" val="15042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388" y="-112690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b="1" i="1" dirty="0" err="1" smtClean="0"/>
              <a:t>Тачпад</a:t>
            </a:r>
            <a:endParaRPr lang="ru-RU" sz="6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8388" y="1004552"/>
            <a:ext cx="11934422" cy="1519707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Тачпад</a:t>
            </a:r>
            <a:r>
              <a:rPr lang="ru-RU" b="0" dirty="0"/>
              <a:t>, </a:t>
            </a:r>
            <a:r>
              <a:rPr lang="ru-RU" dirty="0" smtClean="0"/>
              <a:t>сенсорная панель</a:t>
            </a:r>
            <a:r>
              <a:rPr lang="ru-RU" b="0" dirty="0"/>
              <a:t> — </a:t>
            </a:r>
            <a:r>
              <a:rPr lang="ru-RU" b="0" dirty="0" smtClean="0"/>
              <a:t>указательное</a:t>
            </a:r>
            <a:r>
              <a:rPr lang="ru-RU" b="0" dirty="0"/>
              <a:t> устройство ввода, предназначенное для управления курсором и отдачи различных команд компьютеру, телефону или другому электронному оборудованию</a:t>
            </a:r>
            <a:r>
              <a:rPr lang="ru-RU" b="0" dirty="0" smtClean="0"/>
              <a:t>.</a:t>
            </a:r>
          </a:p>
          <a:p>
            <a:r>
              <a:rPr lang="ru-RU" b="0" i="1" dirty="0" smtClean="0"/>
              <a:t>Ввод </a:t>
            </a:r>
            <a:r>
              <a:rPr lang="ru-RU" b="0" i="1" dirty="0"/>
              <a:t>осуществляется путём прикосновения одним или несколькими пальцами руки к поверхности </a:t>
            </a:r>
            <a:r>
              <a:rPr lang="ru-RU" b="0" i="1" dirty="0" err="1"/>
              <a:t>тачпада</a:t>
            </a:r>
            <a:r>
              <a:rPr lang="ru-RU" b="0" i="1" dirty="0"/>
              <a:t>.</a:t>
            </a:r>
            <a:endParaRPr lang="ru-RU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516"/>
            <a:ext cx="6091707" cy="4251074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7" y="2687516"/>
            <a:ext cx="6100293" cy="4270205"/>
          </a:xfrm>
        </p:spPr>
      </p:pic>
    </p:spTree>
    <p:extLst>
      <p:ext uri="{BB962C8B-B14F-4D97-AF65-F5344CB8AC3E}">
        <p14:creationId xmlns:p14="http://schemas.microsoft.com/office/powerpoint/2010/main" val="4714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64839" y="167426"/>
            <a:ext cx="5759689" cy="1362075"/>
          </a:xfrm>
        </p:spPr>
        <p:txBody>
          <a:bodyPr>
            <a:normAutofit/>
          </a:bodyPr>
          <a:lstStyle/>
          <a:p>
            <a:r>
              <a:rPr lang="ru-RU" sz="6000" smtClean="0"/>
              <a:t>Световое перо</a:t>
            </a:r>
            <a:endParaRPr lang="ru-RU" sz="6000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3707"/>
            <a:ext cx="5782615" cy="385429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15" y="4052541"/>
            <a:ext cx="6412428" cy="280545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14" y="1004541"/>
            <a:ext cx="514159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70964" y="-176123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Графический планшет</a:t>
            </a:r>
            <a:endParaRPr lang="ru-RU" sz="6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03"/>
            <a:ext cx="7026597" cy="46814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98" y="1558345"/>
            <a:ext cx="5178766" cy="39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358" y="-141668"/>
            <a:ext cx="10972800" cy="1143000"/>
          </a:xfrm>
        </p:spPr>
        <p:txBody>
          <a:bodyPr/>
          <a:lstStyle/>
          <a:p>
            <a:r>
              <a:rPr lang="ru-RU" sz="6000" b="1" dirty="0" smtClean="0"/>
              <a:t>Сенсорный экран</a:t>
            </a:r>
            <a:endParaRPr lang="ru-RU" sz="6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2" y="1184885"/>
            <a:ext cx="10343416" cy="54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9" y="-137486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b="1" dirty="0" err="1" smtClean="0"/>
              <a:t>Джойститк</a:t>
            </a:r>
            <a:endParaRPr lang="ru-RU" sz="6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549"/>
            <a:ext cx="5834130" cy="57424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79" y="1005514"/>
            <a:ext cx="4384987" cy="58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15662" y="-240517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</a:rPr>
              <a:t>Игровые устройства ввода</a:t>
            </a:r>
            <a:endParaRPr lang="ru-RU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80811" y="1240164"/>
            <a:ext cx="5729888" cy="5070096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7030A0"/>
                </a:solidFill>
              </a:rPr>
              <a:t>джойстик</a:t>
            </a:r>
            <a:r>
              <a:rPr lang="ru-RU" sz="3600" b="1" i="1" dirty="0" smtClean="0">
                <a:solidFill>
                  <a:srgbClr val="7030A0"/>
                </a:solidFill>
              </a:rPr>
              <a:t>;</a:t>
            </a:r>
            <a:endParaRPr lang="ru-RU" sz="3600" b="1" i="1" dirty="0">
              <a:solidFill>
                <a:srgbClr val="7030A0"/>
              </a:solidFill>
            </a:endParaRPr>
          </a:p>
          <a:p>
            <a:r>
              <a:rPr lang="ru-RU" sz="3600" b="1" i="1" dirty="0">
                <a:solidFill>
                  <a:srgbClr val="7030A0"/>
                </a:solidFill>
              </a:rPr>
              <a:t>геймпад</a:t>
            </a:r>
            <a:r>
              <a:rPr lang="ru-RU" sz="3600" b="1" i="1" dirty="0" smtClean="0">
                <a:solidFill>
                  <a:srgbClr val="7030A0"/>
                </a:solidFill>
              </a:rPr>
              <a:t>;</a:t>
            </a:r>
            <a:endParaRPr lang="ru-RU" sz="3600" b="1" i="1" dirty="0">
              <a:solidFill>
                <a:srgbClr val="7030A0"/>
              </a:solidFill>
            </a:endParaRPr>
          </a:p>
          <a:p>
            <a:r>
              <a:rPr lang="ru-RU" sz="3600" b="1" i="1" dirty="0">
                <a:solidFill>
                  <a:srgbClr val="7030A0"/>
                </a:solidFill>
              </a:rPr>
              <a:t>компьютерный руль;</a:t>
            </a:r>
          </a:p>
          <a:p>
            <a:r>
              <a:rPr lang="ru-RU" sz="3600" b="1" i="1" dirty="0">
                <a:solidFill>
                  <a:srgbClr val="7030A0"/>
                </a:solidFill>
              </a:rPr>
              <a:t>танцевальная платформа;</a:t>
            </a:r>
          </a:p>
          <a:p>
            <a:r>
              <a:rPr lang="ru-RU" sz="3600" b="1" i="1" dirty="0">
                <a:solidFill>
                  <a:srgbClr val="7030A0"/>
                </a:solidFill>
              </a:rPr>
              <a:t>педали;</a:t>
            </a:r>
          </a:p>
          <a:p>
            <a:r>
              <a:rPr lang="ru-RU" sz="3600" b="1" i="1" dirty="0">
                <a:solidFill>
                  <a:srgbClr val="7030A0"/>
                </a:solidFill>
              </a:rPr>
              <a:t>световой пистолет</a:t>
            </a:r>
            <a:r>
              <a:rPr lang="ru-RU" sz="3600" b="1" i="1" dirty="0" smtClean="0">
                <a:solidFill>
                  <a:srgbClr val="7030A0"/>
                </a:solidFill>
              </a:rPr>
              <a:t>.</a:t>
            </a:r>
            <a:endParaRPr lang="ru-RU" sz="3600" b="1" i="1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6" y="1176285"/>
            <a:ext cx="3576034" cy="22290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7" y="3405346"/>
            <a:ext cx="3576034" cy="29049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90" y="1176285"/>
            <a:ext cx="2276475" cy="2857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90" y="4033785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893" y="-150365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КЛАВИАТУРА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46" y="1147182"/>
            <a:ext cx="12192000" cy="1171016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Основным и, обычно, необходимым устройством ввода текстовых символов и последовательностей команд в компьютер остаётся клавиатура.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472745"/>
            <a:ext cx="11891494" cy="40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210" y="2541319"/>
            <a:ext cx="10972800" cy="1143000"/>
          </a:xfrm>
        </p:spPr>
        <p:txBody>
          <a:bodyPr>
            <a:noAutofit/>
          </a:bodyPr>
          <a:lstStyle/>
          <a:p>
            <a:r>
              <a:rPr lang="ru-RU" sz="25000" i="1" u="sng" dirty="0" smtClean="0">
                <a:solidFill>
                  <a:schemeClr val="tx1"/>
                </a:solidFill>
              </a:rPr>
              <a:t>Конец.</a:t>
            </a:r>
            <a:endParaRPr lang="ru-RU" sz="25000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38" y="0"/>
            <a:ext cx="12192000" cy="11430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2"/>
                </a:solidFill>
                <a:effectLst/>
              </a:rPr>
              <a:t>Разновидности устройств </a:t>
            </a:r>
            <a:r>
              <a:rPr lang="ru-RU" sz="4800" dirty="0" smtClean="0">
                <a:solidFill>
                  <a:schemeClr val="tx2"/>
                </a:solidFill>
                <a:effectLst/>
              </a:rPr>
              <a:t>ввода:</a:t>
            </a:r>
            <a:endParaRPr lang="ru-RU" sz="4800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39401"/>
            <a:ext cx="12342254" cy="5145111"/>
          </a:xfrm>
        </p:spPr>
        <p:txBody>
          <a:bodyPr>
            <a:normAutofit fontScale="85000" lnSpcReduction="20000"/>
          </a:bodyPr>
          <a:lstStyle/>
          <a:p>
            <a:r>
              <a:rPr lang="ru-RU" sz="4000" b="1" i="1" dirty="0">
                <a:solidFill>
                  <a:schemeClr val="tx1"/>
                </a:solidFill>
              </a:rPr>
              <a:t>Устройства ввода графической </a:t>
            </a:r>
            <a:r>
              <a:rPr lang="ru-RU" sz="4000" b="1" i="1" dirty="0" smtClean="0">
                <a:solidFill>
                  <a:schemeClr val="tx1"/>
                </a:solidFill>
              </a:rPr>
              <a:t>информации</a:t>
            </a:r>
          </a:p>
          <a:p>
            <a:pPr marL="0" indent="0">
              <a:buNone/>
            </a:pPr>
            <a:r>
              <a:rPr lang="ru-RU" sz="4000" b="1" i="1" dirty="0" smtClean="0">
                <a:solidFill>
                  <a:schemeClr val="tx1"/>
                </a:solidFill>
              </a:rPr>
              <a:t>(сканер, веб-камера);</a:t>
            </a:r>
            <a:endParaRPr lang="ru-RU" sz="4000" b="1" i="1" dirty="0">
              <a:solidFill>
                <a:schemeClr val="tx1"/>
              </a:solidFill>
            </a:endParaRPr>
          </a:p>
          <a:p>
            <a:r>
              <a:rPr lang="ru-RU" sz="4000" b="1" i="1" dirty="0">
                <a:solidFill>
                  <a:schemeClr val="tx1"/>
                </a:solidFill>
              </a:rPr>
              <a:t>Устройства ввода звуковой </a:t>
            </a:r>
            <a:r>
              <a:rPr lang="ru-RU" sz="4000" b="1" i="1" dirty="0" smtClean="0">
                <a:solidFill>
                  <a:schemeClr val="tx1"/>
                </a:solidFill>
              </a:rPr>
              <a:t>информации</a:t>
            </a:r>
          </a:p>
          <a:p>
            <a:pPr marL="0" indent="0">
              <a:buNone/>
            </a:pPr>
            <a:r>
              <a:rPr lang="ru-RU" sz="4000" b="1" i="1" dirty="0" smtClean="0">
                <a:solidFill>
                  <a:schemeClr val="tx1"/>
                </a:solidFill>
              </a:rPr>
              <a:t>(микрофон);</a:t>
            </a:r>
            <a:endParaRPr lang="ru-RU" sz="4000" b="1" i="1" dirty="0" smtClean="0">
              <a:solidFill>
                <a:schemeClr val="tx1"/>
              </a:solidFill>
            </a:endParaRPr>
          </a:p>
          <a:p>
            <a:r>
              <a:rPr lang="ru-RU" sz="4000" b="1" i="1" dirty="0">
                <a:solidFill>
                  <a:schemeClr val="tx1"/>
                </a:solidFill>
              </a:rPr>
              <a:t>Указательные (координатные) </a:t>
            </a:r>
            <a:r>
              <a:rPr lang="ru-RU" sz="4000" b="1" i="1" dirty="0" smtClean="0">
                <a:solidFill>
                  <a:schemeClr val="tx1"/>
                </a:solidFill>
              </a:rPr>
              <a:t>устройства</a:t>
            </a:r>
          </a:p>
          <a:p>
            <a:pPr marL="0" indent="0">
              <a:buNone/>
            </a:pPr>
            <a:r>
              <a:rPr lang="ru-RU" sz="4000" b="1" i="1" dirty="0" smtClean="0">
                <a:solidFill>
                  <a:schemeClr val="tx1"/>
                </a:solidFill>
              </a:rPr>
              <a:t>(компьютерная мышь, </a:t>
            </a:r>
            <a:r>
              <a:rPr lang="ru-RU" sz="4000" b="1" i="1" dirty="0" err="1" smtClean="0">
                <a:solidFill>
                  <a:schemeClr val="tx1"/>
                </a:solidFill>
              </a:rPr>
              <a:t>тачпад</a:t>
            </a:r>
            <a:r>
              <a:rPr lang="ru-RU" sz="4000" b="1" i="1" dirty="0" smtClean="0">
                <a:solidFill>
                  <a:schemeClr val="tx1"/>
                </a:solidFill>
              </a:rPr>
              <a:t>, световое перо,  графический планшет, сенсорный экран, джойстик);</a:t>
            </a:r>
          </a:p>
          <a:p>
            <a:r>
              <a:rPr lang="ru-RU" sz="4000" b="1" i="1" dirty="0" smtClean="0">
                <a:solidFill>
                  <a:schemeClr val="tx1"/>
                </a:solidFill>
              </a:rPr>
              <a:t>Игровые </a:t>
            </a:r>
            <a:r>
              <a:rPr lang="ru-RU" sz="4000" b="1" i="1" dirty="0">
                <a:solidFill>
                  <a:schemeClr val="tx1"/>
                </a:solidFill>
              </a:rPr>
              <a:t>устройства </a:t>
            </a:r>
            <a:r>
              <a:rPr lang="ru-RU" sz="4000" b="1" i="1" dirty="0" smtClean="0">
                <a:solidFill>
                  <a:schemeClr val="tx1"/>
                </a:solidFill>
              </a:rPr>
              <a:t>ввода</a:t>
            </a:r>
            <a:r>
              <a:rPr lang="ru-RU" sz="4000" b="1" i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4000" b="1" i="1" dirty="0" smtClean="0">
                <a:solidFill>
                  <a:schemeClr val="tx1"/>
                </a:solidFill>
              </a:rPr>
              <a:t>(джойстик, геймпад, компьютерный руль, танцевальная платформа, педали, световой пистолет)</a:t>
            </a:r>
            <a:endParaRPr lang="ru-RU" sz="4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932" y="171607"/>
            <a:ext cx="10972800" cy="1143000"/>
          </a:xfrm>
        </p:spPr>
        <p:txBody>
          <a:bodyPr>
            <a:noAutofit/>
          </a:bodyPr>
          <a:lstStyle/>
          <a:p>
            <a:r>
              <a:rPr lang="ru-RU" sz="6000" u="sng" dirty="0" smtClean="0">
                <a:solidFill>
                  <a:srgbClr val="FF0000"/>
                </a:solidFill>
                <a:cs typeface="Andalus" panose="02020603050405020304" pitchFamily="18" charset="-78"/>
              </a:rPr>
              <a:t>СКАНЕР</a:t>
            </a:r>
            <a:endParaRPr lang="ru-RU" sz="6000" u="sng" dirty="0">
              <a:solidFill>
                <a:srgbClr val="FF0000"/>
              </a:solidFill>
              <a:cs typeface="Andalus" panose="02020603050405020304" pitchFamily="18" charset="-78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94451" y="1314607"/>
            <a:ext cx="10707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latin typeface="Open Sans"/>
              </a:rPr>
              <a:t>Сканер используется для оптического ввода в компьютер и преобразования в компьютерную форму </a:t>
            </a:r>
            <a:r>
              <a:rPr lang="ru-RU" sz="4400" dirty="0" smtClean="0">
                <a:latin typeface="Open Sans"/>
              </a:rPr>
              <a:t>изображений.</a:t>
            </a:r>
          </a:p>
          <a:p>
            <a:endParaRPr lang="ru-RU" sz="3600" dirty="0" smtClean="0">
              <a:latin typeface="Open Sans"/>
            </a:endParaRPr>
          </a:p>
          <a:p>
            <a:r>
              <a:rPr lang="ru-RU" sz="3600" dirty="0" smtClean="0">
                <a:solidFill>
                  <a:srgbClr val="7030A0"/>
                </a:solidFill>
              </a:rPr>
              <a:t>классифицируются </a:t>
            </a:r>
            <a:r>
              <a:rPr lang="ru-RU" sz="3600" dirty="0">
                <a:solidFill>
                  <a:srgbClr val="7030A0"/>
                </a:solidFill>
              </a:rPr>
              <a:t>на следующие разновидности: </a:t>
            </a:r>
            <a:r>
              <a:rPr lang="ru-RU" sz="4000" b="1" i="1" dirty="0">
                <a:solidFill>
                  <a:srgbClr val="7030A0"/>
                </a:solidFill>
              </a:rPr>
              <a:t>ручные</a:t>
            </a:r>
            <a:r>
              <a:rPr lang="ru-RU" sz="3600" dirty="0">
                <a:solidFill>
                  <a:srgbClr val="7030A0"/>
                </a:solidFill>
              </a:rPr>
              <a:t> или </a:t>
            </a:r>
            <a:r>
              <a:rPr lang="ru-RU" sz="4000" b="1" i="1" dirty="0">
                <a:solidFill>
                  <a:srgbClr val="7030A0"/>
                </a:solidFill>
              </a:rPr>
              <a:t>рулонные</a:t>
            </a:r>
            <a:r>
              <a:rPr lang="ru-RU" sz="3600" dirty="0">
                <a:solidFill>
                  <a:srgbClr val="7030A0"/>
                </a:solidFill>
              </a:rPr>
              <a:t>, </a:t>
            </a:r>
            <a:r>
              <a:rPr lang="ru-RU" sz="4000" b="1" i="1" dirty="0">
                <a:solidFill>
                  <a:srgbClr val="7030A0"/>
                </a:solidFill>
              </a:rPr>
              <a:t>планшетные</a:t>
            </a:r>
            <a:r>
              <a:rPr lang="ru-RU" sz="3600" dirty="0">
                <a:solidFill>
                  <a:srgbClr val="7030A0"/>
                </a:solidFill>
              </a:rPr>
              <a:t> или </a:t>
            </a:r>
            <a:r>
              <a:rPr lang="ru-RU" sz="4000" b="1" i="1" dirty="0">
                <a:solidFill>
                  <a:srgbClr val="7030A0"/>
                </a:solidFill>
              </a:rPr>
              <a:t>проекционные</a:t>
            </a:r>
            <a:r>
              <a:rPr lang="ru-RU" sz="3600" dirty="0">
                <a:solidFill>
                  <a:srgbClr val="7030A0"/>
                </a:solidFill>
              </a:rPr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34870" y="437357"/>
            <a:ext cx="5386917" cy="63976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6">
                    <a:lumMod val="75000"/>
                  </a:schemeClr>
                </a:solidFill>
              </a:rPr>
              <a:t>Ручной сканер</a:t>
            </a:r>
            <a:endParaRPr lang="ru-RU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6" y="1397000"/>
            <a:ext cx="5507038" cy="550703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21787" y="437357"/>
            <a:ext cx="5389033" cy="63976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B050"/>
                </a:solidFill>
              </a:rPr>
              <a:t>Рулонный сканер</a:t>
            </a:r>
            <a:endParaRPr lang="ru-RU" sz="4000" dirty="0">
              <a:solidFill>
                <a:srgbClr val="00B050"/>
              </a:solidFill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74" y="1397000"/>
            <a:ext cx="6454578" cy="5507038"/>
          </a:xfrm>
        </p:spPr>
      </p:pic>
    </p:spTree>
    <p:extLst>
      <p:ext uri="{BB962C8B-B14F-4D97-AF65-F5344CB8AC3E}">
        <p14:creationId xmlns:p14="http://schemas.microsoft.com/office/powerpoint/2010/main" val="2581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451" y="1109724"/>
            <a:ext cx="5386917" cy="63976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B0F0"/>
                </a:solidFill>
              </a:rPr>
              <a:t>Планшетный сканер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26074" y="348243"/>
            <a:ext cx="5389033" cy="639762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Проекционный сканер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68" y="1567555"/>
            <a:ext cx="5998631" cy="5138158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891"/>
            <a:ext cx="6193368" cy="3740272"/>
          </a:xfrm>
        </p:spPr>
      </p:pic>
    </p:spTree>
    <p:extLst>
      <p:ext uri="{BB962C8B-B14F-4D97-AF65-F5344CB8AC3E}">
        <p14:creationId xmlns:p14="http://schemas.microsoft.com/office/powerpoint/2010/main" val="4207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u="sng" dirty="0" smtClean="0"/>
              <a:t>Веб-камера</a:t>
            </a:r>
            <a:endParaRPr lang="ru-RU" sz="60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6352639" cy="5071055"/>
          </a:xfrm>
        </p:spPr>
        <p:txBody>
          <a:bodyPr>
            <a:noAutofit/>
          </a:bodyPr>
          <a:lstStyle/>
          <a:p>
            <a:r>
              <a:rPr lang="ru-RU" b="1" dirty="0"/>
              <a:t>Веб-камера — малоразмерная цифровая видео или фотокамера, способная в реальном времени фиксировать видеоизображения, предназначенные для дальнейшей передачи по компьютерной </a:t>
            </a:r>
            <a:r>
              <a:rPr lang="ru-RU" b="1" dirty="0" smtClean="0"/>
              <a:t>сети.</a:t>
            </a:r>
          </a:p>
          <a:p>
            <a:r>
              <a:rPr lang="ru-RU" i="1" dirty="0" smtClean="0">
                <a:solidFill>
                  <a:schemeClr val="tx1"/>
                </a:solidFill>
              </a:rPr>
              <a:t>Цифровые </a:t>
            </a:r>
            <a:r>
              <a:rPr lang="ru-RU" i="1" dirty="0">
                <a:solidFill>
                  <a:schemeClr val="tx1"/>
                </a:solidFill>
              </a:rPr>
              <a:t>камеры позволяют получать видеоизображение и фотоснимки непосредственно в </a:t>
            </a:r>
            <a:r>
              <a:rPr lang="ru-RU" i="1" dirty="0" smtClean="0">
                <a:solidFill>
                  <a:schemeClr val="tx1"/>
                </a:solidFill>
              </a:rPr>
              <a:t>цифровом формате</a:t>
            </a:r>
            <a:r>
              <a:rPr lang="ru-RU" i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1417638"/>
            <a:ext cx="5494986" cy="54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u="sng" dirty="0" smtClean="0">
                <a:solidFill>
                  <a:srgbClr val="7030A0"/>
                </a:solidFill>
              </a:rPr>
              <a:t>Микрофон</a:t>
            </a:r>
            <a:endParaRPr lang="ru-RU" sz="6000" u="sng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219861"/>
            <a:ext cx="6357871" cy="3512712"/>
          </a:xfrm>
        </p:spPr>
        <p:txBody>
          <a:bodyPr/>
          <a:lstStyle/>
          <a:p>
            <a:r>
              <a:rPr lang="ru-RU" b="1" dirty="0"/>
              <a:t>Микрофон используется для ввода звуковой информации, подключается к входу звуковой карты.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1" y="1219861"/>
            <a:ext cx="5224530" cy="59127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202"/>
            <a:ext cx="3407562" cy="38356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55" y="3184726"/>
            <a:ext cx="3819123" cy="381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Компьютерная мышь</a:t>
            </a:r>
            <a:endParaRPr lang="ru-RU" sz="6000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2"/>
            <a:ext cx="11582400" cy="1408086"/>
          </a:xfrm>
        </p:spPr>
        <p:txBody>
          <a:bodyPr/>
          <a:lstStyle/>
          <a:p>
            <a:r>
              <a:rPr lang="ru-RU" b="1" dirty="0" smtClean="0"/>
              <a:t>Компьютерная </a:t>
            </a:r>
            <a:r>
              <a:rPr lang="ru-RU" b="1" dirty="0"/>
              <a:t>мышь</a:t>
            </a:r>
            <a:r>
              <a:rPr lang="ru-RU" dirty="0"/>
              <a:t> — координатное устройство для управления курсором и отдачи различных команд компьютеру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75" y="3008288"/>
            <a:ext cx="4017135" cy="40171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10" y="2500419"/>
            <a:ext cx="4760890" cy="45998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148" y="2572666"/>
            <a:ext cx="4275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inherit"/>
              </a:rPr>
              <a:t>Механические(шариковые);</a:t>
            </a:r>
            <a:endParaRPr lang="ru-RU" sz="2400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Оптические;</a:t>
            </a:r>
            <a:endParaRPr lang="ru-RU" sz="2400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Лазерные;</a:t>
            </a:r>
            <a:endParaRPr lang="ru-RU" sz="2400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inherit"/>
              </a:rPr>
              <a:t>Трекбол-мыши;</a:t>
            </a:r>
            <a:endParaRPr lang="ru-RU" sz="2400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Индукционные;</a:t>
            </a:r>
            <a:endParaRPr lang="ru-RU" sz="2400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Гироскопические.</a:t>
            </a:r>
            <a:endParaRPr lang="ru-RU" sz="24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3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06968" y="-253395"/>
            <a:ext cx="10972800" cy="1143000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Компьютерные мыши</a:t>
            </a:r>
            <a:endParaRPr lang="ru-RU" sz="60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43199" y="1212359"/>
            <a:ext cx="5550168" cy="639762"/>
          </a:xfrm>
        </p:spPr>
        <p:txBody>
          <a:bodyPr>
            <a:normAutofit fontScale="85000" lnSpcReduction="10000"/>
          </a:bodyPr>
          <a:lstStyle/>
          <a:p>
            <a:r>
              <a:rPr lang="ru-RU" sz="3200" i="1" dirty="0" smtClean="0"/>
              <a:t>Механическая (шариковая) мышь</a:t>
            </a:r>
            <a:endParaRPr lang="ru-RU" sz="3200" i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8" y="2329421"/>
            <a:ext cx="5548708" cy="4161531"/>
          </a:xfr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352466" y="1212359"/>
            <a:ext cx="5389033" cy="639762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Оптическая мышь</a:t>
            </a:r>
            <a:endParaRPr lang="ru-RU" sz="2800" i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2" y="2329420"/>
            <a:ext cx="5688205" cy="4161531"/>
          </a:xfrm>
        </p:spPr>
      </p:pic>
    </p:spTree>
    <p:extLst>
      <p:ext uri="{BB962C8B-B14F-4D97-AF65-F5344CB8AC3E}">
        <p14:creationId xmlns:p14="http://schemas.microsoft.com/office/powerpoint/2010/main" val="10406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428</TotalTime>
  <Words>188</Words>
  <Application>Microsoft Office PowerPoint</Application>
  <PresentationFormat>Широкоэкранный</PresentationFormat>
  <Paragraphs>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Andalus</vt:lpstr>
      <vt:lpstr>Arial</vt:lpstr>
      <vt:lpstr>Calibri</vt:lpstr>
      <vt:lpstr>inherit</vt:lpstr>
      <vt:lpstr>Open Sans</vt:lpstr>
      <vt:lpstr>La mente</vt:lpstr>
      <vt:lpstr>УСТРОЙСТВА ВВОДА ИНФОРМАЦИИ</vt:lpstr>
      <vt:lpstr>Разновидности устройств ввода:</vt:lpstr>
      <vt:lpstr>СКАНЕР</vt:lpstr>
      <vt:lpstr>Презентация PowerPoint</vt:lpstr>
      <vt:lpstr>Презентация PowerPoint</vt:lpstr>
      <vt:lpstr>Веб-камера</vt:lpstr>
      <vt:lpstr>Микрофон</vt:lpstr>
      <vt:lpstr>Компьютерная мышь</vt:lpstr>
      <vt:lpstr>Компьютерные мыши</vt:lpstr>
      <vt:lpstr>Трекбол</vt:lpstr>
      <vt:lpstr>Презентация PowerPoint</vt:lpstr>
      <vt:lpstr>Тачпад</vt:lpstr>
      <vt:lpstr>Световое перо</vt:lpstr>
      <vt:lpstr>Графический планшет</vt:lpstr>
      <vt:lpstr>Сенсорный экран</vt:lpstr>
      <vt:lpstr>Джойститк</vt:lpstr>
      <vt:lpstr>Игровые устройства ввода</vt:lpstr>
      <vt:lpstr>КЛАВИАТУРА</vt:lpstr>
      <vt:lpstr>Конец.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УСТРОЙСТВА ВВОДА ИНФОРМАЦИИ</dc:title>
  <dc:creator>Elena</dc:creator>
  <cp:lastModifiedBy>Elena</cp:lastModifiedBy>
  <cp:revision>27</cp:revision>
  <dcterms:created xsi:type="dcterms:W3CDTF">2017-05-17T13:32:28Z</dcterms:created>
  <dcterms:modified xsi:type="dcterms:W3CDTF">2017-05-18T18:10:38Z</dcterms:modified>
</cp:coreProperties>
</file>