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74" r:id="rId3"/>
    <p:sldId id="264" r:id="rId4"/>
    <p:sldId id="292" r:id="rId5"/>
    <p:sldId id="257" r:id="rId6"/>
    <p:sldId id="287" r:id="rId7"/>
    <p:sldId id="286" r:id="rId8"/>
    <p:sldId id="285" r:id="rId9"/>
    <p:sldId id="288" r:id="rId10"/>
    <p:sldId id="289" r:id="rId11"/>
    <p:sldId id="291" r:id="rId12"/>
    <p:sldId id="280" r:id="rId13"/>
    <p:sldId id="281" r:id="rId14"/>
    <p:sldId id="279" r:id="rId15"/>
    <p:sldId id="28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1"/>
    <p:restoredTop sz="84043" autoAdjust="0"/>
  </p:normalViewPr>
  <p:slideViewPr>
    <p:cSldViewPr snapToGrid="0">
      <p:cViewPr>
        <p:scale>
          <a:sx n="106" d="100"/>
          <a:sy n="106" d="100"/>
        </p:scale>
        <p:origin x="184" y="-9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9A7E2D-9CF6-4339-9487-F6D6F5E63BC0}" type="datetimeFigureOut">
              <a:rPr lang="en-US" smtClean="0"/>
              <a:t>12/6/17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F8B9A9-8B0E-41A3-9E75-1BE5D40C7201}" type="slidenum">
              <a:rPr lang="en-US" smtClean="0"/>
              <a:t>‹Nr.›</a:t>
            </a:fld>
            <a:endParaRPr lang="en-US"/>
          </a:p>
        </p:txBody>
      </p:sp>
    </p:spTree>
    <p:extLst>
      <p:ext uri="{BB962C8B-B14F-4D97-AF65-F5344CB8AC3E}">
        <p14:creationId xmlns:p14="http://schemas.microsoft.com/office/powerpoint/2010/main" val="159491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node sending its data to its parent which then forwards to its parent until it reaches the destination. The control messages were coming from the root and data from the source</a:t>
            </a:r>
          </a:p>
        </p:txBody>
      </p:sp>
      <p:sp>
        <p:nvSpPr>
          <p:cNvPr id="4" name="Slide Number Placeholder 3"/>
          <p:cNvSpPr>
            <a:spLocks noGrp="1"/>
          </p:cNvSpPr>
          <p:nvPr>
            <p:ph type="sldNum" sz="quarter" idx="10"/>
          </p:nvPr>
        </p:nvSpPr>
        <p:spPr/>
        <p:txBody>
          <a:bodyPr/>
          <a:lstStyle/>
          <a:p>
            <a:fld id="{C6F8B9A9-8B0E-41A3-9E75-1BE5D40C7201}" type="slidenum">
              <a:rPr lang="en-US" smtClean="0"/>
              <a:t>2</a:t>
            </a:fld>
            <a:endParaRPr lang="en-US"/>
          </a:p>
        </p:txBody>
      </p:sp>
    </p:spTree>
    <p:extLst>
      <p:ext uri="{BB962C8B-B14F-4D97-AF65-F5344CB8AC3E}">
        <p14:creationId xmlns:p14="http://schemas.microsoft.com/office/powerpoint/2010/main" val="5406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phase 1 is</a:t>
            </a:r>
            <a:r>
              <a:rPr lang="en-US" baseline="0" dirty="0"/>
              <a:t> route discovery. In this phase, you will used the data collection protocol that you have already implemented to send the route info back to S. This route info is like a route reply from node D to S which will be used by node S in order to reach D. Once this info is sent to S, it will create a table storing the child and the parents (path to reach each node in the network).</a:t>
            </a:r>
            <a:endParaRPr lang="en-US" dirty="0"/>
          </a:p>
        </p:txBody>
      </p:sp>
      <p:sp>
        <p:nvSpPr>
          <p:cNvPr id="4" name="Slide Number Placeholder 3"/>
          <p:cNvSpPr>
            <a:spLocks noGrp="1"/>
          </p:cNvSpPr>
          <p:nvPr>
            <p:ph type="sldNum" sz="quarter" idx="10"/>
          </p:nvPr>
        </p:nvSpPr>
        <p:spPr/>
        <p:txBody>
          <a:bodyPr/>
          <a:lstStyle/>
          <a:p>
            <a:fld id="{C6F8B9A9-8B0E-41A3-9E75-1BE5D40C7201}" type="slidenum">
              <a:rPr lang="en-US" smtClean="0"/>
              <a:t>14</a:t>
            </a:fld>
            <a:endParaRPr lang="en-US"/>
          </a:p>
        </p:txBody>
      </p:sp>
    </p:spTree>
    <p:extLst>
      <p:ext uri="{BB962C8B-B14F-4D97-AF65-F5344CB8AC3E}">
        <p14:creationId xmlns:p14="http://schemas.microsoft.com/office/powerpoint/2010/main" val="95341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C6F8B9A9-8B0E-41A3-9E75-1BE5D40C7201}" type="slidenum">
              <a:rPr lang="en-US" smtClean="0"/>
              <a:t>15</a:t>
            </a:fld>
            <a:endParaRPr lang="en-US"/>
          </a:p>
        </p:txBody>
      </p:sp>
    </p:spTree>
    <p:extLst>
      <p:ext uri="{BB962C8B-B14F-4D97-AF65-F5344CB8AC3E}">
        <p14:creationId xmlns:p14="http://schemas.microsoft.com/office/powerpoint/2010/main" val="1182417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node sending its data to its parent which then forwards to its parent until it reaches the destination. The control messages were coming from the root and data from the source</a:t>
            </a:r>
          </a:p>
        </p:txBody>
      </p:sp>
      <p:sp>
        <p:nvSpPr>
          <p:cNvPr id="4" name="Slide Number Placeholder 3"/>
          <p:cNvSpPr>
            <a:spLocks noGrp="1"/>
          </p:cNvSpPr>
          <p:nvPr>
            <p:ph type="sldNum" sz="quarter" idx="10"/>
          </p:nvPr>
        </p:nvSpPr>
        <p:spPr/>
        <p:txBody>
          <a:bodyPr/>
          <a:lstStyle/>
          <a:p>
            <a:fld id="{C6F8B9A9-8B0E-41A3-9E75-1BE5D40C7201}" type="slidenum">
              <a:rPr lang="en-US" smtClean="0"/>
              <a:t>4</a:t>
            </a:fld>
            <a:endParaRPr lang="en-US"/>
          </a:p>
        </p:txBody>
      </p:sp>
    </p:spTree>
    <p:extLst>
      <p:ext uri="{BB962C8B-B14F-4D97-AF65-F5344CB8AC3E}">
        <p14:creationId xmlns:p14="http://schemas.microsoft.com/office/powerpoint/2010/main" val="1821060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source routing, the node that wants to send the data requests for the path to that node. For </a:t>
            </a:r>
            <a:r>
              <a:rPr lang="en-US" dirty="0" err="1"/>
              <a:t>eg</a:t>
            </a:r>
            <a:r>
              <a:rPr lang="en-US" dirty="0"/>
              <a:t>, we want to send the data from S to D, where S is the</a:t>
            </a:r>
            <a:r>
              <a:rPr lang="en-US" baseline="0" dirty="0"/>
              <a:t> root in this case.</a:t>
            </a:r>
            <a:endParaRPr lang="en-US" dirty="0"/>
          </a:p>
        </p:txBody>
      </p:sp>
      <p:sp>
        <p:nvSpPr>
          <p:cNvPr id="4" name="Slide Number Placeholder 3"/>
          <p:cNvSpPr>
            <a:spLocks noGrp="1"/>
          </p:cNvSpPr>
          <p:nvPr>
            <p:ph type="sldNum" sz="quarter" idx="10"/>
          </p:nvPr>
        </p:nvSpPr>
        <p:spPr/>
        <p:txBody>
          <a:bodyPr/>
          <a:lstStyle/>
          <a:p>
            <a:fld id="{C6F8B9A9-8B0E-41A3-9E75-1BE5D40C7201}" type="slidenum">
              <a:rPr lang="en-US" smtClean="0"/>
              <a:t>5</a:t>
            </a:fld>
            <a:endParaRPr lang="en-US"/>
          </a:p>
        </p:txBody>
      </p:sp>
    </p:spTree>
    <p:extLst>
      <p:ext uri="{BB962C8B-B14F-4D97-AF65-F5344CB8AC3E}">
        <p14:creationId xmlns:p14="http://schemas.microsoft.com/office/powerpoint/2010/main" val="3277710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phase 1 is</a:t>
            </a:r>
            <a:r>
              <a:rPr lang="en-US" baseline="0" dirty="0"/>
              <a:t> route discovery. In this phase, you will used the data collection protocol that you have already implemented to send the route info back to S. This route info is like a control traffic from node D to S which will be used by node S in order to reach D. Once this info is sent to S, it will create a table storing the child and the parents (path to reach each node in the network).</a:t>
            </a:r>
            <a:endParaRPr lang="en-US" dirty="0"/>
          </a:p>
        </p:txBody>
      </p:sp>
      <p:sp>
        <p:nvSpPr>
          <p:cNvPr id="4" name="Slide Number Placeholder 3"/>
          <p:cNvSpPr>
            <a:spLocks noGrp="1"/>
          </p:cNvSpPr>
          <p:nvPr>
            <p:ph type="sldNum" sz="quarter" idx="10"/>
          </p:nvPr>
        </p:nvSpPr>
        <p:spPr/>
        <p:txBody>
          <a:bodyPr/>
          <a:lstStyle/>
          <a:p>
            <a:fld id="{C6F8B9A9-8B0E-41A3-9E75-1BE5D40C7201}" type="slidenum">
              <a:rPr lang="en-US" smtClean="0"/>
              <a:t>6</a:t>
            </a:fld>
            <a:endParaRPr lang="en-US"/>
          </a:p>
        </p:txBody>
      </p:sp>
    </p:spTree>
    <p:extLst>
      <p:ext uri="{BB962C8B-B14F-4D97-AF65-F5344CB8AC3E}">
        <p14:creationId xmlns:p14="http://schemas.microsoft.com/office/powerpoint/2010/main" val="1256367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phase 1 is</a:t>
            </a:r>
            <a:r>
              <a:rPr lang="en-US" baseline="0" dirty="0"/>
              <a:t> route discovery. In this phase, you will used the data collection protocol that you have already implemented to send the route info back to S. This route info is like a control traffic from node D to S which will be used by node S in order to reach D. Once this info is sent to S, it will create a table storing the child and the parents (path to reach each node in the network).</a:t>
            </a:r>
            <a:endParaRPr lang="en-US" dirty="0"/>
          </a:p>
        </p:txBody>
      </p:sp>
      <p:sp>
        <p:nvSpPr>
          <p:cNvPr id="4" name="Slide Number Placeholder 3"/>
          <p:cNvSpPr>
            <a:spLocks noGrp="1"/>
          </p:cNvSpPr>
          <p:nvPr>
            <p:ph type="sldNum" sz="quarter" idx="10"/>
          </p:nvPr>
        </p:nvSpPr>
        <p:spPr/>
        <p:txBody>
          <a:bodyPr/>
          <a:lstStyle/>
          <a:p>
            <a:fld id="{C6F8B9A9-8B0E-41A3-9E75-1BE5D40C7201}" type="slidenum">
              <a:rPr lang="en-US" smtClean="0"/>
              <a:t>7</a:t>
            </a:fld>
            <a:endParaRPr lang="en-US"/>
          </a:p>
        </p:txBody>
      </p:sp>
    </p:spTree>
    <p:extLst>
      <p:ext uri="{BB962C8B-B14F-4D97-AF65-F5344CB8AC3E}">
        <p14:creationId xmlns:p14="http://schemas.microsoft.com/office/powerpoint/2010/main" val="2148305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phase 1 is</a:t>
            </a:r>
            <a:r>
              <a:rPr lang="en-US" baseline="0" dirty="0"/>
              <a:t> route discovery. In this phase, you will used the data collection protocol that you have already implemented to send the route info back to S. This route info is like a control traffic from node D to S which will be used by node S in order to reach D. Once this info is sent to S, it will create a table storing the child and the parents (path to reach each node in the network).</a:t>
            </a:r>
            <a:endParaRPr lang="en-US" dirty="0"/>
          </a:p>
        </p:txBody>
      </p:sp>
      <p:sp>
        <p:nvSpPr>
          <p:cNvPr id="4" name="Slide Number Placeholder 3"/>
          <p:cNvSpPr>
            <a:spLocks noGrp="1"/>
          </p:cNvSpPr>
          <p:nvPr>
            <p:ph type="sldNum" sz="quarter" idx="10"/>
          </p:nvPr>
        </p:nvSpPr>
        <p:spPr/>
        <p:txBody>
          <a:bodyPr/>
          <a:lstStyle/>
          <a:p>
            <a:fld id="{C6F8B9A9-8B0E-41A3-9E75-1BE5D40C7201}" type="slidenum">
              <a:rPr lang="en-US" smtClean="0"/>
              <a:t>8</a:t>
            </a:fld>
            <a:endParaRPr lang="en-US"/>
          </a:p>
        </p:txBody>
      </p:sp>
    </p:spTree>
    <p:extLst>
      <p:ext uri="{BB962C8B-B14F-4D97-AF65-F5344CB8AC3E}">
        <p14:creationId xmlns:p14="http://schemas.microsoft.com/office/powerpoint/2010/main" val="2171726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phase 1 is</a:t>
            </a:r>
            <a:r>
              <a:rPr lang="en-US" baseline="0" dirty="0"/>
              <a:t> route discovery. In this phase, you will used the data collection protocol that you have already implemented to send the route info back to S. This route info is like a control traffic from node D to S which will be used by node S in order to reach D. Once this info is sent to S, it will create a table storing the child and the parents (path to reach each node in the network).</a:t>
            </a:r>
            <a:endParaRPr lang="en-US" dirty="0"/>
          </a:p>
        </p:txBody>
      </p:sp>
      <p:sp>
        <p:nvSpPr>
          <p:cNvPr id="4" name="Slide Number Placeholder 3"/>
          <p:cNvSpPr>
            <a:spLocks noGrp="1"/>
          </p:cNvSpPr>
          <p:nvPr>
            <p:ph type="sldNum" sz="quarter" idx="10"/>
          </p:nvPr>
        </p:nvSpPr>
        <p:spPr/>
        <p:txBody>
          <a:bodyPr/>
          <a:lstStyle/>
          <a:p>
            <a:fld id="{C6F8B9A9-8B0E-41A3-9E75-1BE5D40C7201}" type="slidenum">
              <a:rPr lang="en-US" smtClean="0"/>
              <a:t>9</a:t>
            </a:fld>
            <a:endParaRPr lang="en-US"/>
          </a:p>
        </p:txBody>
      </p:sp>
    </p:spTree>
    <p:extLst>
      <p:ext uri="{BB962C8B-B14F-4D97-AF65-F5344CB8AC3E}">
        <p14:creationId xmlns:p14="http://schemas.microsoft.com/office/powerpoint/2010/main" val="3917945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the full source routing table stored at the root</a:t>
            </a:r>
          </a:p>
        </p:txBody>
      </p:sp>
      <p:sp>
        <p:nvSpPr>
          <p:cNvPr id="4" name="Slide Number Placeholder 3"/>
          <p:cNvSpPr>
            <a:spLocks noGrp="1"/>
          </p:cNvSpPr>
          <p:nvPr>
            <p:ph type="sldNum" sz="quarter" idx="10"/>
          </p:nvPr>
        </p:nvSpPr>
        <p:spPr/>
        <p:txBody>
          <a:bodyPr/>
          <a:lstStyle/>
          <a:p>
            <a:fld id="{C6F8B9A9-8B0E-41A3-9E75-1BE5D40C7201}" type="slidenum">
              <a:rPr lang="en-US" smtClean="0"/>
              <a:t>10</a:t>
            </a:fld>
            <a:endParaRPr lang="en-US"/>
          </a:p>
        </p:txBody>
      </p:sp>
    </p:spTree>
    <p:extLst>
      <p:ext uri="{BB962C8B-B14F-4D97-AF65-F5344CB8AC3E}">
        <p14:creationId xmlns:p14="http://schemas.microsoft.com/office/powerpoint/2010/main" val="2392933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a:t>
            </a:r>
            <a:r>
              <a:rPr lang="en-US" baseline="0" dirty="0"/>
              <a:t> source routing table is constructed, S can now use it to reach the specific node. In this case to reach node D.</a:t>
            </a:r>
          </a:p>
          <a:p>
            <a:r>
              <a:rPr lang="en-US" baseline="0" dirty="0"/>
              <a:t>Now many nodes can reach to root (many to one) and the root can reach to other nodes (one to many)  creating a bidirectional data communication mechanism.</a:t>
            </a:r>
            <a:endParaRPr lang="en-US" dirty="0"/>
          </a:p>
        </p:txBody>
      </p:sp>
      <p:sp>
        <p:nvSpPr>
          <p:cNvPr id="4" name="Slide Number Placeholder 3"/>
          <p:cNvSpPr>
            <a:spLocks noGrp="1"/>
          </p:cNvSpPr>
          <p:nvPr>
            <p:ph type="sldNum" sz="quarter" idx="10"/>
          </p:nvPr>
        </p:nvSpPr>
        <p:spPr/>
        <p:txBody>
          <a:bodyPr/>
          <a:lstStyle/>
          <a:p>
            <a:fld id="{C6F8B9A9-8B0E-41A3-9E75-1BE5D40C7201}" type="slidenum">
              <a:rPr lang="en-US" smtClean="0"/>
              <a:t>13</a:t>
            </a:fld>
            <a:endParaRPr lang="en-US"/>
          </a:p>
        </p:txBody>
      </p:sp>
    </p:spTree>
    <p:extLst>
      <p:ext uri="{BB962C8B-B14F-4D97-AF65-F5344CB8AC3E}">
        <p14:creationId xmlns:p14="http://schemas.microsoft.com/office/powerpoint/2010/main" val="4160084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F7E07AB-0454-5247-89FE-897BCF13ED6C}" type="datetime1">
              <a:rPr lang="es-ES_tradnl" smtClean="0"/>
              <a:t>6/12/17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6CE12-77C8-490F-96BA-25623C8EC72A}" type="slidenum">
              <a:rPr lang="en-US" smtClean="0"/>
              <a:t>‹Nr.›</a:t>
            </a:fld>
            <a:endParaRPr lang="en-US"/>
          </a:p>
        </p:txBody>
      </p:sp>
    </p:spTree>
    <p:extLst>
      <p:ext uri="{BB962C8B-B14F-4D97-AF65-F5344CB8AC3E}">
        <p14:creationId xmlns:p14="http://schemas.microsoft.com/office/powerpoint/2010/main" val="3718515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ECACE6-8464-3144-9F6F-DAE85AC099AC}" type="datetime1">
              <a:rPr lang="es-ES_tradnl" smtClean="0"/>
              <a:t>6/12/17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6CE12-77C8-490F-96BA-25623C8EC72A}" type="slidenum">
              <a:rPr lang="en-US" smtClean="0"/>
              <a:t>‹Nr.›</a:t>
            </a:fld>
            <a:endParaRPr lang="en-US"/>
          </a:p>
        </p:txBody>
      </p:sp>
    </p:spTree>
    <p:extLst>
      <p:ext uri="{BB962C8B-B14F-4D97-AF65-F5344CB8AC3E}">
        <p14:creationId xmlns:p14="http://schemas.microsoft.com/office/powerpoint/2010/main" val="64303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F45B73-94B3-6F49-A753-8094788E8BE1}" type="datetime1">
              <a:rPr lang="es-ES_tradnl" smtClean="0"/>
              <a:t>6/12/17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6CE12-77C8-490F-96BA-25623C8EC72A}" type="slidenum">
              <a:rPr lang="en-US" smtClean="0"/>
              <a:t>‹Nr.›</a:t>
            </a:fld>
            <a:endParaRPr lang="en-US"/>
          </a:p>
        </p:txBody>
      </p:sp>
    </p:spTree>
    <p:extLst>
      <p:ext uri="{BB962C8B-B14F-4D97-AF65-F5344CB8AC3E}">
        <p14:creationId xmlns:p14="http://schemas.microsoft.com/office/powerpoint/2010/main" val="244648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294079-0292-1F4F-A911-B73CA3826010}" type="datetime1">
              <a:rPr lang="es-ES_tradnl" smtClean="0"/>
              <a:t>6/12/17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6CE12-77C8-490F-96BA-25623C8EC72A}" type="slidenum">
              <a:rPr lang="en-US" smtClean="0"/>
              <a:t>‹Nr.›</a:t>
            </a:fld>
            <a:endParaRPr lang="en-US"/>
          </a:p>
        </p:txBody>
      </p:sp>
    </p:spTree>
    <p:extLst>
      <p:ext uri="{BB962C8B-B14F-4D97-AF65-F5344CB8AC3E}">
        <p14:creationId xmlns:p14="http://schemas.microsoft.com/office/powerpoint/2010/main" val="41114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85713C-57D0-AA46-9A24-C4D487F233A7}" type="datetime1">
              <a:rPr lang="es-ES_tradnl" smtClean="0"/>
              <a:t>6/12/17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6CE12-77C8-490F-96BA-25623C8EC72A}" type="slidenum">
              <a:rPr lang="en-US" smtClean="0"/>
              <a:t>‹Nr.›</a:t>
            </a:fld>
            <a:endParaRPr lang="en-US"/>
          </a:p>
        </p:txBody>
      </p:sp>
    </p:spTree>
    <p:extLst>
      <p:ext uri="{BB962C8B-B14F-4D97-AF65-F5344CB8AC3E}">
        <p14:creationId xmlns:p14="http://schemas.microsoft.com/office/powerpoint/2010/main" val="2002556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81C90C-95D9-5149-9A6F-54E86A9E4746}" type="datetime1">
              <a:rPr lang="es-ES_tradnl" smtClean="0"/>
              <a:t>6/12/17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6CE12-77C8-490F-96BA-25623C8EC72A}" type="slidenum">
              <a:rPr lang="en-US" smtClean="0"/>
              <a:t>‹Nr.›</a:t>
            </a:fld>
            <a:endParaRPr lang="en-US"/>
          </a:p>
        </p:txBody>
      </p:sp>
    </p:spTree>
    <p:extLst>
      <p:ext uri="{BB962C8B-B14F-4D97-AF65-F5344CB8AC3E}">
        <p14:creationId xmlns:p14="http://schemas.microsoft.com/office/powerpoint/2010/main" val="871830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0F3125-78B0-5F46-A7F8-52BDCBA6D900}" type="datetime1">
              <a:rPr lang="es-ES_tradnl" smtClean="0"/>
              <a:t>6/12/17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76CE12-77C8-490F-96BA-25623C8EC72A}" type="slidenum">
              <a:rPr lang="en-US" smtClean="0"/>
              <a:t>‹Nr.›</a:t>
            </a:fld>
            <a:endParaRPr lang="en-US"/>
          </a:p>
        </p:txBody>
      </p:sp>
    </p:spTree>
    <p:extLst>
      <p:ext uri="{BB962C8B-B14F-4D97-AF65-F5344CB8AC3E}">
        <p14:creationId xmlns:p14="http://schemas.microsoft.com/office/powerpoint/2010/main" val="609848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C40D174-08E7-5D48-A219-73577474EAC1}" type="datetime1">
              <a:rPr lang="es-ES_tradnl" smtClean="0"/>
              <a:t>6/12/17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76CE12-77C8-490F-96BA-25623C8EC72A}" type="slidenum">
              <a:rPr lang="en-US" smtClean="0"/>
              <a:t>‹Nr.›</a:t>
            </a:fld>
            <a:endParaRPr lang="en-US"/>
          </a:p>
        </p:txBody>
      </p:sp>
    </p:spTree>
    <p:extLst>
      <p:ext uri="{BB962C8B-B14F-4D97-AF65-F5344CB8AC3E}">
        <p14:creationId xmlns:p14="http://schemas.microsoft.com/office/powerpoint/2010/main" val="4113295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DB273C-CFB6-CC49-883B-DA414FA6548B}" type="datetime1">
              <a:rPr lang="es-ES_tradnl" smtClean="0"/>
              <a:t>6/12/17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76CE12-77C8-490F-96BA-25623C8EC72A}" type="slidenum">
              <a:rPr lang="en-US" smtClean="0"/>
              <a:t>‹Nr.›</a:t>
            </a:fld>
            <a:endParaRPr lang="en-US"/>
          </a:p>
        </p:txBody>
      </p:sp>
    </p:spTree>
    <p:extLst>
      <p:ext uri="{BB962C8B-B14F-4D97-AF65-F5344CB8AC3E}">
        <p14:creationId xmlns:p14="http://schemas.microsoft.com/office/powerpoint/2010/main" val="2590274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EA90E8-C088-FC4A-94DB-85632430DFB5}" type="datetime1">
              <a:rPr lang="es-ES_tradnl" smtClean="0"/>
              <a:t>6/12/17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6CE12-77C8-490F-96BA-25623C8EC72A}" type="slidenum">
              <a:rPr lang="en-US" smtClean="0"/>
              <a:t>‹Nr.›</a:t>
            </a:fld>
            <a:endParaRPr lang="en-US"/>
          </a:p>
        </p:txBody>
      </p:sp>
    </p:spTree>
    <p:extLst>
      <p:ext uri="{BB962C8B-B14F-4D97-AF65-F5344CB8AC3E}">
        <p14:creationId xmlns:p14="http://schemas.microsoft.com/office/powerpoint/2010/main" val="3521111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FD1294-82C6-4B43-B82A-9C43D0E64123}" type="datetime1">
              <a:rPr lang="es-ES_tradnl" smtClean="0"/>
              <a:t>6/12/17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6CE12-77C8-490F-96BA-25623C8EC72A}" type="slidenum">
              <a:rPr lang="en-US" smtClean="0"/>
              <a:t>‹Nr.›</a:t>
            </a:fld>
            <a:endParaRPr lang="en-US"/>
          </a:p>
        </p:txBody>
      </p:sp>
    </p:spTree>
    <p:extLst>
      <p:ext uri="{BB962C8B-B14F-4D97-AF65-F5344CB8AC3E}">
        <p14:creationId xmlns:p14="http://schemas.microsoft.com/office/powerpoint/2010/main" val="4226426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47B73A-5DD3-7345-A64E-CA74D505B87D}" type="datetime1">
              <a:rPr lang="es-ES_tradnl" smtClean="0"/>
              <a:t>6/12/17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76CE12-77C8-490F-96BA-25623C8EC72A}" type="slidenum">
              <a:rPr lang="en-US" smtClean="0"/>
              <a:t>‹Nr.›</a:t>
            </a:fld>
            <a:endParaRPr lang="en-US"/>
          </a:p>
        </p:txBody>
      </p:sp>
    </p:spTree>
    <p:extLst>
      <p:ext uri="{BB962C8B-B14F-4D97-AF65-F5344CB8AC3E}">
        <p14:creationId xmlns:p14="http://schemas.microsoft.com/office/powerpoint/2010/main" val="1325196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 Id="rId3" Type="http://schemas.openxmlformats.org/officeDocument/2006/relationships/image" Target="../media/image5.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 Id="rId3"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latin typeface="Arial" panose="020B0604020202020204" pitchFamily="34" charset="0"/>
                <a:cs typeface="Arial" panose="020B0604020202020204" pitchFamily="34" charset="0"/>
              </a:rPr>
              <a:t>Source Routing for Downward Data Traffic</a:t>
            </a:r>
          </a:p>
        </p:txBody>
      </p:sp>
      <p:sp>
        <p:nvSpPr>
          <p:cNvPr id="5" name="Subtitle 4"/>
          <p:cNvSpPr>
            <a:spLocks noGrp="1"/>
          </p:cNvSpPr>
          <p:nvPr>
            <p:ph type="subTitle" idx="1"/>
          </p:nvPr>
        </p:nvSpPr>
        <p:spPr/>
        <p:txBody>
          <a:bodyPr/>
          <a:lstStyle/>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WSN Lab final project, </a:t>
            </a:r>
            <a:r>
              <a:rPr lang="en-US" dirty="0" smtClean="0">
                <a:latin typeface="Arial" panose="020B0604020202020204" pitchFamily="34" charset="0"/>
                <a:cs typeface="Arial" panose="020B0604020202020204" pitchFamily="34" charset="0"/>
              </a:rPr>
              <a:t>2017-2018</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3019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508" y="363066"/>
            <a:ext cx="11122891" cy="1325563"/>
          </a:xfrm>
        </p:spPr>
        <p:txBody>
          <a:bodyPr/>
          <a:lstStyle/>
          <a:p>
            <a:r>
              <a:rPr lang="en-US" dirty="0">
                <a:latin typeface="Arial" panose="020B0604020202020204" pitchFamily="34" charset="0"/>
                <a:cs typeface="Arial" panose="020B0604020202020204" pitchFamily="34" charset="0"/>
              </a:rPr>
              <a:t>Phase 1: Collecting the routing information</a:t>
            </a:r>
          </a:p>
        </p:txBody>
      </p:sp>
      <p:sp>
        <p:nvSpPr>
          <p:cNvPr id="8" name="Oval 7"/>
          <p:cNvSpPr>
            <a:spLocks noChangeArrowheads="1"/>
          </p:cNvSpPr>
          <p:nvPr/>
        </p:nvSpPr>
        <p:spPr bwMode="auto">
          <a:xfrm>
            <a:off x="4489839" y="3521407"/>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R1</a:t>
            </a:r>
          </a:p>
        </p:txBody>
      </p:sp>
      <p:sp>
        <p:nvSpPr>
          <p:cNvPr id="9" name="Oval 8"/>
          <p:cNvSpPr>
            <a:spLocks noChangeArrowheads="1"/>
          </p:cNvSpPr>
          <p:nvPr/>
        </p:nvSpPr>
        <p:spPr bwMode="auto">
          <a:xfrm>
            <a:off x="2931289" y="3515612"/>
            <a:ext cx="609600" cy="609600"/>
          </a:xfrm>
          <a:prstGeom prst="ellipse">
            <a:avLst/>
          </a:prstGeom>
          <a:solidFill>
            <a:srgbClr val="92D050"/>
          </a:solidFill>
          <a:ln w="9525">
            <a:solidFill>
              <a:schemeClr val="tx1"/>
            </a:solidFill>
            <a:round/>
            <a:headEnd/>
            <a:tailEnd/>
          </a:ln>
          <a:effectLs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a:latin typeface="Arial" panose="020B0604020202020204" pitchFamily="34" charset="0"/>
              </a:rPr>
              <a:t>S</a:t>
            </a:r>
          </a:p>
        </p:txBody>
      </p:sp>
      <p:sp>
        <p:nvSpPr>
          <p:cNvPr id="10" name="Oval 9"/>
          <p:cNvSpPr>
            <a:spLocks noChangeArrowheads="1"/>
          </p:cNvSpPr>
          <p:nvPr/>
        </p:nvSpPr>
        <p:spPr bwMode="auto">
          <a:xfrm>
            <a:off x="8534400" y="2566761"/>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R3</a:t>
            </a:r>
          </a:p>
        </p:txBody>
      </p:sp>
      <p:sp>
        <p:nvSpPr>
          <p:cNvPr id="13" name="Oval 12"/>
          <p:cNvSpPr>
            <a:spLocks noChangeArrowheads="1"/>
          </p:cNvSpPr>
          <p:nvPr/>
        </p:nvSpPr>
        <p:spPr bwMode="auto">
          <a:xfrm>
            <a:off x="6367318" y="3521407"/>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R2</a:t>
            </a:r>
          </a:p>
        </p:txBody>
      </p:sp>
      <p:sp>
        <p:nvSpPr>
          <p:cNvPr id="24" name="Oval 23"/>
          <p:cNvSpPr>
            <a:spLocks noChangeArrowheads="1"/>
          </p:cNvSpPr>
          <p:nvPr/>
        </p:nvSpPr>
        <p:spPr bwMode="auto">
          <a:xfrm>
            <a:off x="10784608" y="218991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a:latin typeface="Arial" panose="020B0604020202020204" pitchFamily="34" charset="0"/>
              </a:rPr>
              <a:t>D</a:t>
            </a:r>
          </a:p>
        </p:txBody>
      </p:sp>
      <p:sp>
        <p:nvSpPr>
          <p:cNvPr id="31" name="Oval 30"/>
          <p:cNvSpPr>
            <a:spLocks noChangeArrowheads="1"/>
          </p:cNvSpPr>
          <p:nvPr/>
        </p:nvSpPr>
        <p:spPr bwMode="auto">
          <a:xfrm>
            <a:off x="6367318" y="5195065"/>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R4</a:t>
            </a:r>
          </a:p>
        </p:txBody>
      </p:sp>
      <p:sp>
        <p:nvSpPr>
          <p:cNvPr id="32" name="Oval 31"/>
          <p:cNvSpPr>
            <a:spLocks noChangeArrowheads="1"/>
          </p:cNvSpPr>
          <p:nvPr/>
        </p:nvSpPr>
        <p:spPr bwMode="auto">
          <a:xfrm>
            <a:off x="8318874" y="5573755"/>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R5</a:t>
            </a:r>
          </a:p>
        </p:txBody>
      </p:sp>
      <p:cxnSp>
        <p:nvCxnSpPr>
          <p:cNvPr id="36" name="Straight Arrow Connector 35"/>
          <p:cNvCxnSpPr>
            <a:stCxn id="9" idx="6"/>
            <a:endCxn id="8" idx="2"/>
          </p:cNvCxnSpPr>
          <p:nvPr/>
        </p:nvCxnSpPr>
        <p:spPr>
          <a:xfrm>
            <a:off x="3540889" y="3820412"/>
            <a:ext cx="948950" cy="5795"/>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8" idx="6"/>
            <a:endCxn id="13" idx="2"/>
          </p:cNvCxnSpPr>
          <p:nvPr/>
        </p:nvCxnSpPr>
        <p:spPr>
          <a:xfrm>
            <a:off x="5099439" y="3826207"/>
            <a:ext cx="1267879"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3" idx="6"/>
            <a:endCxn id="10" idx="3"/>
          </p:cNvCxnSpPr>
          <p:nvPr/>
        </p:nvCxnSpPr>
        <p:spPr>
          <a:xfrm flipV="1">
            <a:off x="6976918" y="3087087"/>
            <a:ext cx="1646756" cy="73912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0" idx="6"/>
            <a:endCxn id="24" idx="2"/>
          </p:cNvCxnSpPr>
          <p:nvPr/>
        </p:nvCxnSpPr>
        <p:spPr>
          <a:xfrm flipV="1">
            <a:off x="9144000" y="2494712"/>
            <a:ext cx="1640608" cy="376849"/>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3" idx="4"/>
            <a:endCxn id="31" idx="0"/>
          </p:cNvCxnSpPr>
          <p:nvPr/>
        </p:nvCxnSpPr>
        <p:spPr>
          <a:xfrm>
            <a:off x="6672118" y="4131007"/>
            <a:ext cx="0" cy="1064058"/>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1" idx="6"/>
            <a:endCxn id="32" idx="2"/>
          </p:cNvCxnSpPr>
          <p:nvPr/>
        </p:nvCxnSpPr>
        <p:spPr>
          <a:xfrm>
            <a:off x="6976918" y="5499865"/>
            <a:ext cx="1341956" cy="37869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H="1" flipV="1">
            <a:off x="3611027" y="3637432"/>
            <a:ext cx="766874" cy="289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Table 20"/>
          <p:cNvGraphicFramePr>
            <a:graphicFrameLocks noGrp="1"/>
          </p:cNvGraphicFramePr>
          <p:nvPr>
            <p:extLst>
              <p:ext uri="{D42A27DB-BD31-4B8C-83A1-F6EECF244321}">
                <p14:modId xmlns:p14="http://schemas.microsoft.com/office/powerpoint/2010/main" val="2563193248"/>
              </p:ext>
            </p:extLst>
          </p:nvPr>
        </p:nvGraphicFramePr>
        <p:xfrm>
          <a:off x="621256" y="2683136"/>
          <a:ext cx="1852362" cy="2560320"/>
        </p:xfrm>
        <a:graphic>
          <a:graphicData uri="http://schemas.openxmlformats.org/drawingml/2006/table">
            <a:tbl>
              <a:tblPr firstRow="1" bandRow="1">
                <a:tableStyleId>{073A0DAA-6AF3-43AB-8588-CEC1D06C72B9}</a:tableStyleId>
              </a:tblPr>
              <a:tblGrid>
                <a:gridCol w="926181">
                  <a:extLst>
                    <a:ext uri="{9D8B030D-6E8A-4147-A177-3AD203B41FA5}">
                      <a16:colId xmlns="" xmlns:a16="http://schemas.microsoft.com/office/drawing/2014/main" val="1413222059"/>
                    </a:ext>
                  </a:extLst>
                </a:gridCol>
                <a:gridCol w="926181">
                  <a:extLst>
                    <a:ext uri="{9D8B030D-6E8A-4147-A177-3AD203B41FA5}">
                      <a16:colId xmlns="" xmlns:a16="http://schemas.microsoft.com/office/drawing/2014/main" val="2953200447"/>
                    </a:ext>
                  </a:extLst>
                </a:gridCol>
              </a:tblGrid>
              <a:tr h="284742">
                <a:tc>
                  <a:txBody>
                    <a:bodyPr/>
                    <a:lstStyle/>
                    <a:p>
                      <a:pPr algn="ctr"/>
                      <a:r>
                        <a:rPr lang="en-US" dirty="0"/>
                        <a:t>Child</a:t>
                      </a:r>
                    </a:p>
                  </a:txBody>
                  <a:tcPr/>
                </a:tc>
                <a:tc>
                  <a:txBody>
                    <a:bodyPr/>
                    <a:lstStyle/>
                    <a:p>
                      <a:pPr algn="ctr"/>
                      <a:r>
                        <a:rPr lang="en-US" dirty="0"/>
                        <a:t>Parent</a:t>
                      </a:r>
                    </a:p>
                  </a:txBody>
                  <a:tcPr/>
                </a:tc>
                <a:extLst>
                  <a:ext uri="{0D108BD9-81ED-4DB2-BD59-A6C34878D82A}">
                    <a16:rowId xmlns="" xmlns:a16="http://schemas.microsoft.com/office/drawing/2014/main" val="2196832521"/>
                  </a:ext>
                </a:extLst>
              </a:tr>
              <a:tr h="284742">
                <a:tc>
                  <a:txBody>
                    <a:bodyPr/>
                    <a:lstStyle/>
                    <a:p>
                      <a:pPr algn="ctr"/>
                      <a:r>
                        <a:rPr lang="en-US" dirty="0"/>
                        <a:t>R1</a:t>
                      </a:r>
                    </a:p>
                  </a:txBody>
                  <a:tcPr/>
                </a:tc>
                <a:tc>
                  <a:txBody>
                    <a:bodyPr/>
                    <a:lstStyle/>
                    <a:p>
                      <a:pPr algn="ctr"/>
                      <a:r>
                        <a:rPr lang="en-US" dirty="0"/>
                        <a:t>S</a:t>
                      </a:r>
                    </a:p>
                  </a:txBody>
                  <a:tcPr/>
                </a:tc>
                <a:extLst>
                  <a:ext uri="{0D108BD9-81ED-4DB2-BD59-A6C34878D82A}">
                    <a16:rowId xmlns="" xmlns:a16="http://schemas.microsoft.com/office/drawing/2014/main" val="3667059558"/>
                  </a:ext>
                </a:extLst>
              </a:tr>
              <a:tr h="284742">
                <a:tc>
                  <a:txBody>
                    <a:bodyPr/>
                    <a:lstStyle/>
                    <a:p>
                      <a:pPr algn="ctr"/>
                      <a:r>
                        <a:rPr lang="en-US" dirty="0"/>
                        <a:t>R2</a:t>
                      </a:r>
                    </a:p>
                  </a:txBody>
                  <a:tcPr/>
                </a:tc>
                <a:tc>
                  <a:txBody>
                    <a:bodyPr/>
                    <a:lstStyle/>
                    <a:p>
                      <a:pPr algn="ctr"/>
                      <a:r>
                        <a:rPr lang="en-US" dirty="0"/>
                        <a:t>R1</a:t>
                      </a:r>
                    </a:p>
                  </a:txBody>
                  <a:tcPr/>
                </a:tc>
                <a:extLst>
                  <a:ext uri="{0D108BD9-81ED-4DB2-BD59-A6C34878D82A}">
                    <a16:rowId xmlns="" xmlns:a16="http://schemas.microsoft.com/office/drawing/2014/main" val="1661388541"/>
                  </a:ext>
                </a:extLst>
              </a:tr>
              <a:tr h="284742">
                <a:tc>
                  <a:txBody>
                    <a:bodyPr/>
                    <a:lstStyle/>
                    <a:p>
                      <a:pPr algn="ctr"/>
                      <a:r>
                        <a:rPr lang="en-US" dirty="0"/>
                        <a:t>R3</a:t>
                      </a:r>
                    </a:p>
                  </a:txBody>
                  <a:tcPr/>
                </a:tc>
                <a:tc>
                  <a:txBody>
                    <a:bodyPr/>
                    <a:lstStyle/>
                    <a:p>
                      <a:pPr algn="ctr"/>
                      <a:r>
                        <a:rPr lang="en-US" dirty="0"/>
                        <a:t>R2</a:t>
                      </a:r>
                    </a:p>
                  </a:txBody>
                  <a:tcPr/>
                </a:tc>
                <a:extLst>
                  <a:ext uri="{0D108BD9-81ED-4DB2-BD59-A6C34878D82A}">
                    <a16:rowId xmlns="" xmlns:a16="http://schemas.microsoft.com/office/drawing/2014/main" val="21141557"/>
                  </a:ext>
                </a:extLst>
              </a:tr>
              <a:tr h="284742">
                <a:tc>
                  <a:txBody>
                    <a:bodyPr/>
                    <a:lstStyle/>
                    <a:p>
                      <a:pPr algn="ctr"/>
                      <a:r>
                        <a:rPr lang="en-US" dirty="0"/>
                        <a:t>D</a:t>
                      </a:r>
                    </a:p>
                  </a:txBody>
                  <a:tcPr/>
                </a:tc>
                <a:tc>
                  <a:txBody>
                    <a:bodyPr/>
                    <a:lstStyle/>
                    <a:p>
                      <a:pPr algn="ctr"/>
                      <a:r>
                        <a:rPr lang="en-US" dirty="0"/>
                        <a:t>R3</a:t>
                      </a:r>
                    </a:p>
                  </a:txBody>
                  <a:tcPr/>
                </a:tc>
                <a:extLst>
                  <a:ext uri="{0D108BD9-81ED-4DB2-BD59-A6C34878D82A}">
                    <a16:rowId xmlns="" xmlns:a16="http://schemas.microsoft.com/office/drawing/2014/main" val="3875358527"/>
                  </a:ext>
                </a:extLst>
              </a:tr>
              <a:tr h="284742">
                <a:tc>
                  <a:txBody>
                    <a:bodyPr/>
                    <a:lstStyle/>
                    <a:p>
                      <a:pPr algn="ctr"/>
                      <a:r>
                        <a:rPr lang="en-US" dirty="0"/>
                        <a:t>R5</a:t>
                      </a:r>
                    </a:p>
                  </a:txBody>
                  <a:tcPr/>
                </a:tc>
                <a:tc>
                  <a:txBody>
                    <a:bodyPr/>
                    <a:lstStyle/>
                    <a:p>
                      <a:pPr algn="ctr"/>
                      <a:r>
                        <a:rPr lang="en-US" dirty="0"/>
                        <a:t>R4</a:t>
                      </a:r>
                    </a:p>
                  </a:txBody>
                  <a:tcPr/>
                </a:tc>
                <a:extLst>
                  <a:ext uri="{0D108BD9-81ED-4DB2-BD59-A6C34878D82A}">
                    <a16:rowId xmlns="" xmlns:a16="http://schemas.microsoft.com/office/drawing/2014/main" val="1319680841"/>
                  </a:ext>
                </a:extLst>
              </a:tr>
              <a:tr h="284742">
                <a:tc>
                  <a:txBody>
                    <a:bodyPr/>
                    <a:lstStyle/>
                    <a:p>
                      <a:pPr algn="ctr"/>
                      <a:r>
                        <a:rPr lang="en-US" dirty="0"/>
                        <a:t>R4</a:t>
                      </a:r>
                    </a:p>
                  </a:txBody>
                  <a:tcPr/>
                </a:tc>
                <a:tc>
                  <a:txBody>
                    <a:bodyPr/>
                    <a:lstStyle/>
                    <a:p>
                      <a:pPr algn="ctr"/>
                      <a:r>
                        <a:rPr lang="en-US" dirty="0"/>
                        <a:t>R2</a:t>
                      </a:r>
                    </a:p>
                  </a:txBody>
                  <a:tcPr/>
                </a:tc>
                <a:extLst>
                  <a:ext uri="{0D108BD9-81ED-4DB2-BD59-A6C34878D82A}">
                    <a16:rowId xmlns="" xmlns:a16="http://schemas.microsoft.com/office/drawing/2014/main" val="2839709082"/>
                  </a:ext>
                </a:extLst>
              </a:tr>
            </a:tbl>
          </a:graphicData>
        </a:graphic>
      </p:graphicFrame>
      <p:cxnSp>
        <p:nvCxnSpPr>
          <p:cNvPr id="19" name="Straight Arrow Connector 18"/>
          <p:cNvCxnSpPr/>
          <p:nvPr/>
        </p:nvCxnSpPr>
        <p:spPr>
          <a:xfrm flipH="1" flipV="1">
            <a:off x="7264460" y="5243457"/>
            <a:ext cx="886804" cy="25640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6971709" y="4304393"/>
            <a:ext cx="5209" cy="68877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356997" y="3634220"/>
            <a:ext cx="84378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ular Callout 25"/>
          <p:cNvSpPr/>
          <p:nvPr/>
        </p:nvSpPr>
        <p:spPr bwMode="auto">
          <a:xfrm>
            <a:off x="3367763" y="1647597"/>
            <a:ext cx="3105924" cy="847115"/>
          </a:xfrm>
          <a:prstGeom prst="wedgeRectCallout">
            <a:avLst>
              <a:gd name="adj1" fmla="val -76450"/>
              <a:gd name="adj2" fmla="val 7042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Source </a:t>
            </a:r>
            <a:r>
              <a:rPr kumimoji="0" lang="en-US" sz="2200" b="0" i="0" u="none" strike="noStrike" cap="none" normalizeH="0" baseline="0">
                <a:ln>
                  <a:noFill/>
                </a:ln>
                <a:solidFill>
                  <a:srgbClr val="000000"/>
                </a:solidFill>
                <a:effectLst/>
                <a:latin typeface="Arial" panose="020B0604020202020204" pitchFamily="34" charset="0"/>
                <a:cs typeface="Arial" panose="020B0604020202020204" pitchFamily="34" charset="0"/>
              </a:rPr>
              <a:t>routing </a:t>
            </a:r>
            <a:r>
              <a:rPr kumimoji="0" lang="en-US" sz="22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table</a:t>
            </a:r>
            <a:endParaRPr lang="en-US" sz="2200" dirty="0">
              <a:solidFill>
                <a:srgbClr val="000000"/>
              </a:solidFill>
              <a:latin typeface="Arial" panose="020B0604020202020204" pitchFamily="34" charset="0"/>
              <a:cs typeface="Arial" panose="020B0604020202020204"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dirty="0" smtClean="0">
                <a:ln>
                  <a:noFill/>
                </a:ln>
                <a:solidFill>
                  <a:srgbClr val="000000"/>
                </a:solidFill>
                <a:effectLst/>
                <a:latin typeface="Arial" panose="020B0604020202020204" pitchFamily="34" charset="0"/>
                <a:cs typeface="Arial" panose="020B0604020202020204" pitchFamily="34" charset="0"/>
              </a:rPr>
              <a:t>(at the root only)</a:t>
            </a:r>
            <a:endParaRPr kumimoji="0" 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p:txBody>
      </p:sp>
      <p:sp>
        <p:nvSpPr>
          <p:cNvPr id="3" name="Marcador de número de diapositiva 2"/>
          <p:cNvSpPr>
            <a:spLocks noGrp="1"/>
          </p:cNvSpPr>
          <p:nvPr>
            <p:ph type="sldNum" sz="quarter" idx="12"/>
          </p:nvPr>
        </p:nvSpPr>
        <p:spPr/>
        <p:txBody>
          <a:bodyPr/>
          <a:lstStyle/>
          <a:p>
            <a:fld id="{3076CE12-77C8-490F-96BA-25623C8EC72A}" type="slidenum">
              <a:rPr lang="en-US" smtClean="0"/>
              <a:t>10</a:t>
            </a:fld>
            <a:endParaRPr lang="en-US"/>
          </a:p>
        </p:txBody>
      </p:sp>
    </p:spTree>
    <p:extLst>
      <p:ext uri="{BB962C8B-B14F-4D97-AF65-F5344CB8AC3E}">
        <p14:creationId xmlns:p14="http://schemas.microsoft.com/office/powerpoint/2010/main" val="11462547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080" y="0"/>
            <a:ext cx="10515600" cy="1325563"/>
          </a:xfrm>
        </p:spPr>
        <p:txBody>
          <a:bodyPr/>
          <a:lstStyle/>
          <a:p>
            <a:r>
              <a:rPr lang="en-US" dirty="0" smtClean="0">
                <a:latin typeface="Arial" panose="020B0604020202020204" pitchFamily="34" charset="0"/>
                <a:cs typeface="Arial" panose="020B0604020202020204" pitchFamily="34" charset="0"/>
              </a:rPr>
              <a:t>Topology Reports</a:t>
            </a:r>
            <a:endParaRPr lang="en-US" dirty="0"/>
          </a:p>
        </p:txBody>
      </p:sp>
      <p:sp>
        <p:nvSpPr>
          <p:cNvPr id="3" name="Content Placeholder 2"/>
          <p:cNvSpPr>
            <a:spLocks noGrp="1"/>
          </p:cNvSpPr>
          <p:nvPr>
            <p:ph idx="1"/>
          </p:nvPr>
        </p:nvSpPr>
        <p:spPr>
          <a:xfrm>
            <a:off x="838200" y="1330960"/>
            <a:ext cx="10515600" cy="5303520"/>
          </a:xfrm>
        </p:spPr>
        <p:txBody>
          <a:bodyPr>
            <a:normAutofit/>
          </a:bodyPr>
          <a:lstStyle/>
          <a:p>
            <a:r>
              <a:rPr lang="en-US" altLang="en-US" b="1" dirty="0" smtClean="0">
                <a:latin typeface="Arial" panose="020B0604020202020204" pitchFamily="34" charset="0"/>
                <a:cs typeface="Arial" panose="020B0604020202020204" pitchFamily="34" charset="0"/>
              </a:rPr>
              <a:t>Dedicated Topology Reports:</a:t>
            </a:r>
            <a:endParaRPr lang="en-US" altLang="en-US" b="1" dirty="0">
              <a:latin typeface="Arial" panose="020B0604020202020204" pitchFamily="34" charset="0"/>
              <a:cs typeface="Arial" panose="020B0604020202020204" pitchFamily="34" charset="0"/>
            </a:endParaRPr>
          </a:p>
          <a:p>
            <a:pPr lvl="1"/>
            <a:r>
              <a:rPr lang="en-US" altLang="en-US" dirty="0" smtClean="0">
                <a:latin typeface="Arial" panose="020B0604020202020204" pitchFamily="34" charset="0"/>
                <a:cs typeface="Arial" panose="020B0604020202020204" pitchFamily="34" charset="0"/>
              </a:rPr>
              <a:t>Dedicated control traffic to inform </a:t>
            </a:r>
            <a:br>
              <a:rPr lang="en-US" altLang="en-US"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the sink of the parent of each node</a:t>
            </a:r>
            <a:endParaRPr lang="en-US" altLang="en-US" dirty="0" smtClean="0">
              <a:solidFill>
                <a:srgbClr val="C00000"/>
              </a:solidFill>
              <a:latin typeface="Arial" panose="020B0604020202020204" pitchFamily="34" charset="0"/>
              <a:cs typeface="Arial" panose="020B0604020202020204" pitchFamily="34" charset="0"/>
            </a:endParaRPr>
          </a:p>
          <a:p>
            <a:endParaRPr lang="en-US" altLang="en-US" dirty="0" smtClean="0">
              <a:latin typeface="Arial" panose="020B0604020202020204" pitchFamily="34" charset="0"/>
              <a:cs typeface="Arial" panose="020B0604020202020204" pitchFamily="34" charset="0"/>
            </a:endParaRPr>
          </a:p>
          <a:p>
            <a:r>
              <a:rPr lang="en-US" altLang="en-US" b="1" dirty="0" smtClean="0">
                <a:latin typeface="Arial" panose="020B0604020202020204" pitchFamily="34" charset="0"/>
                <a:cs typeface="Arial" panose="020B0604020202020204" pitchFamily="34" charset="0"/>
              </a:rPr>
              <a:t>Piggybacking: </a:t>
            </a:r>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attach topology reports to data collection packets</a:t>
            </a:r>
            <a:endParaRPr lang="en-US" altLang="en-US" dirty="0">
              <a:latin typeface="Arial" panose="020B0604020202020204" pitchFamily="34" charset="0"/>
              <a:cs typeface="Arial" panose="020B0604020202020204" pitchFamily="34" charset="0"/>
            </a:endParaRPr>
          </a:p>
          <a:p>
            <a:pPr lvl="1"/>
            <a:r>
              <a:rPr lang="en-US" altLang="en-US" dirty="0" smtClean="0">
                <a:latin typeface="Arial" panose="020B0604020202020204" pitchFamily="34" charset="0"/>
                <a:cs typeface="Arial" panose="020B0604020202020204" pitchFamily="34" charset="0"/>
              </a:rPr>
              <a:t>When the application sends a packet, e.g., using:</a:t>
            </a:r>
            <a:r>
              <a:rPr lang="en-US" altLang="en-US" dirty="0">
                <a:latin typeface="Arial" panose="020B0604020202020204" pitchFamily="34" charset="0"/>
                <a:cs typeface="Arial" panose="020B0604020202020204" pitchFamily="34" charset="0"/>
              </a:rPr>
              <a:t/>
            </a:r>
            <a:br>
              <a:rPr lang="en-US" altLang="en-US" dirty="0">
                <a:latin typeface="Arial" panose="020B0604020202020204" pitchFamily="34" charset="0"/>
                <a:cs typeface="Arial" panose="020B0604020202020204" pitchFamily="34" charset="0"/>
              </a:rPr>
            </a:br>
            <a:r>
              <a:rPr lang="en-US" altLang="en-US" b="1" dirty="0" err="1" smtClean="0">
                <a:latin typeface="Arial" panose="020B0604020202020204" pitchFamily="34" charset="0"/>
                <a:cs typeface="Arial" panose="020B0604020202020204" pitchFamily="34" charset="0"/>
              </a:rPr>
              <a:t>my_collect_send</a:t>
            </a:r>
            <a:r>
              <a:rPr lang="en-US" altLang="en-US" b="1" dirty="0" smtClean="0">
                <a:latin typeface="Arial" panose="020B0604020202020204" pitchFamily="34" charset="0"/>
                <a:cs typeface="Arial" panose="020B0604020202020204" pitchFamily="34" charset="0"/>
              </a:rPr>
              <a:t>()</a:t>
            </a:r>
            <a:endParaRPr lang="en-US" altLang="en-US" b="1" dirty="0">
              <a:solidFill>
                <a:srgbClr val="C00000"/>
              </a:solidFill>
              <a:latin typeface="Arial" panose="020B0604020202020204" pitchFamily="34" charset="0"/>
              <a:cs typeface="Arial" panose="020B0604020202020204" pitchFamily="34" charset="0"/>
            </a:endParaRPr>
          </a:p>
          <a:p>
            <a:pPr lvl="1"/>
            <a:r>
              <a:rPr lang="en-US" altLang="en-US" dirty="0" smtClean="0">
                <a:latin typeface="Arial" panose="020B0604020202020204" pitchFamily="34" charset="0"/>
                <a:cs typeface="Arial" panose="020B0604020202020204" pitchFamily="34" charset="0"/>
              </a:rPr>
              <a:t>Include a header with the parent of the sender</a:t>
            </a:r>
            <a:endParaRPr lang="en-US" altLang="en-US" dirty="0">
              <a:solidFill>
                <a:srgbClr val="C00000"/>
              </a:solidFill>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639596483"/>
              </p:ext>
            </p:extLst>
          </p:nvPr>
        </p:nvGraphicFramePr>
        <p:xfrm>
          <a:off x="10072002" y="277771"/>
          <a:ext cx="1852362" cy="2560320"/>
        </p:xfrm>
        <a:graphic>
          <a:graphicData uri="http://schemas.openxmlformats.org/drawingml/2006/table">
            <a:tbl>
              <a:tblPr firstRow="1" bandRow="1">
                <a:tableStyleId>{073A0DAA-6AF3-43AB-8588-CEC1D06C72B9}</a:tableStyleId>
              </a:tblPr>
              <a:tblGrid>
                <a:gridCol w="926181">
                  <a:extLst>
                    <a:ext uri="{9D8B030D-6E8A-4147-A177-3AD203B41FA5}">
                      <a16:colId xmlns="" xmlns:a16="http://schemas.microsoft.com/office/drawing/2014/main" val="1413222059"/>
                    </a:ext>
                  </a:extLst>
                </a:gridCol>
                <a:gridCol w="926181">
                  <a:extLst>
                    <a:ext uri="{9D8B030D-6E8A-4147-A177-3AD203B41FA5}">
                      <a16:colId xmlns="" xmlns:a16="http://schemas.microsoft.com/office/drawing/2014/main" val="2953200447"/>
                    </a:ext>
                  </a:extLst>
                </a:gridCol>
              </a:tblGrid>
              <a:tr h="284742">
                <a:tc>
                  <a:txBody>
                    <a:bodyPr/>
                    <a:lstStyle/>
                    <a:p>
                      <a:pPr algn="ctr"/>
                      <a:r>
                        <a:rPr lang="en-US" dirty="0"/>
                        <a:t>Child</a:t>
                      </a:r>
                    </a:p>
                  </a:txBody>
                  <a:tcPr/>
                </a:tc>
                <a:tc>
                  <a:txBody>
                    <a:bodyPr/>
                    <a:lstStyle/>
                    <a:p>
                      <a:pPr algn="ctr"/>
                      <a:r>
                        <a:rPr lang="en-US" dirty="0"/>
                        <a:t>Parent</a:t>
                      </a:r>
                    </a:p>
                  </a:txBody>
                  <a:tcPr/>
                </a:tc>
                <a:extLst>
                  <a:ext uri="{0D108BD9-81ED-4DB2-BD59-A6C34878D82A}">
                    <a16:rowId xmlns="" xmlns:a16="http://schemas.microsoft.com/office/drawing/2014/main" val="2196832521"/>
                  </a:ext>
                </a:extLst>
              </a:tr>
              <a:tr h="284742">
                <a:tc>
                  <a:txBody>
                    <a:bodyPr/>
                    <a:lstStyle/>
                    <a:p>
                      <a:pPr algn="ctr"/>
                      <a:r>
                        <a:rPr lang="en-US" dirty="0"/>
                        <a:t>R1</a:t>
                      </a:r>
                    </a:p>
                  </a:txBody>
                  <a:tcPr/>
                </a:tc>
                <a:tc>
                  <a:txBody>
                    <a:bodyPr/>
                    <a:lstStyle/>
                    <a:p>
                      <a:pPr algn="ctr"/>
                      <a:r>
                        <a:rPr lang="en-US" dirty="0"/>
                        <a:t>S</a:t>
                      </a:r>
                    </a:p>
                  </a:txBody>
                  <a:tcPr/>
                </a:tc>
                <a:extLst>
                  <a:ext uri="{0D108BD9-81ED-4DB2-BD59-A6C34878D82A}">
                    <a16:rowId xmlns="" xmlns:a16="http://schemas.microsoft.com/office/drawing/2014/main" val="3667059558"/>
                  </a:ext>
                </a:extLst>
              </a:tr>
              <a:tr h="284742">
                <a:tc>
                  <a:txBody>
                    <a:bodyPr/>
                    <a:lstStyle/>
                    <a:p>
                      <a:pPr algn="ctr"/>
                      <a:r>
                        <a:rPr lang="en-US" dirty="0"/>
                        <a:t>R2</a:t>
                      </a:r>
                    </a:p>
                  </a:txBody>
                  <a:tcPr/>
                </a:tc>
                <a:tc>
                  <a:txBody>
                    <a:bodyPr/>
                    <a:lstStyle/>
                    <a:p>
                      <a:pPr algn="ctr"/>
                      <a:r>
                        <a:rPr lang="en-US" dirty="0"/>
                        <a:t>R1</a:t>
                      </a:r>
                    </a:p>
                  </a:txBody>
                  <a:tcPr/>
                </a:tc>
                <a:extLst>
                  <a:ext uri="{0D108BD9-81ED-4DB2-BD59-A6C34878D82A}">
                    <a16:rowId xmlns="" xmlns:a16="http://schemas.microsoft.com/office/drawing/2014/main" val="1661388541"/>
                  </a:ext>
                </a:extLst>
              </a:tr>
              <a:tr h="284742">
                <a:tc>
                  <a:txBody>
                    <a:bodyPr/>
                    <a:lstStyle/>
                    <a:p>
                      <a:pPr algn="ctr"/>
                      <a:r>
                        <a:rPr lang="en-US" dirty="0"/>
                        <a:t>R3</a:t>
                      </a:r>
                    </a:p>
                  </a:txBody>
                  <a:tcPr/>
                </a:tc>
                <a:tc>
                  <a:txBody>
                    <a:bodyPr/>
                    <a:lstStyle/>
                    <a:p>
                      <a:pPr algn="ctr"/>
                      <a:r>
                        <a:rPr lang="en-US" dirty="0"/>
                        <a:t>R2</a:t>
                      </a:r>
                    </a:p>
                  </a:txBody>
                  <a:tcPr/>
                </a:tc>
                <a:extLst>
                  <a:ext uri="{0D108BD9-81ED-4DB2-BD59-A6C34878D82A}">
                    <a16:rowId xmlns="" xmlns:a16="http://schemas.microsoft.com/office/drawing/2014/main" val="21141557"/>
                  </a:ext>
                </a:extLst>
              </a:tr>
              <a:tr h="284742">
                <a:tc>
                  <a:txBody>
                    <a:bodyPr/>
                    <a:lstStyle/>
                    <a:p>
                      <a:pPr algn="ctr"/>
                      <a:r>
                        <a:rPr lang="en-US" dirty="0"/>
                        <a:t>D</a:t>
                      </a:r>
                    </a:p>
                  </a:txBody>
                  <a:tcPr/>
                </a:tc>
                <a:tc>
                  <a:txBody>
                    <a:bodyPr/>
                    <a:lstStyle/>
                    <a:p>
                      <a:pPr algn="ctr"/>
                      <a:r>
                        <a:rPr lang="en-US" dirty="0"/>
                        <a:t>R3</a:t>
                      </a:r>
                    </a:p>
                  </a:txBody>
                  <a:tcPr/>
                </a:tc>
                <a:extLst>
                  <a:ext uri="{0D108BD9-81ED-4DB2-BD59-A6C34878D82A}">
                    <a16:rowId xmlns="" xmlns:a16="http://schemas.microsoft.com/office/drawing/2014/main" val="3875358527"/>
                  </a:ext>
                </a:extLst>
              </a:tr>
              <a:tr h="284742">
                <a:tc>
                  <a:txBody>
                    <a:bodyPr/>
                    <a:lstStyle/>
                    <a:p>
                      <a:pPr algn="ctr"/>
                      <a:r>
                        <a:rPr lang="en-US" dirty="0"/>
                        <a:t>R5</a:t>
                      </a:r>
                    </a:p>
                  </a:txBody>
                  <a:tcPr/>
                </a:tc>
                <a:tc>
                  <a:txBody>
                    <a:bodyPr/>
                    <a:lstStyle/>
                    <a:p>
                      <a:pPr algn="ctr"/>
                      <a:r>
                        <a:rPr lang="en-US" dirty="0"/>
                        <a:t>R4</a:t>
                      </a:r>
                    </a:p>
                  </a:txBody>
                  <a:tcPr/>
                </a:tc>
                <a:extLst>
                  <a:ext uri="{0D108BD9-81ED-4DB2-BD59-A6C34878D82A}">
                    <a16:rowId xmlns="" xmlns:a16="http://schemas.microsoft.com/office/drawing/2014/main" val="1319680841"/>
                  </a:ext>
                </a:extLst>
              </a:tr>
              <a:tr h="284742">
                <a:tc>
                  <a:txBody>
                    <a:bodyPr/>
                    <a:lstStyle/>
                    <a:p>
                      <a:pPr algn="ctr"/>
                      <a:r>
                        <a:rPr lang="en-US" dirty="0"/>
                        <a:t>R4</a:t>
                      </a:r>
                    </a:p>
                  </a:txBody>
                  <a:tcPr/>
                </a:tc>
                <a:tc>
                  <a:txBody>
                    <a:bodyPr/>
                    <a:lstStyle/>
                    <a:p>
                      <a:pPr algn="ctr"/>
                      <a:r>
                        <a:rPr lang="en-US" dirty="0"/>
                        <a:t>R2</a:t>
                      </a:r>
                    </a:p>
                  </a:txBody>
                  <a:tcPr/>
                </a:tc>
                <a:extLst>
                  <a:ext uri="{0D108BD9-81ED-4DB2-BD59-A6C34878D82A}">
                    <a16:rowId xmlns="" xmlns:a16="http://schemas.microsoft.com/office/drawing/2014/main" val="2839709082"/>
                  </a:ext>
                </a:extLst>
              </a:tr>
            </a:tbl>
          </a:graphicData>
        </a:graphic>
      </p:graphicFrame>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1849" y="1325563"/>
            <a:ext cx="2599589" cy="1352489"/>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1465" y="5207249"/>
            <a:ext cx="7786830" cy="1347384"/>
          </a:xfrm>
          <a:prstGeom prst="rect">
            <a:avLst/>
          </a:prstGeom>
        </p:spPr>
      </p:pic>
      <p:sp>
        <p:nvSpPr>
          <p:cNvPr id="9" name="Marcador de número de diapositiva 8"/>
          <p:cNvSpPr>
            <a:spLocks noGrp="1"/>
          </p:cNvSpPr>
          <p:nvPr>
            <p:ph type="sldNum" sz="quarter" idx="12"/>
          </p:nvPr>
        </p:nvSpPr>
        <p:spPr/>
        <p:txBody>
          <a:bodyPr/>
          <a:lstStyle/>
          <a:p>
            <a:fld id="{3076CE12-77C8-490F-96BA-25623C8EC72A}" type="slidenum">
              <a:rPr lang="en-US" smtClean="0"/>
              <a:t>11</a:t>
            </a:fld>
            <a:endParaRPr lang="en-US"/>
          </a:p>
        </p:txBody>
      </p:sp>
    </p:spTree>
    <p:extLst>
      <p:ext uri="{BB962C8B-B14F-4D97-AF65-F5344CB8AC3E}">
        <p14:creationId xmlns:p14="http://schemas.microsoft.com/office/powerpoint/2010/main" val="2537767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24560" y="3830320"/>
            <a:ext cx="9966960" cy="25904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7080" y="0"/>
            <a:ext cx="10515600" cy="1325563"/>
          </a:xfrm>
        </p:spPr>
        <p:txBody>
          <a:bodyPr/>
          <a:lstStyle/>
          <a:p>
            <a:r>
              <a:rPr lang="en-US" dirty="0">
                <a:latin typeface="Arial" panose="020B0604020202020204" pitchFamily="34" charset="0"/>
                <a:cs typeface="Arial" panose="020B0604020202020204" pitchFamily="34" charset="0"/>
              </a:rPr>
              <a:t>When Sending Packets</a:t>
            </a:r>
            <a:endParaRPr lang="en-US" dirty="0"/>
          </a:p>
        </p:txBody>
      </p:sp>
      <p:sp>
        <p:nvSpPr>
          <p:cNvPr id="3" name="Content Placeholder 2"/>
          <p:cNvSpPr>
            <a:spLocks noGrp="1"/>
          </p:cNvSpPr>
          <p:nvPr>
            <p:ph idx="1"/>
          </p:nvPr>
        </p:nvSpPr>
        <p:spPr>
          <a:xfrm>
            <a:off x="838200" y="1330960"/>
            <a:ext cx="10515600" cy="5303520"/>
          </a:xfrm>
        </p:spPr>
        <p:txBody>
          <a:bodyPr>
            <a:normAutofit/>
          </a:bodyPr>
          <a:lstStyle/>
          <a:p>
            <a:r>
              <a:rPr lang="en-US" altLang="en-US" dirty="0">
                <a:latin typeface="Arial" panose="020B0604020202020204" pitchFamily="34" charset="0"/>
                <a:cs typeface="Arial" panose="020B0604020202020204" pitchFamily="34" charset="0"/>
              </a:rPr>
              <a:t>When node </a:t>
            </a:r>
            <a:r>
              <a:rPr lang="en-US" altLang="en-US" b="1" dirty="0">
                <a:latin typeface="Arial" panose="020B0604020202020204" pitchFamily="34" charset="0"/>
                <a:cs typeface="Arial" panose="020B0604020202020204" pitchFamily="34" charset="0"/>
              </a:rPr>
              <a:t>S</a:t>
            </a:r>
            <a:r>
              <a:rPr lang="en-US" altLang="en-US" dirty="0">
                <a:latin typeface="Arial" panose="020B0604020202020204" pitchFamily="34" charset="0"/>
                <a:cs typeface="Arial" panose="020B0604020202020204" pitchFamily="34" charset="0"/>
              </a:rPr>
              <a:t> sends a data packet to </a:t>
            </a:r>
            <a:r>
              <a:rPr lang="en-US" altLang="en-US" b="1" dirty="0">
                <a:latin typeface="Arial" panose="020B0604020202020204" pitchFamily="34" charset="0"/>
                <a:cs typeface="Arial" panose="020B0604020202020204" pitchFamily="34" charset="0"/>
              </a:rPr>
              <a:t>D</a:t>
            </a:r>
            <a:r>
              <a:rPr lang="en-US" altLang="en-US" dirty="0">
                <a:latin typeface="Arial" panose="020B0604020202020204" pitchFamily="34" charset="0"/>
                <a:cs typeface="Arial" panose="020B0604020202020204" pitchFamily="34" charset="0"/>
              </a:rPr>
              <a:t>, it checks </a:t>
            </a:r>
            <a:r>
              <a:rPr lang="en-US" altLang="en-US" dirty="0" smtClean="0">
                <a:latin typeface="Arial" panose="020B0604020202020204" pitchFamily="34" charset="0"/>
                <a:cs typeface="Arial" panose="020B0604020202020204" pitchFamily="34" charset="0"/>
              </a:rPr>
              <a:t>a source routing table. </a:t>
            </a:r>
            <a:r>
              <a:rPr lang="en-US" altLang="en-US" dirty="0">
                <a:latin typeface="Arial" panose="020B0604020202020204" pitchFamily="34" charset="0"/>
                <a:cs typeface="Arial" panose="020B0604020202020204" pitchFamily="34" charset="0"/>
              </a:rPr>
              <a:t>If </a:t>
            </a:r>
            <a:r>
              <a:rPr lang="en-US" altLang="en-US" dirty="0" smtClean="0">
                <a:latin typeface="Arial" panose="020B0604020202020204" pitchFamily="34" charset="0"/>
                <a:cs typeface="Arial" panose="020B0604020202020204" pitchFamily="34" charset="0"/>
              </a:rPr>
              <a:t>route </a:t>
            </a:r>
            <a:r>
              <a:rPr lang="en-US" altLang="en-US" dirty="0">
                <a:latin typeface="Arial" panose="020B0604020202020204" pitchFamily="34" charset="0"/>
                <a:cs typeface="Arial" panose="020B0604020202020204" pitchFamily="34" charset="0"/>
              </a:rPr>
              <a:t>exists, then entire route is included in the packet header</a:t>
            </a:r>
          </a:p>
          <a:p>
            <a:pPr lvl="1"/>
            <a:r>
              <a:rPr lang="en-US" altLang="en-US" dirty="0">
                <a:latin typeface="Arial" panose="020B0604020202020204" pitchFamily="34" charset="0"/>
                <a:cs typeface="Arial" panose="020B0604020202020204" pitchFamily="34" charset="0"/>
              </a:rPr>
              <a:t>Hence the name </a:t>
            </a:r>
            <a:r>
              <a:rPr lang="en-US" altLang="en-US" dirty="0">
                <a:solidFill>
                  <a:srgbClr val="C00000"/>
                </a:solidFill>
                <a:latin typeface="Arial" panose="020B0604020202020204" pitchFamily="34" charset="0"/>
                <a:cs typeface="Arial" panose="020B0604020202020204" pitchFamily="34" charset="0"/>
              </a:rPr>
              <a:t>source routing</a:t>
            </a:r>
          </a:p>
          <a:p>
            <a:pPr lvl="1"/>
            <a:endParaRPr lang="en-US" altLang="en-US" dirty="0">
              <a:solidFill>
                <a:srgbClr val="C00000"/>
              </a:solidFill>
              <a:latin typeface="Arial" panose="020B0604020202020204" pitchFamily="34" charset="0"/>
              <a:cs typeface="Arial" panose="020B0604020202020204" pitchFamily="34" charset="0"/>
            </a:endParaRPr>
          </a:p>
          <a:p>
            <a:pPr marL="0" indent="0">
              <a:buNone/>
            </a:pPr>
            <a:r>
              <a:rPr lang="en-US" altLang="en-US" dirty="0">
                <a:latin typeface="Arial" panose="020B0604020202020204" pitchFamily="34" charset="0"/>
                <a:cs typeface="Arial" panose="020B0604020202020204" pitchFamily="34" charset="0"/>
              </a:rPr>
              <a:t>Algorithm:</a:t>
            </a:r>
          </a:p>
          <a:p>
            <a:pPr marL="971550" lvl="1" indent="-514350">
              <a:buFont typeface="+mj-lt"/>
              <a:buAutoNum type="arabicPeriod"/>
            </a:pPr>
            <a:r>
              <a:rPr lang="en-US" dirty="0">
                <a:latin typeface="Arial" panose="020B0604020202020204" pitchFamily="34" charset="0"/>
                <a:cs typeface="Arial" panose="020B0604020202020204" pitchFamily="34" charset="0"/>
              </a:rPr>
              <a:t>Assign </a:t>
            </a:r>
            <a:r>
              <a:rPr lang="en-US" dirty="0" smtClean="0">
                <a:latin typeface="Arial" panose="020B0604020202020204" pitchFamily="34" charset="0"/>
                <a:cs typeface="Arial" panose="020B0604020202020204" pitchFamily="34" charset="0"/>
              </a:rPr>
              <a:t>N:=D</a:t>
            </a:r>
            <a:endParaRPr lang="en-US" dirty="0">
              <a:latin typeface="Arial" panose="020B0604020202020204" pitchFamily="34" charset="0"/>
              <a:cs typeface="Arial" panose="020B0604020202020204" pitchFamily="34" charset="0"/>
            </a:endParaRPr>
          </a:p>
          <a:p>
            <a:pPr marL="971550" lvl="1" indent="-514350">
              <a:buFont typeface="+mj-lt"/>
              <a:buAutoNum type="arabicPeriod"/>
            </a:pPr>
            <a:r>
              <a:rPr lang="en-US" dirty="0">
                <a:latin typeface="Arial" panose="020B0604020202020204" pitchFamily="34" charset="0"/>
                <a:cs typeface="Arial" panose="020B0604020202020204" pitchFamily="34" charset="0"/>
              </a:rPr>
              <a:t>Search for node N in the table to find N’s parent P</a:t>
            </a:r>
          </a:p>
          <a:p>
            <a:pPr marL="971550" lvl="1" indent="-514350">
              <a:buFont typeface="+mj-lt"/>
              <a:buAutoNum type="arabicPeriod"/>
            </a:pPr>
            <a:r>
              <a:rPr lang="en-US" dirty="0">
                <a:latin typeface="Arial" panose="020B0604020202020204" pitchFamily="34" charset="0"/>
                <a:cs typeface="Arial" panose="020B0604020202020204" pitchFamily="34" charset="0"/>
              </a:rPr>
              <a:t>If N is not found or a loop is detected, drop the packet</a:t>
            </a:r>
          </a:p>
          <a:p>
            <a:pPr marL="971550" lvl="1" indent="-514350">
              <a:buFont typeface="+mj-lt"/>
              <a:buAutoNum type="arabicPeriod"/>
            </a:pPr>
            <a:r>
              <a:rPr lang="en-US" dirty="0">
                <a:latin typeface="Arial" panose="020B0604020202020204" pitchFamily="34" charset="0"/>
                <a:cs typeface="Arial" panose="020B0604020202020204" pitchFamily="34" charset="0"/>
              </a:rPr>
              <a:t>If P ==root, transmit the packet to next-hop node N</a:t>
            </a:r>
          </a:p>
          <a:p>
            <a:pPr marL="971550" lvl="1" indent="-514350">
              <a:buFont typeface="+mj-lt"/>
              <a:buAutoNum type="arabicPeriod"/>
            </a:pPr>
            <a:r>
              <a:rPr lang="en-US" dirty="0">
                <a:latin typeface="Arial" panose="020B0604020202020204" pitchFamily="34" charset="0"/>
                <a:cs typeface="Arial" panose="020B0604020202020204" pitchFamily="34" charset="0"/>
              </a:rPr>
              <a:t>Else add N to the source routing list of the packet, assign N:=P,</a:t>
            </a:r>
          </a:p>
          <a:p>
            <a:pPr marL="457200" lvl="1" indent="0">
              <a:buNone/>
            </a:pPr>
            <a:r>
              <a:rPr lang="en-US" dirty="0">
                <a:latin typeface="Arial" panose="020B0604020202020204" pitchFamily="34" charset="0"/>
                <a:cs typeface="Arial" panose="020B0604020202020204" pitchFamily="34" charset="0"/>
              </a:rPr>
              <a:t>      go to step 2</a:t>
            </a:r>
          </a:p>
        </p:txBody>
      </p:sp>
      <p:graphicFrame>
        <p:nvGraphicFramePr>
          <p:cNvPr id="5" name="Table 4"/>
          <p:cNvGraphicFramePr>
            <a:graphicFrameLocks noGrp="1"/>
          </p:cNvGraphicFramePr>
          <p:nvPr>
            <p:extLst>
              <p:ext uri="{D42A27DB-BD31-4B8C-83A1-F6EECF244321}">
                <p14:modId xmlns:p14="http://schemas.microsoft.com/office/powerpoint/2010/main" val="3886179993"/>
              </p:ext>
            </p:extLst>
          </p:nvPr>
        </p:nvGraphicFramePr>
        <p:xfrm>
          <a:off x="9877016" y="2595721"/>
          <a:ext cx="1852362" cy="2560320"/>
        </p:xfrm>
        <a:graphic>
          <a:graphicData uri="http://schemas.openxmlformats.org/drawingml/2006/table">
            <a:tbl>
              <a:tblPr firstRow="1" bandRow="1">
                <a:tableStyleId>{073A0DAA-6AF3-43AB-8588-CEC1D06C72B9}</a:tableStyleId>
              </a:tblPr>
              <a:tblGrid>
                <a:gridCol w="926181">
                  <a:extLst>
                    <a:ext uri="{9D8B030D-6E8A-4147-A177-3AD203B41FA5}">
                      <a16:colId xmlns="" xmlns:a16="http://schemas.microsoft.com/office/drawing/2014/main" val="1413222059"/>
                    </a:ext>
                  </a:extLst>
                </a:gridCol>
                <a:gridCol w="926181">
                  <a:extLst>
                    <a:ext uri="{9D8B030D-6E8A-4147-A177-3AD203B41FA5}">
                      <a16:colId xmlns="" xmlns:a16="http://schemas.microsoft.com/office/drawing/2014/main" val="2953200447"/>
                    </a:ext>
                  </a:extLst>
                </a:gridCol>
              </a:tblGrid>
              <a:tr h="284742">
                <a:tc>
                  <a:txBody>
                    <a:bodyPr/>
                    <a:lstStyle/>
                    <a:p>
                      <a:pPr algn="ctr"/>
                      <a:r>
                        <a:rPr lang="en-US" dirty="0"/>
                        <a:t>Child</a:t>
                      </a:r>
                    </a:p>
                  </a:txBody>
                  <a:tcPr/>
                </a:tc>
                <a:tc>
                  <a:txBody>
                    <a:bodyPr/>
                    <a:lstStyle/>
                    <a:p>
                      <a:pPr algn="ctr"/>
                      <a:r>
                        <a:rPr lang="en-US" dirty="0"/>
                        <a:t>Parent</a:t>
                      </a:r>
                    </a:p>
                  </a:txBody>
                  <a:tcPr/>
                </a:tc>
                <a:extLst>
                  <a:ext uri="{0D108BD9-81ED-4DB2-BD59-A6C34878D82A}">
                    <a16:rowId xmlns="" xmlns:a16="http://schemas.microsoft.com/office/drawing/2014/main" val="2196832521"/>
                  </a:ext>
                </a:extLst>
              </a:tr>
              <a:tr h="284742">
                <a:tc>
                  <a:txBody>
                    <a:bodyPr/>
                    <a:lstStyle/>
                    <a:p>
                      <a:pPr algn="ctr"/>
                      <a:r>
                        <a:rPr lang="en-US" dirty="0"/>
                        <a:t>R1</a:t>
                      </a:r>
                    </a:p>
                  </a:txBody>
                  <a:tcPr/>
                </a:tc>
                <a:tc>
                  <a:txBody>
                    <a:bodyPr/>
                    <a:lstStyle/>
                    <a:p>
                      <a:pPr algn="ctr"/>
                      <a:r>
                        <a:rPr lang="en-US" dirty="0"/>
                        <a:t>S</a:t>
                      </a:r>
                    </a:p>
                  </a:txBody>
                  <a:tcPr/>
                </a:tc>
                <a:extLst>
                  <a:ext uri="{0D108BD9-81ED-4DB2-BD59-A6C34878D82A}">
                    <a16:rowId xmlns="" xmlns:a16="http://schemas.microsoft.com/office/drawing/2014/main" val="3667059558"/>
                  </a:ext>
                </a:extLst>
              </a:tr>
              <a:tr h="284742">
                <a:tc>
                  <a:txBody>
                    <a:bodyPr/>
                    <a:lstStyle/>
                    <a:p>
                      <a:pPr algn="ctr"/>
                      <a:r>
                        <a:rPr lang="en-US" dirty="0"/>
                        <a:t>R2</a:t>
                      </a:r>
                    </a:p>
                  </a:txBody>
                  <a:tcPr/>
                </a:tc>
                <a:tc>
                  <a:txBody>
                    <a:bodyPr/>
                    <a:lstStyle/>
                    <a:p>
                      <a:pPr algn="ctr"/>
                      <a:r>
                        <a:rPr lang="en-US" dirty="0"/>
                        <a:t>R1</a:t>
                      </a:r>
                    </a:p>
                  </a:txBody>
                  <a:tcPr/>
                </a:tc>
                <a:extLst>
                  <a:ext uri="{0D108BD9-81ED-4DB2-BD59-A6C34878D82A}">
                    <a16:rowId xmlns="" xmlns:a16="http://schemas.microsoft.com/office/drawing/2014/main" val="1661388541"/>
                  </a:ext>
                </a:extLst>
              </a:tr>
              <a:tr h="284742">
                <a:tc>
                  <a:txBody>
                    <a:bodyPr/>
                    <a:lstStyle/>
                    <a:p>
                      <a:pPr algn="ctr"/>
                      <a:r>
                        <a:rPr lang="en-US" dirty="0"/>
                        <a:t>R3</a:t>
                      </a:r>
                    </a:p>
                  </a:txBody>
                  <a:tcPr/>
                </a:tc>
                <a:tc>
                  <a:txBody>
                    <a:bodyPr/>
                    <a:lstStyle/>
                    <a:p>
                      <a:pPr algn="ctr"/>
                      <a:r>
                        <a:rPr lang="en-US" dirty="0"/>
                        <a:t>R2</a:t>
                      </a:r>
                    </a:p>
                  </a:txBody>
                  <a:tcPr/>
                </a:tc>
                <a:extLst>
                  <a:ext uri="{0D108BD9-81ED-4DB2-BD59-A6C34878D82A}">
                    <a16:rowId xmlns="" xmlns:a16="http://schemas.microsoft.com/office/drawing/2014/main" val="21141557"/>
                  </a:ext>
                </a:extLst>
              </a:tr>
              <a:tr h="284742">
                <a:tc>
                  <a:txBody>
                    <a:bodyPr/>
                    <a:lstStyle/>
                    <a:p>
                      <a:pPr algn="ctr"/>
                      <a:r>
                        <a:rPr lang="en-US" dirty="0"/>
                        <a:t>D</a:t>
                      </a:r>
                    </a:p>
                  </a:txBody>
                  <a:tcPr/>
                </a:tc>
                <a:tc>
                  <a:txBody>
                    <a:bodyPr/>
                    <a:lstStyle/>
                    <a:p>
                      <a:pPr algn="ctr"/>
                      <a:r>
                        <a:rPr lang="en-US" dirty="0"/>
                        <a:t>R3</a:t>
                      </a:r>
                    </a:p>
                  </a:txBody>
                  <a:tcPr/>
                </a:tc>
                <a:extLst>
                  <a:ext uri="{0D108BD9-81ED-4DB2-BD59-A6C34878D82A}">
                    <a16:rowId xmlns="" xmlns:a16="http://schemas.microsoft.com/office/drawing/2014/main" val="3875358527"/>
                  </a:ext>
                </a:extLst>
              </a:tr>
              <a:tr h="284742">
                <a:tc>
                  <a:txBody>
                    <a:bodyPr/>
                    <a:lstStyle/>
                    <a:p>
                      <a:pPr algn="ctr"/>
                      <a:r>
                        <a:rPr lang="en-US" dirty="0"/>
                        <a:t>R5</a:t>
                      </a:r>
                    </a:p>
                  </a:txBody>
                  <a:tcPr/>
                </a:tc>
                <a:tc>
                  <a:txBody>
                    <a:bodyPr/>
                    <a:lstStyle/>
                    <a:p>
                      <a:pPr algn="ctr"/>
                      <a:r>
                        <a:rPr lang="en-US" dirty="0"/>
                        <a:t>R4</a:t>
                      </a:r>
                    </a:p>
                  </a:txBody>
                  <a:tcPr/>
                </a:tc>
                <a:extLst>
                  <a:ext uri="{0D108BD9-81ED-4DB2-BD59-A6C34878D82A}">
                    <a16:rowId xmlns="" xmlns:a16="http://schemas.microsoft.com/office/drawing/2014/main" val="1319680841"/>
                  </a:ext>
                </a:extLst>
              </a:tr>
              <a:tr h="284742">
                <a:tc>
                  <a:txBody>
                    <a:bodyPr/>
                    <a:lstStyle/>
                    <a:p>
                      <a:pPr algn="ctr"/>
                      <a:r>
                        <a:rPr lang="en-US" dirty="0"/>
                        <a:t>R4</a:t>
                      </a:r>
                    </a:p>
                  </a:txBody>
                  <a:tcPr/>
                </a:tc>
                <a:tc>
                  <a:txBody>
                    <a:bodyPr/>
                    <a:lstStyle/>
                    <a:p>
                      <a:pPr algn="ctr"/>
                      <a:r>
                        <a:rPr lang="en-US" dirty="0"/>
                        <a:t>R2</a:t>
                      </a:r>
                    </a:p>
                  </a:txBody>
                  <a:tcPr/>
                </a:tc>
                <a:extLst>
                  <a:ext uri="{0D108BD9-81ED-4DB2-BD59-A6C34878D82A}">
                    <a16:rowId xmlns="" xmlns:a16="http://schemas.microsoft.com/office/drawing/2014/main" val="2839709082"/>
                  </a:ext>
                </a:extLst>
              </a:tr>
            </a:tbl>
          </a:graphicData>
        </a:graphic>
      </p:graphicFrame>
      <p:sp>
        <p:nvSpPr>
          <p:cNvPr id="4" name="Marcador de número de diapositiva 3"/>
          <p:cNvSpPr>
            <a:spLocks noGrp="1"/>
          </p:cNvSpPr>
          <p:nvPr>
            <p:ph type="sldNum" sz="quarter" idx="12"/>
          </p:nvPr>
        </p:nvSpPr>
        <p:spPr/>
        <p:txBody>
          <a:bodyPr/>
          <a:lstStyle/>
          <a:p>
            <a:fld id="{3076CE12-77C8-490F-96BA-25623C8EC72A}" type="slidenum">
              <a:rPr lang="en-US" smtClean="0"/>
              <a:t>12</a:t>
            </a:fld>
            <a:endParaRPr lang="en-US"/>
          </a:p>
        </p:txBody>
      </p:sp>
    </p:spTree>
    <p:extLst>
      <p:ext uri="{BB962C8B-B14F-4D97-AF65-F5344CB8AC3E}">
        <p14:creationId xmlns:p14="http://schemas.microsoft.com/office/powerpoint/2010/main" val="29317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ular Callout 44"/>
          <p:cNvSpPr/>
          <p:nvPr/>
        </p:nvSpPr>
        <p:spPr bwMode="auto">
          <a:xfrm>
            <a:off x="10091415" y="3145234"/>
            <a:ext cx="1861250" cy="488415"/>
          </a:xfrm>
          <a:prstGeom prst="wedgeRectCallout">
            <a:avLst>
              <a:gd name="adj1" fmla="val -39164"/>
              <a:gd name="adj2" fmla="val -272053"/>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Objective met</a:t>
            </a:r>
          </a:p>
        </p:txBody>
      </p:sp>
      <p:cxnSp>
        <p:nvCxnSpPr>
          <p:cNvPr id="78" name="Straight Arrow Connector 77"/>
          <p:cNvCxnSpPr/>
          <p:nvPr/>
        </p:nvCxnSpPr>
        <p:spPr>
          <a:xfrm flipH="1">
            <a:off x="6143913" y="2876456"/>
            <a:ext cx="1288084" cy="537556"/>
          </a:xfrm>
          <a:prstGeom prst="straightConnector1">
            <a:avLst/>
          </a:prstGeom>
          <a:ln w="38100">
            <a:solidFill>
              <a:srgbClr val="FFC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9508" y="363066"/>
            <a:ext cx="11122891" cy="1325563"/>
          </a:xfrm>
        </p:spPr>
        <p:txBody>
          <a:bodyPr/>
          <a:lstStyle/>
          <a:p>
            <a:r>
              <a:rPr lang="en-US" dirty="0">
                <a:latin typeface="Arial" panose="020B0604020202020204" pitchFamily="34" charset="0"/>
                <a:cs typeface="Arial" panose="020B0604020202020204" pitchFamily="34" charset="0"/>
              </a:rPr>
              <a:t>Source Routing - Phase 2: Data Delivery</a:t>
            </a:r>
          </a:p>
        </p:txBody>
      </p:sp>
      <p:sp>
        <p:nvSpPr>
          <p:cNvPr id="8" name="Oval 7"/>
          <p:cNvSpPr>
            <a:spLocks noChangeArrowheads="1"/>
          </p:cNvSpPr>
          <p:nvPr/>
        </p:nvSpPr>
        <p:spPr bwMode="auto">
          <a:xfrm>
            <a:off x="3677039" y="3419807"/>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R1</a:t>
            </a:r>
          </a:p>
        </p:txBody>
      </p:sp>
      <p:sp>
        <p:nvSpPr>
          <p:cNvPr id="9" name="Oval 8"/>
          <p:cNvSpPr>
            <a:spLocks noChangeArrowheads="1"/>
          </p:cNvSpPr>
          <p:nvPr/>
        </p:nvSpPr>
        <p:spPr bwMode="auto">
          <a:xfrm>
            <a:off x="2015686" y="3419807"/>
            <a:ext cx="609600" cy="609600"/>
          </a:xfrm>
          <a:prstGeom prst="ellipse">
            <a:avLst/>
          </a:prstGeom>
          <a:solidFill>
            <a:srgbClr val="92D050"/>
          </a:solidFill>
          <a:ln w="9525">
            <a:solidFill>
              <a:schemeClr val="tx1"/>
            </a:solidFill>
            <a:round/>
            <a:headEnd/>
            <a:tailEnd/>
          </a:ln>
          <a:effectLs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a:latin typeface="Arial" panose="020B0604020202020204" pitchFamily="34" charset="0"/>
              </a:rPr>
              <a:t>S</a:t>
            </a:r>
          </a:p>
        </p:txBody>
      </p:sp>
      <p:sp>
        <p:nvSpPr>
          <p:cNvPr id="10" name="Oval 9"/>
          <p:cNvSpPr>
            <a:spLocks noChangeArrowheads="1"/>
          </p:cNvSpPr>
          <p:nvPr/>
        </p:nvSpPr>
        <p:spPr bwMode="auto">
          <a:xfrm>
            <a:off x="7721600" y="2465161"/>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R3</a:t>
            </a:r>
          </a:p>
        </p:txBody>
      </p:sp>
      <p:sp>
        <p:nvSpPr>
          <p:cNvPr id="13" name="Oval 12"/>
          <p:cNvSpPr>
            <a:spLocks noChangeArrowheads="1"/>
          </p:cNvSpPr>
          <p:nvPr/>
        </p:nvSpPr>
        <p:spPr bwMode="auto">
          <a:xfrm>
            <a:off x="5554518" y="3419807"/>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R2</a:t>
            </a:r>
          </a:p>
        </p:txBody>
      </p:sp>
      <p:sp>
        <p:nvSpPr>
          <p:cNvPr id="24" name="Oval 23"/>
          <p:cNvSpPr>
            <a:spLocks noChangeArrowheads="1"/>
          </p:cNvSpPr>
          <p:nvPr/>
        </p:nvSpPr>
        <p:spPr bwMode="auto">
          <a:xfrm>
            <a:off x="9971808" y="208831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a:latin typeface="Arial" panose="020B0604020202020204" pitchFamily="34" charset="0"/>
              </a:rPr>
              <a:t>D</a:t>
            </a:r>
          </a:p>
        </p:txBody>
      </p:sp>
      <p:sp>
        <p:nvSpPr>
          <p:cNvPr id="31" name="Oval 30"/>
          <p:cNvSpPr>
            <a:spLocks noChangeArrowheads="1"/>
          </p:cNvSpPr>
          <p:nvPr/>
        </p:nvSpPr>
        <p:spPr bwMode="auto">
          <a:xfrm>
            <a:off x="5554518" y="5093465"/>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R4</a:t>
            </a:r>
          </a:p>
        </p:txBody>
      </p:sp>
      <p:sp>
        <p:nvSpPr>
          <p:cNvPr id="32" name="Oval 31"/>
          <p:cNvSpPr>
            <a:spLocks noChangeArrowheads="1"/>
          </p:cNvSpPr>
          <p:nvPr/>
        </p:nvSpPr>
        <p:spPr bwMode="auto">
          <a:xfrm>
            <a:off x="7506074" y="5472155"/>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R5</a:t>
            </a:r>
          </a:p>
        </p:txBody>
      </p:sp>
      <p:cxnSp>
        <p:nvCxnSpPr>
          <p:cNvPr id="36" name="Straight Arrow Connector 35"/>
          <p:cNvCxnSpPr>
            <a:stCxn id="9" idx="6"/>
            <a:endCxn id="8" idx="2"/>
          </p:cNvCxnSpPr>
          <p:nvPr/>
        </p:nvCxnSpPr>
        <p:spPr>
          <a:xfrm>
            <a:off x="2625286" y="3724607"/>
            <a:ext cx="1051753"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8" idx="6"/>
            <a:endCxn id="13" idx="2"/>
          </p:cNvCxnSpPr>
          <p:nvPr/>
        </p:nvCxnSpPr>
        <p:spPr>
          <a:xfrm>
            <a:off x="4286639" y="3724607"/>
            <a:ext cx="1267879"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3" idx="6"/>
            <a:endCxn id="10" idx="3"/>
          </p:cNvCxnSpPr>
          <p:nvPr/>
        </p:nvCxnSpPr>
        <p:spPr>
          <a:xfrm flipV="1">
            <a:off x="6164118" y="2985487"/>
            <a:ext cx="1646756" cy="73912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0" idx="6"/>
            <a:endCxn id="24" idx="2"/>
          </p:cNvCxnSpPr>
          <p:nvPr/>
        </p:nvCxnSpPr>
        <p:spPr>
          <a:xfrm flipV="1">
            <a:off x="8331200" y="2393112"/>
            <a:ext cx="1640608" cy="376849"/>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3" idx="4"/>
            <a:endCxn id="31" idx="0"/>
          </p:cNvCxnSpPr>
          <p:nvPr/>
        </p:nvCxnSpPr>
        <p:spPr>
          <a:xfrm>
            <a:off x="5859318" y="4029407"/>
            <a:ext cx="0" cy="1064058"/>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1" idx="6"/>
            <a:endCxn id="32" idx="2"/>
          </p:cNvCxnSpPr>
          <p:nvPr/>
        </p:nvCxnSpPr>
        <p:spPr>
          <a:xfrm>
            <a:off x="6164118" y="5398265"/>
            <a:ext cx="1341956" cy="37869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a:off x="8466248" y="2215168"/>
            <a:ext cx="1334625" cy="328237"/>
          </a:xfrm>
          <a:prstGeom prst="straightConnector1">
            <a:avLst/>
          </a:prstGeom>
          <a:ln w="38100">
            <a:solidFill>
              <a:srgbClr val="FFC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a:off x="4356778" y="3498331"/>
            <a:ext cx="1090179" cy="6920"/>
          </a:xfrm>
          <a:prstGeom prst="straightConnector1">
            <a:avLst/>
          </a:prstGeom>
          <a:ln w="38100">
            <a:solidFill>
              <a:srgbClr val="FFC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H="1">
            <a:off x="2714136" y="3538729"/>
            <a:ext cx="850965" cy="0"/>
          </a:xfrm>
          <a:prstGeom prst="straightConnector1">
            <a:avLst/>
          </a:prstGeom>
          <a:ln w="38100">
            <a:solidFill>
              <a:srgbClr val="FFC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6" name="Table 25"/>
          <p:cNvGraphicFramePr>
            <a:graphicFrameLocks noGrp="1"/>
          </p:cNvGraphicFramePr>
          <p:nvPr>
            <p:extLst/>
          </p:nvPr>
        </p:nvGraphicFramePr>
        <p:xfrm>
          <a:off x="138985" y="2583931"/>
          <a:ext cx="1852362" cy="1828800"/>
        </p:xfrm>
        <a:graphic>
          <a:graphicData uri="http://schemas.openxmlformats.org/drawingml/2006/table">
            <a:tbl>
              <a:tblPr firstRow="1" bandRow="1">
                <a:tableStyleId>{073A0DAA-6AF3-43AB-8588-CEC1D06C72B9}</a:tableStyleId>
              </a:tblPr>
              <a:tblGrid>
                <a:gridCol w="926181">
                  <a:extLst>
                    <a:ext uri="{9D8B030D-6E8A-4147-A177-3AD203B41FA5}">
                      <a16:colId xmlns="" xmlns:a16="http://schemas.microsoft.com/office/drawing/2014/main" val="1413222059"/>
                    </a:ext>
                  </a:extLst>
                </a:gridCol>
                <a:gridCol w="926181">
                  <a:extLst>
                    <a:ext uri="{9D8B030D-6E8A-4147-A177-3AD203B41FA5}">
                      <a16:colId xmlns="" xmlns:a16="http://schemas.microsoft.com/office/drawing/2014/main" val="2953200447"/>
                    </a:ext>
                  </a:extLst>
                </a:gridCol>
              </a:tblGrid>
              <a:tr h="284742">
                <a:tc>
                  <a:txBody>
                    <a:bodyPr/>
                    <a:lstStyle/>
                    <a:p>
                      <a:pPr algn="ctr"/>
                      <a:r>
                        <a:rPr lang="en-US" dirty="0"/>
                        <a:t>Child</a:t>
                      </a:r>
                    </a:p>
                  </a:txBody>
                  <a:tcPr/>
                </a:tc>
                <a:tc>
                  <a:txBody>
                    <a:bodyPr/>
                    <a:lstStyle/>
                    <a:p>
                      <a:pPr algn="ctr"/>
                      <a:r>
                        <a:rPr lang="en-US" dirty="0"/>
                        <a:t>Parent</a:t>
                      </a:r>
                    </a:p>
                  </a:txBody>
                  <a:tcPr/>
                </a:tc>
                <a:extLst>
                  <a:ext uri="{0D108BD9-81ED-4DB2-BD59-A6C34878D82A}">
                    <a16:rowId xmlns="" xmlns:a16="http://schemas.microsoft.com/office/drawing/2014/main" val="2196832521"/>
                  </a:ext>
                </a:extLst>
              </a:tr>
              <a:tr h="284742">
                <a:tc>
                  <a:txBody>
                    <a:bodyPr/>
                    <a:lstStyle/>
                    <a:p>
                      <a:pPr algn="ctr"/>
                      <a:r>
                        <a:rPr lang="en-US" dirty="0"/>
                        <a:t>R1</a:t>
                      </a:r>
                    </a:p>
                  </a:txBody>
                  <a:tcPr/>
                </a:tc>
                <a:tc>
                  <a:txBody>
                    <a:bodyPr/>
                    <a:lstStyle/>
                    <a:p>
                      <a:pPr algn="ctr"/>
                      <a:r>
                        <a:rPr lang="en-US" dirty="0"/>
                        <a:t>S</a:t>
                      </a:r>
                    </a:p>
                  </a:txBody>
                  <a:tcPr/>
                </a:tc>
                <a:extLst>
                  <a:ext uri="{0D108BD9-81ED-4DB2-BD59-A6C34878D82A}">
                    <a16:rowId xmlns="" xmlns:a16="http://schemas.microsoft.com/office/drawing/2014/main" val="3667059558"/>
                  </a:ext>
                </a:extLst>
              </a:tr>
              <a:tr h="284742">
                <a:tc>
                  <a:txBody>
                    <a:bodyPr/>
                    <a:lstStyle/>
                    <a:p>
                      <a:pPr algn="ctr"/>
                      <a:r>
                        <a:rPr lang="en-US" dirty="0"/>
                        <a:t>R2</a:t>
                      </a:r>
                    </a:p>
                  </a:txBody>
                  <a:tcPr/>
                </a:tc>
                <a:tc>
                  <a:txBody>
                    <a:bodyPr/>
                    <a:lstStyle/>
                    <a:p>
                      <a:pPr algn="ctr"/>
                      <a:r>
                        <a:rPr lang="en-US" dirty="0"/>
                        <a:t>R1</a:t>
                      </a:r>
                    </a:p>
                  </a:txBody>
                  <a:tcPr/>
                </a:tc>
                <a:extLst>
                  <a:ext uri="{0D108BD9-81ED-4DB2-BD59-A6C34878D82A}">
                    <a16:rowId xmlns="" xmlns:a16="http://schemas.microsoft.com/office/drawing/2014/main" val="1661388541"/>
                  </a:ext>
                </a:extLst>
              </a:tr>
              <a:tr h="284742">
                <a:tc>
                  <a:txBody>
                    <a:bodyPr/>
                    <a:lstStyle/>
                    <a:p>
                      <a:pPr algn="ctr"/>
                      <a:r>
                        <a:rPr lang="en-US" dirty="0"/>
                        <a:t>R3</a:t>
                      </a:r>
                    </a:p>
                  </a:txBody>
                  <a:tcPr/>
                </a:tc>
                <a:tc>
                  <a:txBody>
                    <a:bodyPr/>
                    <a:lstStyle/>
                    <a:p>
                      <a:pPr algn="ctr"/>
                      <a:r>
                        <a:rPr lang="en-US" dirty="0"/>
                        <a:t>R2</a:t>
                      </a:r>
                    </a:p>
                  </a:txBody>
                  <a:tcPr/>
                </a:tc>
                <a:extLst>
                  <a:ext uri="{0D108BD9-81ED-4DB2-BD59-A6C34878D82A}">
                    <a16:rowId xmlns="" xmlns:a16="http://schemas.microsoft.com/office/drawing/2014/main" val="21141557"/>
                  </a:ext>
                </a:extLst>
              </a:tr>
              <a:tr h="284742">
                <a:tc>
                  <a:txBody>
                    <a:bodyPr/>
                    <a:lstStyle/>
                    <a:p>
                      <a:pPr algn="ctr"/>
                      <a:r>
                        <a:rPr lang="en-US" dirty="0"/>
                        <a:t>D</a:t>
                      </a:r>
                    </a:p>
                  </a:txBody>
                  <a:tcPr/>
                </a:tc>
                <a:tc>
                  <a:txBody>
                    <a:bodyPr/>
                    <a:lstStyle/>
                    <a:p>
                      <a:pPr algn="ctr"/>
                      <a:r>
                        <a:rPr lang="en-US" dirty="0"/>
                        <a:t>R3</a:t>
                      </a:r>
                    </a:p>
                  </a:txBody>
                  <a:tcPr/>
                </a:tc>
                <a:extLst>
                  <a:ext uri="{0D108BD9-81ED-4DB2-BD59-A6C34878D82A}">
                    <a16:rowId xmlns="" xmlns:a16="http://schemas.microsoft.com/office/drawing/2014/main" val="3875358527"/>
                  </a:ext>
                </a:extLst>
              </a:tr>
            </a:tbl>
          </a:graphicData>
        </a:graphic>
      </p:graphicFrame>
      <p:pic>
        <p:nvPicPr>
          <p:cNvPr id="1026" name="Picture 2" descr="Image result for cross symb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3383843" y="2361988"/>
            <a:ext cx="357686" cy="363133"/>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7541260" y="1508082"/>
            <a:ext cx="1033779" cy="774460"/>
            <a:chOff x="7256195" y="1659923"/>
            <a:chExt cx="1033779" cy="774460"/>
          </a:xfrm>
        </p:grpSpPr>
        <p:sp>
          <p:nvSpPr>
            <p:cNvPr id="34" name="TextBox 33"/>
            <p:cNvSpPr txBox="1"/>
            <p:nvPr/>
          </p:nvSpPr>
          <p:spPr>
            <a:xfrm>
              <a:off x="7256196" y="1659923"/>
              <a:ext cx="784218" cy="400110"/>
            </a:xfrm>
            <a:prstGeom prst="rect">
              <a:avLst/>
            </a:prstGeom>
            <a:noFill/>
            <a:ln>
              <a:solidFill>
                <a:schemeClr val="tx1"/>
              </a:solidFill>
            </a:ln>
          </p:spPr>
          <p:txBody>
            <a:bodyPr wrap="square" rtlCol="0">
              <a:spAutoFit/>
            </a:bodyPr>
            <a:lstStyle/>
            <a:p>
              <a:r>
                <a:rPr lang="en-US" sz="2000" b="1" dirty="0">
                  <a:latin typeface="Arial" panose="020B0604020202020204" pitchFamily="34" charset="0"/>
                  <a:cs typeface="Arial" panose="020B0604020202020204" pitchFamily="34" charset="0"/>
                </a:rPr>
                <a:t>R3</a:t>
              </a:r>
              <a:r>
                <a:rPr lang="en-US" sz="2000" dirty="0">
                  <a:latin typeface="Arial" panose="020B0604020202020204" pitchFamily="34" charset="0"/>
                  <a:cs typeface="Arial" panose="020B0604020202020204" pitchFamily="34" charset="0"/>
                </a:rPr>
                <a:t>,D</a:t>
              </a:r>
            </a:p>
          </p:txBody>
        </p:sp>
        <p:sp>
          <p:nvSpPr>
            <p:cNvPr id="37" name="TextBox 36"/>
            <p:cNvSpPr txBox="1"/>
            <p:nvPr/>
          </p:nvSpPr>
          <p:spPr>
            <a:xfrm>
              <a:off x="7256195" y="2065051"/>
              <a:ext cx="1033779" cy="369332"/>
            </a:xfrm>
            <a:prstGeom prst="rect">
              <a:avLst/>
            </a:prstGeom>
            <a:noFill/>
            <a:ln>
              <a:solidFill>
                <a:schemeClr val="tx1"/>
              </a:solidFill>
            </a:ln>
          </p:spPr>
          <p:txBody>
            <a:bodyPr wrap="square" rtlCol="0">
              <a:spAutoFit/>
            </a:bodyPr>
            <a:lstStyle/>
            <a:p>
              <a:r>
                <a:rPr lang="en-US" dirty="0">
                  <a:latin typeface="Arial" panose="020B0604020202020204" pitchFamily="34" charset="0"/>
                  <a:cs typeface="Arial" panose="020B0604020202020204" pitchFamily="34" charset="0"/>
                </a:rPr>
                <a:t>Payload</a:t>
              </a:r>
            </a:p>
          </p:txBody>
        </p:sp>
      </p:grpSp>
      <p:sp>
        <p:nvSpPr>
          <p:cNvPr id="41" name="TextBox 40"/>
          <p:cNvSpPr txBox="1"/>
          <p:nvPr/>
        </p:nvSpPr>
        <p:spPr>
          <a:xfrm>
            <a:off x="9872088" y="1627387"/>
            <a:ext cx="1049912" cy="369332"/>
          </a:xfrm>
          <a:prstGeom prst="rect">
            <a:avLst/>
          </a:prstGeom>
          <a:noFill/>
          <a:ln>
            <a:solidFill>
              <a:schemeClr val="tx1"/>
            </a:solidFill>
          </a:ln>
        </p:spPr>
        <p:txBody>
          <a:bodyPr wrap="square" rtlCol="0">
            <a:spAutoFit/>
          </a:bodyPr>
          <a:lstStyle/>
          <a:p>
            <a:r>
              <a:rPr lang="en-US" dirty="0">
                <a:latin typeface="Arial" panose="020B0604020202020204" pitchFamily="34" charset="0"/>
                <a:cs typeface="Arial" panose="020B0604020202020204" pitchFamily="34" charset="0"/>
              </a:rPr>
              <a:t>Payload</a:t>
            </a:r>
          </a:p>
        </p:txBody>
      </p:sp>
      <p:grpSp>
        <p:nvGrpSpPr>
          <p:cNvPr id="7" name="Group 6"/>
          <p:cNvGrpSpPr/>
          <p:nvPr/>
        </p:nvGrpSpPr>
        <p:grpSpPr>
          <a:xfrm>
            <a:off x="5365740" y="2015113"/>
            <a:ext cx="1163770" cy="800220"/>
            <a:chOff x="5184478" y="1914791"/>
            <a:chExt cx="1163770" cy="800220"/>
          </a:xfrm>
        </p:grpSpPr>
        <p:sp>
          <p:nvSpPr>
            <p:cNvPr id="30" name="TextBox 29"/>
            <p:cNvSpPr txBox="1"/>
            <p:nvPr/>
          </p:nvSpPr>
          <p:spPr>
            <a:xfrm>
              <a:off x="5184478" y="1914791"/>
              <a:ext cx="1163770" cy="400110"/>
            </a:xfrm>
            <a:prstGeom prst="rect">
              <a:avLst/>
            </a:prstGeom>
            <a:noFill/>
            <a:ln>
              <a:solidFill>
                <a:schemeClr val="tx1"/>
              </a:solidFill>
            </a:ln>
          </p:spPr>
          <p:txBody>
            <a:bodyPr wrap="square" rtlCol="0">
              <a:spAutoFit/>
            </a:bodyPr>
            <a:lstStyle/>
            <a:p>
              <a:r>
                <a:rPr lang="en-US" sz="2000" b="1" dirty="0">
                  <a:latin typeface="Arial" panose="020B0604020202020204" pitchFamily="34" charset="0"/>
                  <a:cs typeface="Arial" panose="020B0604020202020204" pitchFamily="34" charset="0"/>
                </a:rPr>
                <a:t>R2,R3</a:t>
              </a:r>
              <a:r>
                <a:rPr lang="en-US" sz="2000" dirty="0">
                  <a:latin typeface="Arial" panose="020B0604020202020204" pitchFamily="34" charset="0"/>
                  <a:cs typeface="Arial" panose="020B0604020202020204" pitchFamily="34" charset="0"/>
                </a:rPr>
                <a:t>,D</a:t>
              </a:r>
            </a:p>
          </p:txBody>
        </p:sp>
        <p:sp>
          <p:nvSpPr>
            <p:cNvPr id="43" name="TextBox 42"/>
            <p:cNvSpPr txBox="1"/>
            <p:nvPr/>
          </p:nvSpPr>
          <p:spPr>
            <a:xfrm>
              <a:off x="5184478" y="2314901"/>
              <a:ext cx="1163770" cy="400110"/>
            </a:xfrm>
            <a:prstGeom prst="rect">
              <a:avLst/>
            </a:prstGeom>
            <a:noFill/>
            <a:ln>
              <a:solidFill>
                <a:schemeClr val="tx1"/>
              </a:solidFill>
            </a:ln>
          </p:spPr>
          <p:txBody>
            <a:bodyPr wrap="square" rtlCol="0">
              <a:spAutoFit/>
            </a:bodyPr>
            <a:lstStyle/>
            <a:p>
              <a:r>
                <a:rPr lang="en-US" sz="2000" dirty="0">
                  <a:latin typeface="Arial" panose="020B0604020202020204" pitchFamily="34" charset="0"/>
                  <a:cs typeface="Arial" panose="020B0604020202020204" pitchFamily="34" charset="0"/>
                </a:rPr>
                <a:t>Payload</a:t>
              </a:r>
            </a:p>
          </p:txBody>
        </p:sp>
      </p:grpSp>
      <p:grpSp>
        <p:nvGrpSpPr>
          <p:cNvPr id="6" name="Group 5"/>
          <p:cNvGrpSpPr/>
          <p:nvPr/>
        </p:nvGrpSpPr>
        <p:grpSpPr>
          <a:xfrm>
            <a:off x="3345410" y="2345986"/>
            <a:ext cx="1578427" cy="799248"/>
            <a:chOff x="2924878" y="2585377"/>
            <a:chExt cx="1578427" cy="799248"/>
          </a:xfrm>
        </p:grpSpPr>
        <p:sp>
          <p:nvSpPr>
            <p:cNvPr id="64" name="TextBox 63"/>
            <p:cNvSpPr txBox="1"/>
            <p:nvPr/>
          </p:nvSpPr>
          <p:spPr>
            <a:xfrm>
              <a:off x="2924878" y="2585377"/>
              <a:ext cx="1578427" cy="400110"/>
            </a:xfrm>
            <a:prstGeom prst="rect">
              <a:avLst/>
            </a:prstGeom>
            <a:noFill/>
            <a:ln>
              <a:solidFill>
                <a:schemeClr val="tx1"/>
              </a:solidFill>
            </a:ln>
          </p:spPr>
          <p:txBody>
            <a:bodyPr wrap="square" rtlCol="0">
              <a:spAutoFit/>
            </a:bodyPr>
            <a:lstStyle/>
            <a:p>
              <a:r>
                <a:rPr lang="en-US" sz="2000" b="1" dirty="0">
                  <a:latin typeface="Arial" panose="020B0604020202020204" pitchFamily="34" charset="0"/>
                  <a:cs typeface="Arial" panose="020B0604020202020204" pitchFamily="34" charset="0"/>
                </a:rPr>
                <a:t>R1,R2,R3</a:t>
              </a:r>
              <a:r>
                <a:rPr lang="en-US" sz="2000" dirty="0">
                  <a:latin typeface="Arial" panose="020B0604020202020204" pitchFamily="34" charset="0"/>
                  <a:cs typeface="Arial" panose="020B0604020202020204" pitchFamily="34" charset="0"/>
                </a:rPr>
                <a:t>,D</a:t>
              </a:r>
            </a:p>
          </p:txBody>
        </p:sp>
        <p:sp>
          <p:nvSpPr>
            <p:cNvPr id="44" name="TextBox 43"/>
            <p:cNvSpPr txBox="1"/>
            <p:nvPr/>
          </p:nvSpPr>
          <p:spPr>
            <a:xfrm>
              <a:off x="2924878" y="2984515"/>
              <a:ext cx="1178100" cy="400110"/>
            </a:xfrm>
            <a:prstGeom prst="rect">
              <a:avLst/>
            </a:prstGeom>
            <a:noFill/>
            <a:ln>
              <a:solidFill>
                <a:schemeClr val="tx1"/>
              </a:solidFill>
            </a:ln>
          </p:spPr>
          <p:txBody>
            <a:bodyPr wrap="square" rtlCol="0">
              <a:spAutoFit/>
            </a:bodyPr>
            <a:lstStyle/>
            <a:p>
              <a:r>
                <a:rPr lang="en-US" sz="2000" dirty="0">
                  <a:latin typeface="Arial" panose="020B0604020202020204" pitchFamily="34" charset="0"/>
                  <a:cs typeface="Arial" panose="020B0604020202020204" pitchFamily="34" charset="0"/>
                </a:rPr>
                <a:t>Payload</a:t>
              </a:r>
            </a:p>
          </p:txBody>
        </p:sp>
      </p:grpSp>
      <p:pic>
        <p:nvPicPr>
          <p:cNvPr id="48" name="Picture 2" descr="Image result for cross symb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5450621" y="2011698"/>
            <a:ext cx="357686" cy="363133"/>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Image result for cross symb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7612296" y="1525656"/>
            <a:ext cx="357686" cy="363133"/>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611053" y="5056656"/>
            <a:ext cx="3486518" cy="830997"/>
          </a:xfrm>
          <a:prstGeom prst="rect">
            <a:avLst/>
          </a:prstGeom>
          <a:noFill/>
          <a:ln>
            <a:solidFill>
              <a:schemeClr val="tx1"/>
            </a:solidFill>
          </a:ln>
        </p:spPr>
        <p:txBody>
          <a:bodyPr wrap="square" rtlCol="0">
            <a:spAutoFit/>
          </a:bodyPr>
          <a:lstStyle/>
          <a:p>
            <a:pPr algn="ctr"/>
            <a:r>
              <a:rPr lang="en-US" sz="2400" dirty="0">
                <a:latin typeface="Arial" panose="020B0604020202020204" pitchFamily="34" charset="0"/>
                <a:cs typeface="Arial" panose="020B0604020202020204" pitchFamily="34" charset="0"/>
              </a:rPr>
              <a:t>Only sink can initiate downward traffic</a:t>
            </a:r>
          </a:p>
        </p:txBody>
      </p:sp>
      <p:sp>
        <p:nvSpPr>
          <p:cNvPr id="3" name="Marcador de número de diapositiva 2"/>
          <p:cNvSpPr>
            <a:spLocks noGrp="1"/>
          </p:cNvSpPr>
          <p:nvPr>
            <p:ph type="sldNum" sz="quarter" idx="12"/>
          </p:nvPr>
        </p:nvSpPr>
        <p:spPr/>
        <p:txBody>
          <a:bodyPr/>
          <a:lstStyle/>
          <a:p>
            <a:fld id="{3076CE12-77C8-490F-96BA-25623C8EC72A}" type="slidenum">
              <a:rPr lang="en-US" smtClean="0"/>
              <a:t>13</a:t>
            </a:fld>
            <a:endParaRPr lang="en-US"/>
          </a:p>
        </p:txBody>
      </p:sp>
    </p:spTree>
    <p:extLst>
      <p:ext uri="{BB962C8B-B14F-4D97-AF65-F5344CB8AC3E}">
        <p14:creationId xmlns:p14="http://schemas.microsoft.com/office/powerpoint/2010/main" val="390444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1" grpId="0" animBg="1"/>
      <p:bldP spid="3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508" y="-2694"/>
            <a:ext cx="11122891" cy="1325563"/>
          </a:xfrm>
        </p:spPr>
        <p:txBody>
          <a:bodyPr/>
          <a:lstStyle/>
          <a:p>
            <a:r>
              <a:rPr lang="en-US" dirty="0">
                <a:latin typeface="Arial" panose="020B0604020202020204" pitchFamily="34" charset="0"/>
                <a:cs typeface="Arial" panose="020B0604020202020204" pitchFamily="34" charset="0"/>
              </a:rPr>
              <a:t>Source Routing – Loop detection</a:t>
            </a:r>
          </a:p>
        </p:txBody>
      </p:sp>
      <p:sp>
        <p:nvSpPr>
          <p:cNvPr id="8" name="Oval 7"/>
          <p:cNvSpPr>
            <a:spLocks noChangeArrowheads="1"/>
          </p:cNvSpPr>
          <p:nvPr/>
        </p:nvSpPr>
        <p:spPr bwMode="auto">
          <a:xfrm>
            <a:off x="2698244" y="1393190"/>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R1</a:t>
            </a:r>
          </a:p>
        </p:txBody>
      </p:sp>
      <p:sp>
        <p:nvSpPr>
          <p:cNvPr id="9" name="Oval 8"/>
          <p:cNvSpPr>
            <a:spLocks noChangeArrowheads="1"/>
          </p:cNvSpPr>
          <p:nvPr/>
        </p:nvSpPr>
        <p:spPr bwMode="auto">
          <a:xfrm>
            <a:off x="1139694" y="1387395"/>
            <a:ext cx="609600" cy="609600"/>
          </a:xfrm>
          <a:prstGeom prst="ellipse">
            <a:avLst/>
          </a:prstGeom>
          <a:solidFill>
            <a:srgbClr val="92D050"/>
          </a:solidFill>
          <a:ln w="9525">
            <a:solidFill>
              <a:schemeClr val="tx1"/>
            </a:solidFill>
            <a:round/>
            <a:headEnd/>
            <a:tailEnd/>
          </a:ln>
          <a:effectLs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a:latin typeface="Arial" panose="020B0604020202020204" pitchFamily="34" charset="0"/>
              </a:rPr>
              <a:t>S</a:t>
            </a:r>
          </a:p>
        </p:txBody>
      </p:sp>
      <p:sp>
        <p:nvSpPr>
          <p:cNvPr id="31" name="Oval 30"/>
          <p:cNvSpPr>
            <a:spLocks noChangeArrowheads="1"/>
          </p:cNvSpPr>
          <p:nvPr/>
        </p:nvSpPr>
        <p:spPr bwMode="auto">
          <a:xfrm>
            <a:off x="2698244" y="2680482"/>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R4</a:t>
            </a:r>
          </a:p>
        </p:txBody>
      </p:sp>
      <p:cxnSp>
        <p:nvCxnSpPr>
          <p:cNvPr id="36" name="Straight Arrow Connector 35"/>
          <p:cNvCxnSpPr>
            <a:stCxn id="9" idx="6"/>
            <a:endCxn id="8" idx="2"/>
          </p:cNvCxnSpPr>
          <p:nvPr/>
        </p:nvCxnSpPr>
        <p:spPr>
          <a:xfrm>
            <a:off x="1749294" y="1692195"/>
            <a:ext cx="948950" cy="5795"/>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8" idx="4"/>
            <a:endCxn id="31" idx="0"/>
          </p:cNvCxnSpPr>
          <p:nvPr/>
        </p:nvCxnSpPr>
        <p:spPr>
          <a:xfrm>
            <a:off x="3003044" y="2002790"/>
            <a:ext cx="0" cy="677692"/>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Oval 32"/>
          <p:cNvSpPr>
            <a:spLocks noChangeArrowheads="1"/>
          </p:cNvSpPr>
          <p:nvPr/>
        </p:nvSpPr>
        <p:spPr bwMode="auto">
          <a:xfrm>
            <a:off x="2698245" y="4428964"/>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R1</a:t>
            </a:r>
          </a:p>
        </p:txBody>
      </p:sp>
      <p:sp>
        <p:nvSpPr>
          <p:cNvPr id="34" name="Oval 33"/>
          <p:cNvSpPr>
            <a:spLocks noChangeArrowheads="1"/>
          </p:cNvSpPr>
          <p:nvPr/>
        </p:nvSpPr>
        <p:spPr bwMode="auto">
          <a:xfrm>
            <a:off x="1139695" y="4914673"/>
            <a:ext cx="609600" cy="609600"/>
          </a:xfrm>
          <a:prstGeom prst="ellipse">
            <a:avLst/>
          </a:prstGeom>
          <a:solidFill>
            <a:srgbClr val="92D050"/>
          </a:solidFill>
          <a:ln w="9525">
            <a:solidFill>
              <a:schemeClr val="tx1"/>
            </a:solidFill>
            <a:round/>
            <a:headEnd/>
            <a:tailEnd/>
          </a:ln>
          <a:effectLs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a:latin typeface="Arial" panose="020B0604020202020204" pitchFamily="34" charset="0"/>
              </a:rPr>
              <a:t>S</a:t>
            </a:r>
          </a:p>
        </p:txBody>
      </p:sp>
      <p:sp>
        <p:nvSpPr>
          <p:cNvPr id="35" name="Oval 34"/>
          <p:cNvSpPr>
            <a:spLocks noChangeArrowheads="1"/>
          </p:cNvSpPr>
          <p:nvPr/>
        </p:nvSpPr>
        <p:spPr bwMode="auto">
          <a:xfrm>
            <a:off x="2698245" y="5716256"/>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R4</a:t>
            </a:r>
          </a:p>
        </p:txBody>
      </p:sp>
      <p:cxnSp>
        <p:nvCxnSpPr>
          <p:cNvPr id="37" name="Straight Arrow Connector 36"/>
          <p:cNvCxnSpPr>
            <a:stCxn id="34" idx="5"/>
            <a:endCxn id="35" idx="2"/>
          </p:cNvCxnSpPr>
          <p:nvPr/>
        </p:nvCxnSpPr>
        <p:spPr>
          <a:xfrm>
            <a:off x="1660021" y="5434999"/>
            <a:ext cx="1038224" cy="586057"/>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003045" y="5038564"/>
            <a:ext cx="0" cy="677692"/>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40" name="Table 39"/>
          <p:cNvGraphicFramePr>
            <a:graphicFrameLocks noGrp="1"/>
          </p:cNvGraphicFramePr>
          <p:nvPr>
            <p:extLst>
              <p:ext uri="{D42A27DB-BD31-4B8C-83A1-F6EECF244321}">
                <p14:modId xmlns:p14="http://schemas.microsoft.com/office/powerpoint/2010/main" val="1089789524"/>
              </p:ext>
            </p:extLst>
          </p:nvPr>
        </p:nvGraphicFramePr>
        <p:xfrm>
          <a:off x="7990948" y="4590828"/>
          <a:ext cx="1852362" cy="1097280"/>
        </p:xfrm>
        <a:graphic>
          <a:graphicData uri="http://schemas.openxmlformats.org/drawingml/2006/table">
            <a:tbl>
              <a:tblPr firstRow="1" bandRow="1">
                <a:tableStyleId>{073A0DAA-6AF3-43AB-8588-CEC1D06C72B9}</a:tableStyleId>
              </a:tblPr>
              <a:tblGrid>
                <a:gridCol w="926181">
                  <a:extLst>
                    <a:ext uri="{9D8B030D-6E8A-4147-A177-3AD203B41FA5}">
                      <a16:colId xmlns="" xmlns:a16="http://schemas.microsoft.com/office/drawing/2014/main" val="1413222059"/>
                    </a:ext>
                  </a:extLst>
                </a:gridCol>
                <a:gridCol w="926181">
                  <a:extLst>
                    <a:ext uri="{9D8B030D-6E8A-4147-A177-3AD203B41FA5}">
                      <a16:colId xmlns="" xmlns:a16="http://schemas.microsoft.com/office/drawing/2014/main" val="2953200447"/>
                    </a:ext>
                  </a:extLst>
                </a:gridCol>
              </a:tblGrid>
              <a:tr h="284742">
                <a:tc>
                  <a:txBody>
                    <a:bodyPr/>
                    <a:lstStyle/>
                    <a:p>
                      <a:pPr algn="ctr"/>
                      <a:r>
                        <a:rPr lang="en-US" dirty="0"/>
                        <a:t>Child</a:t>
                      </a:r>
                    </a:p>
                  </a:txBody>
                  <a:tcPr/>
                </a:tc>
                <a:tc>
                  <a:txBody>
                    <a:bodyPr/>
                    <a:lstStyle/>
                    <a:p>
                      <a:pPr algn="ctr"/>
                      <a:r>
                        <a:rPr lang="en-US" dirty="0"/>
                        <a:t>Parent</a:t>
                      </a:r>
                    </a:p>
                  </a:txBody>
                  <a:tcPr/>
                </a:tc>
                <a:extLst>
                  <a:ext uri="{0D108BD9-81ED-4DB2-BD59-A6C34878D82A}">
                    <a16:rowId xmlns="" xmlns:a16="http://schemas.microsoft.com/office/drawing/2014/main" val="2196832521"/>
                  </a:ext>
                </a:extLst>
              </a:tr>
              <a:tr h="284742">
                <a:tc>
                  <a:txBody>
                    <a:bodyPr/>
                    <a:lstStyle/>
                    <a:p>
                      <a:pPr algn="ctr"/>
                      <a:r>
                        <a:rPr lang="en-US" dirty="0"/>
                        <a:t>R1</a:t>
                      </a:r>
                    </a:p>
                  </a:txBody>
                  <a:tcPr/>
                </a:tc>
                <a:tc>
                  <a:txBody>
                    <a:bodyPr/>
                    <a:lstStyle/>
                    <a:p>
                      <a:pPr algn="ctr"/>
                      <a:r>
                        <a:rPr lang="en-US" dirty="0"/>
                        <a:t>R4</a:t>
                      </a:r>
                    </a:p>
                  </a:txBody>
                  <a:tcPr/>
                </a:tc>
                <a:extLst>
                  <a:ext uri="{0D108BD9-81ED-4DB2-BD59-A6C34878D82A}">
                    <a16:rowId xmlns="" xmlns:a16="http://schemas.microsoft.com/office/drawing/2014/main" val="3667059558"/>
                  </a:ext>
                </a:extLst>
              </a:tr>
              <a:tr h="284742">
                <a:tc>
                  <a:txBody>
                    <a:bodyPr/>
                    <a:lstStyle/>
                    <a:p>
                      <a:pPr algn="ctr"/>
                      <a:r>
                        <a:rPr lang="en-US" dirty="0"/>
                        <a:t>R4</a:t>
                      </a:r>
                    </a:p>
                  </a:txBody>
                  <a:tcPr/>
                </a:tc>
                <a:tc>
                  <a:txBody>
                    <a:bodyPr/>
                    <a:lstStyle/>
                    <a:p>
                      <a:pPr algn="ctr"/>
                      <a:r>
                        <a:rPr lang="en-US" dirty="0"/>
                        <a:t>R1</a:t>
                      </a:r>
                    </a:p>
                  </a:txBody>
                  <a:tcPr/>
                </a:tc>
                <a:extLst>
                  <a:ext uri="{0D108BD9-81ED-4DB2-BD59-A6C34878D82A}">
                    <a16:rowId xmlns="" xmlns:a16="http://schemas.microsoft.com/office/drawing/2014/main" val="1661388541"/>
                  </a:ext>
                </a:extLst>
              </a:tr>
            </a:tbl>
          </a:graphicData>
        </a:graphic>
      </p:graphicFrame>
      <p:sp>
        <p:nvSpPr>
          <p:cNvPr id="41" name="TextBox 40"/>
          <p:cNvSpPr txBox="1"/>
          <p:nvPr/>
        </p:nvSpPr>
        <p:spPr>
          <a:xfrm>
            <a:off x="6588003" y="3426229"/>
            <a:ext cx="4994396" cy="830997"/>
          </a:xfrm>
          <a:prstGeom prst="rect">
            <a:avLst/>
          </a:prstGeom>
          <a:noFill/>
          <a:ln>
            <a:solidFill>
              <a:schemeClr val="tx1"/>
            </a:solidFill>
          </a:ln>
        </p:spPr>
        <p:txBody>
          <a:bodyPr wrap="square" rtlCol="0">
            <a:spAutoFit/>
          </a:bodyPr>
          <a:lstStyle/>
          <a:p>
            <a:pPr algn="ctr"/>
            <a:r>
              <a:rPr lang="en-US" sz="2400" dirty="0">
                <a:latin typeface="Arial" panose="020B0604020202020204" pitchFamily="34" charset="0"/>
                <a:cs typeface="Arial" panose="020B0604020202020204" pitchFamily="34" charset="0"/>
              </a:rPr>
              <a:t>If the message “</a:t>
            </a:r>
            <a:r>
              <a:rPr lang="en-US" sz="2400" b="1" dirty="0">
                <a:latin typeface="Arial" panose="020B0604020202020204" pitchFamily="34" charset="0"/>
                <a:cs typeface="Arial" panose="020B0604020202020204" pitchFamily="34" charset="0"/>
              </a:rPr>
              <a:t>R4’s parent is S</a:t>
            </a:r>
            <a:r>
              <a:rPr lang="en-US" sz="2400" dirty="0">
                <a:latin typeface="Arial" panose="020B0604020202020204" pitchFamily="34" charset="0"/>
                <a:cs typeface="Arial" panose="020B0604020202020204" pitchFamily="34" charset="0"/>
              </a:rPr>
              <a:t>” </a:t>
            </a:r>
          </a:p>
          <a:p>
            <a:pPr algn="ctr"/>
            <a:r>
              <a:rPr lang="en-US" sz="2400" dirty="0">
                <a:latin typeface="Arial" panose="020B0604020202020204" pitchFamily="34" charset="0"/>
                <a:cs typeface="Arial" panose="020B0604020202020204" pitchFamily="34" charset="0"/>
              </a:rPr>
              <a:t>is lost, we have a loop:</a:t>
            </a:r>
          </a:p>
        </p:txBody>
      </p:sp>
      <p:graphicFrame>
        <p:nvGraphicFramePr>
          <p:cNvPr id="17" name="Table 16"/>
          <p:cNvGraphicFramePr>
            <a:graphicFrameLocks noGrp="1"/>
          </p:cNvGraphicFramePr>
          <p:nvPr>
            <p:extLst>
              <p:ext uri="{D42A27DB-BD31-4B8C-83A1-F6EECF244321}">
                <p14:modId xmlns:p14="http://schemas.microsoft.com/office/powerpoint/2010/main" val="1184595863"/>
              </p:ext>
            </p:extLst>
          </p:nvPr>
        </p:nvGraphicFramePr>
        <p:xfrm>
          <a:off x="4057735" y="1445858"/>
          <a:ext cx="1852362" cy="1097280"/>
        </p:xfrm>
        <a:graphic>
          <a:graphicData uri="http://schemas.openxmlformats.org/drawingml/2006/table">
            <a:tbl>
              <a:tblPr firstRow="1" bandRow="1">
                <a:tableStyleId>{073A0DAA-6AF3-43AB-8588-CEC1D06C72B9}</a:tableStyleId>
              </a:tblPr>
              <a:tblGrid>
                <a:gridCol w="926181">
                  <a:extLst>
                    <a:ext uri="{9D8B030D-6E8A-4147-A177-3AD203B41FA5}">
                      <a16:colId xmlns="" xmlns:a16="http://schemas.microsoft.com/office/drawing/2014/main" val="1413222059"/>
                    </a:ext>
                  </a:extLst>
                </a:gridCol>
                <a:gridCol w="926181">
                  <a:extLst>
                    <a:ext uri="{9D8B030D-6E8A-4147-A177-3AD203B41FA5}">
                      <a16:colId xmlns="" xmlns:a16="http://schemas.microsoft.com/office/drawing/2014/main" val="2953200447"/>
                    </a:ext>
                  </a:extLst>
                </a:gridCol>
              </a:tblGrid>
              <a:tr h="284742">
                <a:tc>
                  <a:txBody>
                    <a:bodyPr/>
                    <a:lstStyle/>
                    <a:p>
                      <a:pPr algn="ctr"/>
                      <a:r>
                        <a:rPr lang="en-US" dirty="0"/>
                        <a:t>Child</a:t>
                      </a:r>
                    </a:p>
                  </a:txBody>
                  <a:tcPr/>
                </a:tc>
                <a:tc>
                  <a:txBody>
                    <a:bodyPr/>
                    <a:lstStyle/>
                    <a:p>
                      <a:pPr algn="ctr"/>
                      <a:r>
                        <a:rPr lang="en-US" dirty="0"/>
                        <a:t>Parent</a:t>
                      </a:r>
                    </a:p>
                  </a:txBody>
                  <a:tcPr/>
                </a:tc>
                <a:extLst>
                  <a:ext uri="{0D108BD9-81ED-4DB2-BD59-A6C34878D82A}">
                    <a16:rowId xmlns="" xmlns:a16="http://schemas.microsoft.com/office/drawing/2014/main" val="2196832521"/>
                  </a:ext>
                </a:extLst>
              </a:tr>
              <a:tr h="284742">
                <a:tc>
                  <a:txBody>
                    <a:bodyPr/>
                    <a:lstStyle/>
                    <a:p>
                      <a:pPr algn="ctr"/>
                      <a:r>
                        <a:rPr lang="en-US" dirty="0"/>
                        <a:t>R1</a:t>
                      </a:r>
                    </a:p>
                  </a:txBody>
                  <a:tcPr/>
                </a:tc>
                <a:tc>
                  <a:txBody>
                    <a:bodyPr/>
                    <a:lstStyle/>
                    <a:p>
                      <a:pPr algn="ctr"/>
                      <a:r>
                        <a:rPr lang="en-US" dirty="0"/>
                        <a:t>S</a:t>
                      </a:r>
                    </a:p>
                  </a:txBody>
                  <a:tcPr/>
                </a:tc>
                <a:extLst>
                  <a:ext uri="{0D108BD9-81ED-4DB2-BD59-A6C34878D82A}">
                    <a16:rowId xmlns="" xmlns:a16="http://schemas.microsoft.com/office/drawing/2014/main" val="3667059558"/>
                  </a:ext>
                </a:extLst>
              </a:tr>
              <a:tr h="284742">
                <a:tc>
                  <a:txBody>
                    <a:bodyPr/>
                    <a:lstStyle/>
                    <a:p>
                      <a:pPr algn="ctr"/>
                      <a:r>
                        <a:rPr lang="en-US" dirty="0"/>
                        <a:t>R4</a:t>
                      </a:r>
                    </a:p>
                  </a:txBody>
                  <a:tcPr/>
                </a:tc>
                <a:tc>
                  <a:txBody>
                    <a:bodyPr/>
                    <a:lstStyle/>
                    <a:p>
                      <a:pPr algn="ctr"/>
                      <a:r>
                        <a:rPr lang="en-US" dirty="0"/>
                        <a:t>R1</a:t>
                      </a:r>
                    </a:p>
                  </a:txBody>
                  <a:tcPr/>
                </a:tc>
                <a:extLst>
                  <a:ext uri="{0D108BD9-81ED-4DB2-BD59-A6C34878D82A}">
                    <a16:rowId xmlns="" xmlns:a16="http://schemas.microsoft.com/office/drawing/2014/main" val="1661388541"/>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845382279"/>
              </p:ext>
            </p:extLst>
          </p:nvPr>
        </p:nvGraphicFramePr>
        <p:xfrm>
          <a:off x="4555576" y="4608630"/>
          <a:ext cx="1852362" cy="1097280"/>
        </p:xfrm>
        <a:graphic>
          <a:graphicData uri="http://schemas.openxmlformats.org/drawingml/2006/table">
            <a:tbl>
              <a:tblPr firstRow="1" bandRow="1">
                <a:tableStyleId>{073A0DAA-6AF3-43AB-8588-CEC1D06C72B9}</a:tableStyleId>
              </a:tblPr>
              <a:tblGrid>
                <a:gridCol w="926181">
                  <a:extLst>
                    <a:ext uri="{9D8B030D-6E8A-4147-A177-3AD203B41FA5}">
                      <a16:colId xmlns="" xmlns:a16="http://schemas.microsoft.com/office/drawing/2014/main" val="1413222059"/>
                    </a:ext>
                  </a:extLst>
                </a:gridCol>
                <a:gridCol w="926181">
                  <a:extLst>
                    <a:ext uri="{9D8B030D-6E8A-4147-A177-3AD203B41FA5}">
                      <a16:colId xmlns="" xmlns:a16="http://schemas.microsoft.com/office/drawing/2014/main" val="2953200447"/>
                    </a:ext>
                  </a:extLst>
                </a:gridCol>
              </a:tblGrid>
              <a:tr h="284742">
                <a:tc>
                  <a:txBody>
                    <a:bodyPr/>
                    <a:lstStyle/>
                    <a:p>
                      <a:pPr algn="ctr"/>
                      <a:r>
                        <a:rPr lang="en-US" dirty="0"/>
                        <a:t>Child</a:t>
                      </a:r>
                    </a:p>
                  </a:txBody>
                  <a:tcPr/>
                </a:tc>
                <a:tc>
                  <a:txBody>
                    <a:bodyPr/>
                    <a:lstStyle/>
                    <a:p>
                      <a:pPr algn="ctr"/>
                      <a:r>
                        <a:rPr lang="en-US" dirty="0"/>
                        <a:t>Parent</a:t>
                      </a:r>
                    </a:p>
                  </a:txBody>
                  <a:tcPr/>
                </a:tc>
                <a:extLst>
                  <a:ext uri="{0D108BD9-81ED-4DB2-BD59-A6C34878D82A}">
                    <a16:rowId xmlns="" xmlns:a16="http://schemas.microsoft.com/office/drawing/2014/main" val="2196832521"/>
                  </a:ext>
                </a:extLst>
              </a:tr>
              <a:tr h="284742">
                <a:tc>
                  <a:txBody>
                    <a:bodyPr/>
                    <a:lstStyle/>
                    <a:p>
                      <a:pPr algn="ctr"/>
                      <a:r>
                        <a:rPr lang="en-US" dirty="0" smtClean="0"/>
                        <a:t>R1</a:t>
                      </a:r>
                      <a:endParaRPr lang="en-US" dirty="0"/>
                    </a:p>
                  </a:txBody>
                  <a:tcPr/>
                </a:tc>
                <a:tc>
                  <a:txBody>
                    <a:bodyPr/>
                    <a:lstStyle/>
                    <a:p>
                      <a:pPr algn="ctr"/>
                      <a:r>
                        <a:rPr lang="en-US" dirty="0" smtClean="0"/>
                        <a:t>R4</a:t>
                      </a:r>
                      <a:endParaRPr lang="en-US" dirty="0"/>
                    </a:p>
                  </a:txBody>
                  <a:tcPr/>
                </a:tc>
                <a:extLst>
                  <a:ext uri="{0D108BD9-81ED-4DB2-BD59-A6C34878D82A}">
                    <a16:rowId xmlns="" xmlns:a16="http://schemas.microsoft.com/office/drawing/2014/main" val="3667059558"/>
                  </a:ext>
                </a:extLst>
              </a:tr>
              <a:tr h="284742">
                <a:tc>
                  <a:txBody>
                    <a:bodyPr/>
                    <a:lstStyle/>
                    <a:p>
                      <a:pPr algn="ctr"/>
                      <a:r>
                        <a:rPr lang="en-US" dirty="0" smtClean="0"/>
                        <a:t>R4</a:t>
                      </a:r>
                      <a:endParaRPr lang="en-US" dirty="0"/>
                    </a:p>
                  </a:txBody>
                  <a:tcPr/>
                </a:tc>
                <a:tc>
                  <a:txBody>
                    <a:bodyPr/>
                    <a:lstStyle/>
                    <a:p>
                      <a:pPr algn="ctr"/>
                      <a:r>
                        <a:rPr lang="en-US" dirty="0" smtClean="0"/>
                        <a:t>S</a:t>
                      </a:r>
                      <a:endParaRPr lang="en-US" dirty="0"/>
                    </a:p>
                  </a:txBody>
                  <a:tcPr/>
                </a:tc>
                <a:extLst>
                  <a:ext uri="{0D108BD9-81ED-4DB2-BD59-A6C34878D82A}">
                    <a16:rowId xmlns="" xmlns:a16="http://schemas.microsoft.com/office/drawing/2014/main" val="1661388541"/>
                  </a:ext>
                </a:extLst>
              </a:tr>
            </a:tbl>
          </a:graphicData>
        </a:graphic>
      </p:graphicFrame>
      <p:cxnSp>
        <p:nvCxnSpPr>
          <p:cNvPr id="6" name="Curved Connector 5"/>
          <p:cNvCxnSpPr>
            <a:stCxn id="33" idx="6"/>
            <a:endCxn id="35" idx="6"/>
          </p:cNvCxnSpPr>
          <p:nvPr/>
        </p:nvCxnSpPr>
        <p:spPr>
          <a:xfrm>
            <a:off x="3307845" y="4733764"/>
            <a:ext cx="12700" cy="1287292"/>
          </a:xfrm>
          <a:prstGeom prst="curvedConnector3">
            <a:avLst>
              <a:gd name="adj1" fmla="val 180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p:cNvCxnSpPr>
            <a:stCxn id="35" idx="2"/>
            <a:endCxn id="33" idx="2"/>
          </p:cNvCxnSpPr>
          <p:nvPr/>
        </p:nvCxnSpPr>
        <p:spPr>
          <a:xfrm rot="10800000">
            <a:off x="2698245" y="4733764"/>
            <a:ext cx="12700" cy="1287292"/>
          </a:xfrm>
          <a:prstGeom prst="curvedConnector3">
            <a:avLst>
              <a:gd name="adj1" fmla="val 180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Arc 20"/>
          <p:cNvSpPr/>
          <p:nvPr/>
        </p:nvSpPr>
        <p:spPr>
          <a:xfrm rot="18421656">
            <a:off x="2473615" y="4296859"/>
            <a:ext cx="5008548" cy="3114946"/>
          </a:xfrm>
          <a:prstGeom prst="arc">
            <a:avLst>
              <a:gd name="adj1" fmla="val 15765804"/>
              <a:gd name="adj2" fmla="val 0"/>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ectangular Callout 21"/>
          <p:cNvSpPr/>
          <p:nvPr/>
        </p:nvSpPr>
        <p:spPr bwMode="auto">
          <a:xfrm>
            <a:off x="6154841" y="5873766"/>
            <a:ext cx="2424758" cy="650606"/>
          </a:xfrm>
          <a:prstGeom prst="wedgeRectCallout">
            <a:avLst>
              <a:gd name="adj1" fmla="val -50604"/>
              <a:gd name="adj2" fmla="val -102680"/>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Intended record</a:t>
            </a:r>
            <a:endParaRPr kumimoji="0" 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p:txBody>
      </p:sp>
      <p:sp>
        <p:nvSpPr>
          <p:cNvPr id="23" name="Rectangular Callout 22"/>
          <p:cNvSpPr/>
          <p:nvPr/>
        </p:nvSpPr>
        <p:spPr bwMode="auto">
          <a:xfrm>
            <a:off x="9790302" y="5873766"/>
            <a:ext cx="1982394" cy="650606"/>
          </a:xfrm>
          <a:prstGeom prst="wedgeRectCallout">
            <a:avLst>
              <a:gd name="adj1" fmla="val -55283"/>
              <a:gd name="adj2" fmla="val -10471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Stale record</a:t>
            </a:r>
            <a:endParaRPr kumimoji="0" 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p:txBody>
      </p:sp>
      <p:sp>
        <p:nvSpPr>
          <p:cNvPr id="3" name="Marcador de número de diapositiva 2"/>
          <p:cNvSpPr>
            <a:spLocks noGrp="1"/>
          </p:cNvSpPr>
          <p:nvPr>
            <p:ph type="sldNum" sz="quarter" idx="12"/>
          </p:nvPr>
        </p:nvSpPr>
        <p:spPr/>
        <p:txBody>
          <a:bodyPr/>
          <a:lstStyle/>
          <a:p>
            <a:fld id="{3076CE12-77C8-490F-96BA-25623C8EC72A}" type="slidenum">
              <a:rPr lang="en-US" smtClean="0"/>
              <a:t>14</a:t>
            </a:fld>
            <a:endParaRPr lang="en-US"/>
          </a:p>
        </p:txBody>
      </p:sp>
    </p:spTree>
    <p:extLst>
      <p:ext uri="{BB962C8B-B14F-4D97-AF65-F5344CB8AC3E}">
        <p14:creationId xmlns:p14="http://schemas.microsoft.com/office/powerpoint/2010/main" val="344713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31" grpId="0" animBg="1"/>
      <p:bldP spid="33" grpId="0" animBg="1"/>
      <p:bldP spid="34" grpId="0" animBg="1"/>
      <p:bldP spid="35" grpId="0" animBg="1"/>
      <p:bldP spid="41" grpId="0" animBg="1"/>
      <p:bldP spid="21" grpId="0" animBg="1"/>
      <p:bldP spid="22" grpId="0" animBg="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Program Structure</a:t>
            </a:r>
            <a:endParaRPr lang="en-US" dirty="0"/>
          </a:p>
        </p:txBody>
      </p:sp>
      <p:sp>
        <p:nvSpPr>
          <p:cNvPr id="3" name="Content Placeholder 2"/>
          <p:cNvSpPr>
            <a:spLocks noGrp="1"/>
          </p:cNvSpPr>
          <p:nvPr>
            <p:ph idx="1"/>
          </p:nvPr>
        </p:nvSpPr>
        <p:spPr/>
        <p:txBody>
          <a:bodyPr>
            <a:normAutofit/>
          </a:bodyPr>
          <a:lstStyle/>
          <a:p>
            <a:pPr algn="just"/>
            <a:r>
              <a:rPr lang="en-US" dirty="0">
                <a:latin typeface="Arial" panose="020B0604020202020204" pitchFamily="34" charset="0"/>
                <a:cs typeface="Arial" panose="020B0604020202020204" pitchFamily="34" charset="0"/>
              </a:rPr>
              <a:t>Your program should </a:t>
            </a:r>
            <a:r>
              <a:rPr lang="en-US" dirty="0" smtClean="0">
                <a:latin typeface="Arial" panose="020B0604020202020204" pitchFamily="34" charset="0"/>
                <a:cs typeface="Arial" panose="020B0604020202020204" pitchFamily="34" charset="0"/>
              </a:rPr>
              <a:t>enable:</a:t>
            </a:r>
            <a:endParaRPr lang="en-US" dirty="0">
              <a:latin typeface="Arial" panose="020B0604020202020204" pitchFamily="34" charset="0"/>
              <a:cs typeface="Arial" panose="020B0604020202020204" pitchFamily="34" charset="0"/>
            </a:endParaRPr>
          </a:p>
          <a:p>
            <a:pPr lvl="1" algn="just"/>
            <a:r>
              <a:rPr lang="en-US" b="1" dirty="0">
                <a:latin typeface="Arial" panose="020B0604020202020204" pitchFamily="34" charset="0"/>
                <a:cs typeface="Arial" panose="020B0604020202020204" pitchFamily="34" charset="0"/>
              </a:rPr>
              <a:t>Many-to-one data collection </a:t>
            </a:r>
            <a:r>
              <a:rPr lang="en-US" dirty="0" smtClean="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you already have)</a:t>
            </a:r>
          </a:p>
          <a:p>
            <a:pPr lvl="1" algn="just"/>
            <a:r>
              <a:rPr lang="en-US" b="1" dirty="0">
                <a:latin typeface="Arial" panose="020B0604020202020204" pitchFamily="34" charset="0"/>
                <a:cs typeface="Arial" panose="020B0604020202020204" pitchFamily="34" charset="0"/>
              </a:rPr>
              <a:t>One-to-many data </a:t>
            </a:r>
            <a:r>
              <a:rPr lang="en-US" b="1" dirty="0" smtClean="0">
                <a:latin typeface="Arial" panose="020B0604020202020204" pitchFamily="34" charset="0"/>
                <a:cs typeface="Arial" panose="020B0604020202020204" pitchFamily="34" charset="0"/>
              </a:rPr>
              <a:t>delivery </a:t>
            </a:r>
            <a:r>
              <a:rPr lang="en-US" dirty="0" smtClean="0">
                <a:latin typeface="Arial" panose="020B0604020202020204" pitchFamily="34" charset="0"/>
                <a:cs typeface="Arial" panose="020B0604020202020204" pitchFamily="34" charset="0"/>
              </a:rPr>
              <a:t>from the sink to whichever network node</a:t>
            </a:r>
            <a:endParaRPr lang="en-US" dirty="0">
              <a:latin typeface="Arial" panose="020B0604020202020204" pitchFamily="34" charset="0"/>
              <a:cs typeface="Arial" panose="020B0604020202020204" pitchFamily="34" charset="0"/>
            </a:endParaRPr>
          </a:p>
          <a:p>
            <a:pPr lvl="1" algn="just"/>
            <a:endParaRPr lang="en-US" dirty="0">
              <a:latin typeface="Arial" panose="020B0604020202020204" pitchFamily="34" charset="0"/>
              <a:cs typeface="Arial" panose="020B0604020202020204" pitchFamily="34" charset="0"/>
            </a:endParaRPr>
          </a:p>
          <a:p>
            <a:pPr lvl="1" algn="just"/>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one-to-many interface </a:t>
            </a:r>
            <a:r>
              <a:rPr lang="en-US" dirty="0">
                <a:latin typeface="Arial" panose="020B0604020202020204" pitchFamily="34" charset="0"/>
                <a:cs typeface="Arial" panose="020B0604020202020204" pitchFamily="34" charset="0"/>
              </a:rPr>
              <a:t>should </a:t>
            </a:r>
            <a:r>
              <a:rPr lang="en-US" dirty="0" smtClean="0">
                <a:latin typeface="Arial" panose="020B0604020202020204" pitchFamily="34" charset="0"/>
                <a:cs typeface="Arial" panose="020B0604020202020204" pitchFamily="34" charset="0"/>
              </a:rPr>
              <a:t>provide two main functions:</a:t>
            </a:r>
          </a:p>
          <a:p>
            <a:pPr lvl="2"/>
            <a:r>
              <a:rPr lang="en-US" sz="2400" b="1" dirty="0" smtClean="0"/>
              <a:t>Send Function</a:t>
            </a:r>
            <a:r>
              <a:rPr lang="en-US" sz="2400" b="1" dirty="0" smtClean="0"/>
              <a:t>: </a:t>
            </a:r>
            <a:r>
              <a:rPr lang="en-US" sz="2400" b="1" dirty="0"/>
              <a:t/>
            </a:r>
            <a:br>
              <a:rPr lang="en-US" sz="2400" b="1" dirty="0"/>
            </a:br>
            <a:r>
              <a:rPr lang="en-US" sz="2400" dirty="0" err="1"/>
              <a:t>int</a:t>
            </a:r>
            <a:r>
              <a:rPr lang="en-US" sz="2400" dirty="0"/>
              <a:t> </a:t>
            </a:r>
            <a:r>
              <a:rPr lang="en-US" sz="2400" b="1" dirty="0" err="1" smtClean="0"/>
              <a:t>sr_send</a:t>
            </a:r>
            <a:r>
              <a:rPr lang="en-US" sz="2400" dirty="0" smtClean="0"/>
              <a:t>(</a:t>
            </a:r>
            <a:r>
              <a:rPr lang="en-US" sz="2400" dirty="0" err="1" smtClean="0"/>
              <a:t>struct</a:t>
            </a:r>
            <a:r>
              <a:rPr lang="en-US" sz="2400" dirty="0" smtClean="0"/>
              <a:t> </a:t>
            </a:r>
            <a:r>
              <a:rPr lang="en-US" sz="2400" dirty="0" err="1"/>
              <a:t>my_collect_conn</a:t>
            </a:r>
            <a:r>
              <a:rPr lang="en-US" sz="2400" dirty="0"/>
              <a:t> *c, </a:t>
            </a:r>
            <a:r>
              <a:rPr lang="en-US" sz="2400" dirty="0" err="1"/>
              <a:t>const</a:t>
            </a:r>
            <a:r>
              <a:rPr lang="en-US" sz="2400" dirty="0"/>
              <a:t> </a:t>
            </a:r>
            <a:r>
              <a:rPr lang="en-US" sz="2400" dirty="0" err="1"/>
              <a:t>linkaddr_t</a:t>
            </a:r>
            <a:r>
              <a:rPr lang="en-US" sz="2400" dirty="0"/>
              <a:t> *</a:t>
            </a:r>
            <a:r>
              <a:rPr lang="en-US" sz="2400" dirty="0" err="1"/>
              <a:t>dest</a:t>
            </a:r>
            <a:r>
              <a:rPr lang="en-US" sz="2400" dirty="0" smtClean="0"/>
              <a:t>);</a:t>
            </a:r>
          </a:p>
          <a:p>
            <a:pPr lvl="2"/>
            <a:r>
              <a:rPr lang="en-US" sz="2400" b="1" dirty="0" err="1" smtClean="0"/>
              <a:t>Recv</a:t>
            </a:r>
            <a:r>
              <a:rPr lang="en-US" sz="2400" b="1" dirty="0" smtClean="0"/>
              <a:t> </a:t>
            </a:r>
            <a:r>
              <a:rPr lang="en-US" sz="2400" b="1" dirty="0" smtClean="0"/>
              <a:t>Callback:</a:t>
            </a:r>
            <a:r>
              <a:rPr lang="en-US" sz="2400" dirty="0" smtClean="0"/>
              <a:t> </a:t>
            </a:r>
            <a:r>
              <a:rPr lang="en-US" sz="2400" dirty="0"/>
              <a:t/>
            </a:r>
            <a:br>
              <a:rPr lang="en-US" sz="2400" dirty="0"/>
            </a:br>
            <a:r>
              <a:rPr lang="en-US" sz="2400" dirty="0" smtClean="0"/>
              <a:t>void </a:t>
            </a:r>
            <a:r>
              <a:rPr lang="en-US" sz="2400" b="1" dirty="0" err="1" smtClean="0"/>
              <a:t>sr_recv</a:t>
            </a:r>
            <a:r>
              <a:rPr lang="en-US" sz="2400" dirty="0" smtClean="0"/>
              <a:t>(</a:t>
            </a:r>
            <a:r>
              <a:rPr lang="en-US" sz="2400" dirty="0" err="1" smtClean="0"/>
              <a:t>struct</a:t>
            </a:r>
            <a:r>
              <a:rPr lang="en-US" sz="2400" dirty="0" smtClean="0"/>
              <a:t> </a:t>
            </a:r>
            <a:r>
              <a:rPr lang="en-US" sz="2400" dirty="0" err="1"/>
              <a:t>my_collect_conn</a:t>
            </a:r>
            <a:r>
              <a:rPr lang="en-US" sz="2400" dirty="0"/>
              <a:t> </a:t>
            </a:r>
            <a:r>
              <a:rPr lang="en-US" sz="2400" dirty="0" smtClean="0"/>
              <a:t>*c, </a:t>
            </a:r>
            <a:r>
              <a:rPr lang="en-US" sz="2400" dirty="0"/>
              <a:t>uint8_t hops</a:t>
            </a:r>
            <a:r>
              <a:rPr lang="en-US" sz="2400" dirty="0" smtClean="0"/>
              <a:t>);</a:t>
            </a:r>
            <a:endParaRPr lang="en-US" sz="2400" dirty="0"/>
          </a:p>
          <a:p>
            <a:pPr lvl="2"/>
            <a:endParaRPr lang="en-US" dirty="0" smtClean="0">
              <a:latin typeface="Arial" panose="020B0604020202020204" pitchFamily="34" charset="0"/>
              <a:cs typeface="Arial" panose="020B0604020202020204" pitchFamily="34" charset="0"/>
            </a:endParaRPr>
          </a:p>
          <a:p>
            <a:pPr lvl="1" algn="just"/>
            <a:r>
              <a:rPr lang="en-US" dirty="0" smtClean="0">
                <a:latin typeface="Arial" panose="020B0604020202020204" pitchFamily="34" charset="0"/>
                <a:cs typeface="Arial" panose="020B0604020202020204" pitchFamily="34" charset="0"/>
              </a:rPr>
              <a:t>The top-level application should use these functions</a:t>
            </a:r>
            <a:endParaRPr lang="en-US" dirty="0">
              <a:latin typeface="Arial" panose="020B0604020202020204" pitchFamily="34" charset="0"/>
              <a:cs typeface="Arial" panose="020B0604020202020204" pitchFamily="34" charset="0"/>
            </a:endParaRPr>
          </a:p>
          <a:p>
            <a:pPr lvl="1" algn="just"/>
            <a:endParaRPr lang="en-US" dirty="0">
              <a:latin typeface="Arial" panose="020B0604020202020204" pitchFamily="34" charset="0"/>
              <a:cs typeface="Arial" panose="020B0604020202020204" pitchFamily="34" charset="0"/>
            </a:endParaRPr>
          </a:p>
          <a:p>
            <a:pPr lvl="1" algn="just"/>
            <a:endParaRPr lang="en-US" dirty="0">
              <a:latin typeface="Arial" panose="020B0604020202020204" pitchFamily="34" charset="0"/>
              <a:cs typeface="Arial" panose="020B0604020202020204" pitchFamily="34" charset="0"/>
            </a:endParaRPr>
          </a:p>
          <a:p>
            <a:pPr lvl="1" algn="just"/>
            <a:endParaRPr lang="en-US" dirty="0">
              <a:latin typeface="Arial" panose="020B0604020202020204" pitchFamily="34" charset="0"/>
              <a:cs typeface="Arial" panose="020B0604020202020204" pitchFamily="34" charset="0"/>
            </a:endParaRPr>
          </a:p>
          <a:p>
            <a:pPr lvl="1" algn="just"/>
            <a:endParaRPr lang="en-US" dirty="0">
              <a:latin typeface="Arial" panose="020B0604020202020204" pitchFamily="34" charset="0"/>
              <a:cs typeface="Arial" panose="020B0604020202020204" pitchFamily="34" charset="0"/>
            </a:endParaRPr>
          </a:p>
          <a:p>
            <a:pPr lvl="1" algn="just"/>
            <a:endParaRPr lang="en-US"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2"/>
          </p:nvPr>
        </p:nvSpPr>
        <p:spPr/>
        <p:txBody>
          <a:bodyPr/>
          <a:lstStyle/>
          <a:p>
            <a:fld id="{3076CE12-77C8-490F-96BA-25623C8EC72A}" type="slidenum">
              <a:rPr lang="en-US" smtClean="0"/>
              <a:t>15</a:t>
            </a:fld>
            <a:endParaRPr lang="en-US"/>
          </a:p>
        </p:txBody>
      </p:sp>
    </p:spTree>
    <p:extLst>
      <p:ext uri="{BB962C8B-B14F-4D97-AF65-F5344CB8AC3E}">
        <p14:creationId xmlns:p14="http://schemas.microsoft.com/office/powerpoint/2010/main" val="148255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607083"/>
            <a:ext cx="9144000" cy="4572000"/>
          </a:xfrm>
          <a:prstGeom prst="rect">
            <a:avLst/>
          </a:prstGeom>
        </p:spPr>
      </p:pic>
      <p:sp>
        <p:nvSpPr>
          <p:cNvPr id="424962" name="Rectangle 2"/>
          <p:cNvSpPr>
            <a:spLocks noGrp="1" noChangeArrowheads="1"/>
          </p:cNvSpPr>
          <p:nvPr>
            <p:ph type="title"/>
          </p:nvPr>
        </p:nvSpPr>
        <p:spPr/>
        <p:txBody>
          <a:bodyPr/>
          <a:lstStyle/>
          <a:p>
            <a:r>
              <a:rPr lang="en-US" altLang="en-US" dirty="0">
                <a:latin typeface="Arial" panose="020B0604020202020204" pitchFamily="34" charset="0"/>
              </a:rPr>
              <a:t>Upward traffic</a:t>
            </a:r>
          </a:p>
        </p:txBody>
      </p:sp>
      <p:sp>
        <p:nvSpPr>
          <p:cNvPr id="47" name="Text Box 43"/>
          <p:cNvSpPr txBox="1">
            <a:spLocks noChangeArrowheads="1"/>
          </p:cNvSpPr>
          <p:nvPr/>
        </p:nvSpPr>
        <p:spPr bwMode="auto">
          <a:xfrm>
            <a:off x="6072828" y="1368612"/>
            <a:ext cx="671979" cy="369332"/>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dirty="0">
                <a:latin typeface="Arial" panose="020B0604020202020204" pitchFamily="34" charset="0"/>
              </a:rPr>
              <a:t>Root</a:t>
            </a:r>
          </a:p>
        </p:txBody>
      </p:sp>
      <p:sp>
        <p:nvSpPr>
          <p:cNvPr id="52" name="Text Box 43"/>
          <p:cNvSpPr txBox="1">
            <a:spLocks noChangeArrowheads="1"/>
          </p:cNvSpPr>
          <p:nvPr/>
        </p:nvSpPr>
        <p:spPr bwMode="auto">
          <a:xfrm>
            <a:off x="3966432" y="5608789"/>
            <a:ext cx="5237331" cy="646331"/>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3600" dirty="0" smtClean="0">
                <a:latin typeface="Arial" panose="020B0604020202020204" pitchFamily="34" charset="0"/>
              </a:rPr>
              <a:t>Many-to-one, up the tree</a:t>
            </a:r>
            <a:endParaRPr lang="en-US" altLang="en-US" sz="3600" dirty="0">
              <a:latin typeface="Arial" panose="020B0604020202020204" pitchFamily="34" charset="0"/>
            </a:endParaRPr>
          </a:p>
        </p:txBody>
      </p:sp>
      <p:sp>
        <p:nvSpPr>
          <p:cNvPr id="7" name="Marcador de número de diapositiva 6"/>
          <p:cNvSpPr>
            <a:spLocks noGrp="1"/>
          </p:cNvSpPr>
          <p:nvPr>
            <p:ph type="sldNum" sz="quarter" idx="12"/>
          </p:nvPr>
        </p:nvSpPr>
        <p:spPr/>
        <p:txBody>
          <a:bodyPr/>
          <a:lstStyle/>
          <a:p>
            <a:fld id="{3076CE12-77C8-490F-96BA-25623C8EC72A}" type="slidenum">
              <a:rPr lang="en-US" smtClean="0"/>
              <a:t>2</a:t>
            </a:fld>
            <a:endParaRPr lang="en-US"/>
          </a:p>
        </p:txBody>
      </p:sp>
      <p:pic>
        <p:nvPicPr>
          <p:cNvPr id="8" name="Imagen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510252" flipV="1">
            <a:off x="5530174" y="2563803"/>
            <a:ext cx="1141596" cy="381600"/>
          </a:xfrm>
          <a:prstGeom prst="rect">
            <a:avLst/>
          </a:prstGeom>
        </p:spPr>
      </p:pic>
      <p:pic>
        <p:nvPicPr>
          <p:cNvPr id="54" name="Imagen 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flipV="1">
            <a:off x="5182442" y="3627718"/>
            <a:ext cx="1141596" cy="381600"/>
          </a:xfrm>
          <a:prstGeom prst="rect">
            <a:avLst/>
          </a:prstGeom>
        </p:spPr>
      </p:pic>
    </p:spTree>
    <p:extLst>
      <p:ext uri="{BB962C8B-B14F-4D97-AF65-F5344CB8AC3E}">
        <p14:creationId xmlns:p14="http://schemas.microsoft.com/office/powerpoint/2010/main" val="1636284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Source </a:t>
            </a:r>
            <a:r>
              <a:rPr lang="en-US" dirty="0" smtClean="0">
                <a:latin typeface="Arial" panose="020B0604020202020204" pitchFamily="34" charset="0"/>
                <a:cs typeface="Arial" panose="020B0604020202020204" pitchFamily="34" charset="0"/>
              </a:rPr>
              <a:t>Routing – overview</a:t>
            </a:r>
            <a:endParaRPr lang="en-US" dirty="0"/>
          </a:p>
        </p:txBody>
      </p:sp>
      <p:sp>
        <p:nvSpPr>
          <p:cNvPr id="3" name="Content Placeholder 2"/>
          <p:cNvSpPr>
            <a:spLocks noGrp="1"/>
          </p:cNvSpPr>
          <p:nvPr>
            <p:ph idx="1"/>
          </p:nvPr>
        </p:nvSpPr>
        <p:spPr>
          <a:xfrm>
            <a:off x="838200" y="1815465"/>
            <a:ext cx="10515600" cy="4351338"/>
          </a:xfrm>
        </p:spPr>
        <p:txBody>
          <a:bodyPr/>
          <a:lstStyle/>
          <a:p>
            <a:r>
              <a:rPr lang="en-US" altLang="en-US" dirty="0" smtClean="0">
                <a:latin typeface="Arial" panose="020B0604020202020204" pitchFamily="34" charset="0"/>
                <a:cs typeface="Arial" panose="020B0604020202020204" pitchFamily="34" charset="0"/>
              </a:rPr>
              <a:t>Source specifies the entire packet route: </a:t>
            </a:r>
            <a:br>
              <a:rPr lang="en-US" altLang="en-US"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complete path from source to destination</a:t>
            </a:r>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Computed by the root node only</a:t>
            </a:r>
          </a:p>
          <a:p>
            <a:endParaRPr lang="en-US" altLang="en-US" dirty="0">
              <a:latin typeface="Arial" panose="020B0604020202020204" pitchFamily="34" charset="0"/>
              <a:cs typeface="Arial" panose="020B0604020202020204" pitchFamily="34" charset="0"/>
            </a:endParaRPr>
          </a:p>
          <a:p>
            <a:pPr marL="0" indent="0">
              <a:buNone/>
            </a:pPr>
            <a:endParaRPr lang="en-US" altLang="en-US" dirty="0">
              <a:latin typeface="Arial" panose="020B0604020202020204" pitchFamily="34" charset="0"/>
              <a:cs typeface="Arial" panose="020B0604020202020204" pitchFamily="34" charset="0"/>
            </a:endParaRPr>
          </a:p>
          <a:p>
            <a:pPr algn="just"/>
            <a:r>
              <a:rPr lang="en-US" altLang="en-US" dirty="0">
                <a:latin typeface="Arial" panose="020B0604020202020204" pitchFamily="34" charset="0"/>
                <a:cs typeface="Arial" panose="020B0604020202020204" pitchFamily="34" charset="0"/>
              </a:rPr>
              <a:t>Intermediate nodes just forward to specific next hop: </a:t>
            </a:r>
          </a:p>
          <a:p>
            <a:pPr marL="0" indent="0" algn="just">
              <a:buNone/>
            </a:pPr>
            <a:r>
              <a:rPr lang="en-US" altLang="en-US" b="1" dirty="0" smtClean="0">
                <a:latin typeface="Arial" panose="020B0604020202020204" pitchFamily="34" charset="0"/>
                <a:cs typeface="Arial" panose="020B0604020202020204" pitchFamily="34" charset="0"/>
              </a:rPr>
              <a:t>#</a:t>
            </a:r>
            <a:r>
              <a:rPr lang="en-US" altLang="en-US" b="1" dirty="0">
                <a:latin typeface="Arial" panose="020B0604020202020204" pitchFamily="34" charset="0"/>
                <a:cs typeface="Arial" panose="020B0604020202020204" pitchFamily="34" charset="0"/>
              </a:rPr>
              <a:t>2</a:t>
            </a:r>
            <a:r>
              <a:rPr lang="en-US" altLang="en-US" dirty="0" smtClean="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would look at path in header and forward to </a:t>
            </a:r>
            <a:r>
              <a:rPr lang="en-US" altLang="en-US" b="1" dirty="0" smtClean="0">
                <a:latin typeface="Arial" panose="020B0604020202020204" pitchFamily="34" charset="0"/>
                <a:cs typeface="Arial" panose="020B0604020202020204" pitchFamily="34" charset="0"/>
              </a:rPr>
              <a:t>#4</a:t>
            </a:r>
            <a:r>
              <a:rPr lang="en-US" altLang="en-US" dirty="0" smtClean="0">
                <a:latin typeface="Arial" panose="020B0604020202020204" pitchFamily="34" charset="0"/>
                <a:cs typeface="Arial" panose="020B0604020202020204" pitchFamily="34" charset="0"/>
              </a:rPr>
              <a:t>, and so on </a:t>
            </a:r>
            <a:r>
              <a:rPr lang="en-US" altLang="en-US" dirty="0">
                <a:latin typeface="Arial" panose="020B0604020202020204" pitchFamily="34" charset="0"/>
                <a:cs typeface="Arial" panose="020B0604020202020204" pitchFamily="34" charset="0"/>
              </a:rPr>
              <a:t>until </a:t>
            </a:r>
            <a:r>
              <a:rPr lang="en-US" altLang="en-US" dirty="0" smtClean="0">
                <a:latin typeface="Arial" panose="020B0604020202020204" pitchFamily="34" charset="0"/>
                <a:cs typeface="Arial" panose="020B0604020202020204" pitchFamily="34" charset="0"/>
              </a:rPr>
              <a:t>the packet </a:t>
            </a:r>
            <a:r>
              <a:rPr lang="en-US" altLang="en-US" dirty="0">
                <a:latin typeface="Arial" panose="020B0604020202020204" pitchFamily="34" charset="0"/>
                <a:cs typeface="Arial" panose="020B0604020202020204" pitchFamily="34" charset="0"/>
              </a:rPr>
              <a:t>reaches the </a:t>
            </a:r>
            <a:r>
              <a:rPr lang="en-US" altLang="en-US" dirty="0" smtClean="0">
                <a:latin typeface="Arial" panose="020B0604020202020204" pitchFamily="34" charset="0"/>
                <a:cs typeface="Arial" panose="020B0604020202020204" pitchFamily="34" charset="0"/>
              </a:rPr>
              <a:t>destination node </a:t>
            </a:r>
            <a:r>
              <a:rPr lang="en-US" altLang="en-US" b="1" dirty="0" smtClean="0">
                <a:latin typeface="Arial" panose="020B0604020202020204" pitchFamily="34" charset="0"/>
                <a:cs typeface="Arial" panose="020B0604020202020204" pitchFamily="34" charset="0"/>
              </a:rPr>
              <a:t>D = 8</a:t>
            </a:r>
            <a:endParaRPr lang="en-US" altLang="en-US" b="1" dirty="0">
              <a:latin typeface="Arial" panose="020B0604020202020204" pitchFamily="34" charset="0"/>
              <a:cs typeface="Arial" panose="020B0604020202020204" pitchFamily="34" charset="0"/>
            </a:endParaRPr>
          </a:p>
          <a:p>
            <a:endParaRPr lang="en-U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4815" y="3110991"/>
            <a:ext cx="8522369" cy="1008480"/>
          </a:xfrm>
          <a:prstGeom prst="rect">
            <a:avLst/>
          </a:prstGeom>
        </p:spPr>
      </p:pic>
      <p:sp>
        <p:nvSpPr>
          <p:cNvPr id="6" name="Marcador de número de diapositiva 5"/>
          <p:cNvSpPr>
            <a:spLocks noGrp="1"/>
          </p:cNvSpPr>
          <p:nvPr>
            <p:ph type="sldNum" sz="quarter" idx="12"/>
          </p:nvPr>
        </p:nvSpPr>
        <p:spPr/>
        <p:txBody>
          <a:bodyPr/>
          <a:lstStyle/>
          <a:p>
            <a:fld id="{3076CE12-77C8-490F-96BA-25623C8EC72A}" type="slidenum">
              <a:rPr lang="en-US" smtClean="0"/>
              <a:t>3</a:t>
            </a:fld>
            <a:endParaRPr lang="en-US"/>
          </a:p>
        </p:txBody>
      </p:sp>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4294" y="735808"/>
            <a:ext cx="4577706" cy="2288853"/>
          </a:xfrm>
          <a:prstGeom prst="rect">
            <a:avLst/>
          </a:prstGeom>
        </p:spPr>
      </p:pic>
    </p:spTree>
    <p:extLst>
      <p:ext uri="{BB962C8B-B14F-4D97-AF65-F5344CB8AC3E}">
        <p14:creationId xmlns:p14="http://schemas.microsoft.com/office/powerpoint/2010/main" val="30453054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999" y="1612080"/>
            <a:ext cx="9144000" cy="4572000"/>
          </a:xfrm>
          <a:prstGeom prst="rect">
            <a:avLst/>
          </a:prstGeom>
        </p:spPr>
      </p:pic>
      <p:sp>
        <p:nvSpPr>
          <p:cNvPr id="424962" name="Rectangle 2"/>
          <p:cNvSpPr>
            <a:spLocks noGrp="1" noChangeArrowheads="1"/>
          </p:cNvSpPr>
          <p:nvPr>
            <p:ph type="title"/>
          </p:nvPr>
        </p:nvSpPr>
        <p:spPr/>
        <p:txBody>
          <a:bodyPr/>
          <a:lstStyle/>
          <a:p>
            <a:r>
              <a:rPr lang="en-US" altLang="en-US" dirty="0" smtClean="0">
                <a:latin typeface="Arial" panose="020B0604020202020204" pitchFamily="34" charset="0"/>
              </a:rPr>
              <a:t>Downwards Source </a:t>
            </a:r>
            <a:r>
              <a:rPr lang="en-US" altLang="en-US" dirty="0">
                <a:latin typeface="Arial" panose="020B0604020202020204" pitchFamily="34" charset="0"/>
              </a:rPr>
              <a:t>Routing – overview</a:t>
            </a:r>
          </a:p>
        </p:txBody>
      </p:sp>
      <p:sp>
        <p:nvSpPr>
          <p:cNvPr id="47" name="Text Box 43"/>
          <p:cNvSpPr txBox="1">
            <a:spLocks noChangeArrowheads="1"/>
          </p:cNvSpPr>
          <p:nvPr/>
        </p:nvSpPr>
        <p:spPr bwMode="auto">
          <a:xfrm>
            <a:off x="6072828" y="1368612"/>
            <a:ext cx="671979" cy="369332"/>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dirty="0">
                <a:latin typeface="Arial" panose="020B0604020202020204" pitchFamily="34" charset="0"/>
              </a:rPr>
              <a:t>Root</a:t>
            </a:r>
          </a:p>
        </p:txBody>
      </p:sp>
      <p:sp>
        <p:nvSpPr>
          <p:cNvPr id="52" name="Text Box 43"/>
          <p:cNvSpPr txBox="1">
            <a:spLocks noChangeArrowheads="1"/>
          </p:cNvSpPr>
          <p:nvPr/>
        </p:nvSpPr>
        <p:spPr bwMode="auto">
          <a:xfrm>
            <a:off x="1943492" y="5669618"/>
            <a:ext cx="8930650" cy="646331"/>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3600" smtClean="0">
                <a:latin typeface="Arial" panose="020B0604020202020204" pitchFamily="34" charset="0"/>
              </a:rPr>
              <a:t>Enable the sink to send data down the tree</a:t>
            </a:r>
            <a:endParaRPr lang="en-US" altLang="en-US" sz="3600" dirty="0">
              <a:latin typeface="Arial" panose="020B0604020202020204" pitchFamily="34" charset="0"/>
            </a:endParaRPr>
          </a:p>
        </p:txBody>
      </p:sp>
      <p:sp>
        <p:nvSpPr>
          <p:cNvPr id="2" name="Marcador de número de diapositiva 1"/>
          <p:cNvSpPr>
            <a:spLocks noGrp="1"/>
          </p:cNvSpPr>
          <p:nvPr>
            <p:ph type="sldNum" sz="quarter" idx="12"/>
          </p:nvPr>
        </p:nvSpPr>
        <p:spPr/>
        <p:txBody>
          <a:bodyPr/>
          <a:lstStyle/>
          <a:p>
            <a:fld id="{3076CE12-77C8-490F-96BA-25623C8EC72A}" type="slidenum">
              <a:rPr lang="en-US" smtClean="0"/>
              <a:t>4</a:t>
            </a:fld>
            <a:endParaRPr lang="en-US"/>
          </a:p>
        </p:txBody>
      </p:sp>
      <p:pic>
        <p:nvPicPr>
          <p:cNvPr id="14" name="Imagen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906278" flipV="1">
            <a:off x="5530174" y="2563803"/>
            <a:ext cx="1141596" cy="381600"/>
          </a:xfrm>
          <a:prstGeom prst="rect">
            <a:avLst/>
          </a:prstGeom>
        </p:spPr>
      </p:pic>
      <p:pic>
        <p:nvPicPr>
          <p:cNvPr id="15" name="Imagen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flipV="1">
            <a:off x="5182442" y="3627718"/>
            <a:ext cx="1141596" cy="381600"/>
          </a:xfrm>
          <a:prstGeom prst="rect">
            <a:avLst/>
          </a:prstGeom>
        </p:spPr>
      </p:pic>
    </p:spTree>
    <p:extLst>
      <p:ext uri="{BB962C8B-B14F-4D97-AF65-F5344CB8AC3E}">
        <p14:creationId xmlns:p14="http://schemas.microsoft.com/office/powerpoint/2010/main" val="1798260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rPr>
              <a:t>To begin with:</a:t>
            </a:r>
            <a:endParaRPr lang="en-US" dirty="0"/>
          </a:p>
        </p:txBody>
      </p:sp>
      <p:sp>
        <p:nvSpPr>
          <p:cNvPr id="6" name="Content Placeholder 5"/>
          <p:cNvSpPr>
            <a:spLocks noGrp="1"/>
          </p:cNvSpPr>
          <p:nvPr>
            <p:ph idx="1"/>
          </p:nvPr>
        </p:nvSpPr>
        <p:spPr/>
        <p:txBody>
          <a:bodyPr>
            <a:normAutofit/>
          </a:bodyPr>
          <a:lstStyle/>
          <a:p>
            <a:r>
              <a:rPr lang="en-US" sz="3200" dirty="0">
                <a:latin typeface="Arial" panose="020B0604020202020204" pitchFamily="34" charset="0"/>
                <a:cs typeface="Arial" panose="020B0604020202020204" pitchFamily="34" charset="0"/>
              </a:rPr>
              <a:t>Objective: Node </a:t>
            </a:r>
            <a:r>
              <a:rPr lang="en-US" sz="3200" dirty="0" smtClean="0">
                <a:latin typeface="Arial" panose="020B0604020202020204" pitchFamily="34" charset="0"/>
                <a:cs typeface="Arial" panose="020B0604020202020204" pitchFamily="34" charset="0"/>
              </a:rPr>
              <a:t>S </a:t>
            </a:r>
            <a:r>
              <a:rPr lang="en-US" sz="3200" dirty="0">
                <a:latin typeface="Arial" panose="020B0604020202020204" pitchFamily="34" charset="0"/>
                <a:cs typeface="Arial" panose="020B0604020202020204" pitchFamily="34" charset="0"/>
              </a:rPr>
              <a:t>wants to send data to node D</a:t>
            </a:r>
          </a:p>
        </p:txBody>
      </p:sp>
      <p:sp>
        <p:nvSpPr>
          <p:cNvPr id="10" name="Rectangular Callout 9"/>
          <p:cNvSpPr/>
          <p:nvPr/>
        </p:nvSpPr>
        <p:spPr bwMode="auto">
          <a:xfrm>
            <a:off x="367856" y="4620534"/>
            <a:ext cx="4075758" cy="500106"/>
          </a:xfrm>
          <a:prstGeom prst="wedgeRectCallout">
            <a:avLst>
              <a:gd name="adj1" fmla="val 54313"/>
              <a:gd name="adj2" fmla="val -121011"/>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Doesn’t know the route to D</a:t>
            </a:r>
          </a:p>
        </p:txBody>
      </p:sp>
      <p:sp>
        <p:nvSpPr>
          <p:cNvPr id="12" name="Oval 11"/>
          <p:cNvSpPr>
            <a:spLocks noChangeArrowheads="1"/>
          </p:cNvSpPr>
          <p:nvPr/>
        </p:nvSpPr>
        <p:spPr bwMode="auto">
          <a:xfrm>
            <a:off x="6128789" y="3919220"/>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R1</a:t>
            </a:r>
          </a:p>
        </p:txBody>
      </p:sp>
      <p:sp>
        <p:nvSpPr>
          <p:cNvPr id="13" name="Oval 12"/>
          <p:cNvSpPr>
            <a:spLocks noChangeArrowheads="1"/>
          </p:cNvSpPr>
          <p:nvPr/>
        </p:nvSpPr>
        <p:spPr bwMode="auto">
          <a:xfrm>
            <a:off x="4698307" y="3919220"/>
            <a:ext cx="609600" cy="609600"/>
          </a:xfrm>
          <a:prstGeom prst="ellipse">
            <a:avLst/>
          </a:prstGeom>
          <a:solidFill>
            <a:srgbClr val="92D050"/>
          </a:solidFill>
          <a:ln w="9525">
            <a:solidFill>
              <a:schemeClr val="tx1"/>
            </a:solidFill>
            <a:round/>
            <a:headEnd/>
            <a:tailEnd/>
          </a:ln>
          <a:effectLs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S</a:t>
            </a:r>
          </a:p>
        </p:txBody>
      </p:sp>
      <p:sp>
        <p:nvSpPr>
          <p:cNvPr id="14" name="Oval 13"/>
          <p:cNvSpPr>
            <a:spLocks noChangeArrowheads="1"/>
          </p:cNvSpPr>
          <p:nvPr/>
        </p:nvSpPr>
        <p:spPr bwMode="auto">
          <a:xfrm>
            <a:off x="8754225" y="3309620"/>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R3</a:t>
            </a:r>
          </a:p>
        </p:txBody>
      </p:sp>
      <p:sp>
        <p:nvSpPr>
          <p:cNvPr id="15" name="Oval 14"/>
          <p:cNvSpPr>
            <a:spLocks noChangeArrowheads="1"/>
          </p:cNvSpPr>
          <p:nvPr/>
        </p:nvSpPr>
        <p:spPr bwMode="auto">
          <a:xfrm>
            <a:off x="7593907" y="3919220"/>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R2</a:t>
            </a:r>
          </a:p>
        </p:txBody>
      </p:sp>
      <p:sp>
        <p:nvSpPr>
          <p:cNvPr id="16" name="Oval 15"/>
          <p:cNvSpPr>
            <a:spLocks noChangeArrowheads="1"/>
          </p:cNvSpPr>
          <p:nvPr/>
        </p:nvSpPr>
        <p:spPr bwMode="auto">
          <a:xfrm>
            <a:off x="10136216" y="2916714"/>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a:latin typeface="Arial" panose="020B0604020202020204" pitchFamily="34" charset="0"/>
              </a:rPr>
              <a:t>D</a:t>
            </a:r>
          </a:p>
        </p:txBody>
      </p:sp>
      <p:sp>
        <p:nvSpPr>
          <p:cNvPr id="17" name="Oval 16"/>
          <p:cNvSpPr>
            <a:spLocks noChangeArrowheads="1"/>
          </p:cNvSpPr>
          <p:nvPr/>
        </p:nvSpPr>
        <p:spPr bwMode="auto">
          <a:xfrm>
            <a:off x="7593907" y="5038696"/>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R4</a:t>
            </a:r>
          </a:p>
        </p:txBody>
      </p:sp>
      <p:sp>
        <p:nvSpPr>
          <p:cNvPr id="18" name="Oval 17"/>
          <p:cNvSpPr>
            <a:spLocks noChangeArrowheads="1"/>
          </p:cNvSpPr>
          <p:nvPr/>
        </p:nvSpPr>
        <p:spPr bwMode="auto">
          <a:xfrm>
            <a:off x="8754225" y="5648296"/>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R5</a:t>
            </a:r>
          </a:p>
        </p:txBody>
      </p:sp>
      <p:cxnSp>
        <p:nvCxnSpPr>
          <p:cNvPr id="19" name="Straight Arrow Connector 18"/>
          <p:cNvCxnSpPr>
            <a:stCxn id="13" idx="6"/>
            <a:endCxn id="12" idx="2"/>
          </p:cNvCxnSpPr>
          <p:nvPr/>
        </p:nvCxnSpPr>
        <p:spPr>
          <a:xfrm>
            <a:off x="5307907" y="4224020"/>
            <a:ext cx="820882" cy="0"/>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2" idx="6"/>
            <a:endCxn id="15" idx="2"/>
          </p:cNvCxnSpPr>
          <p:nvPr/>
        </p:nvCxnSpPr>
        <p:spPr>
          <a:xfrm>
            <a:off x="6738389" y="4224020"/>
            <a:ext cx="855518" cy="0"/>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6"/>
            <a:endCxn id="14" idx="3"/>
          </p:cNvCxnSpPr>
          <p:nvPr/>
        </p:nvCxnSpPr>
        <p:spPr>
          <a:xfrm flipV="1">
            <a:off x="8203507" y="3829946"/>
            <a:ext cx="639992" cy="394074"/>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4" idx="6"/>
            <a:endCxn id="16" idx="2"/>
          </p:cNvCxnSpPr>
          <p:nvPr/>
        </p:nvCxnSpPr>
        <p:spPr>
          <a:xfrm flipV="1">
            <a:off x="9363825" y="3221514"/>
            <a:ext cx="772391" cy="39290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4"/>
            <a:endCxn id="17" idx="0"/>
          </p:cNvCxnSpPr>
          <p:nvPr/>
        </p:nvCxnSpPr>
        <p:spPr>
          <a:xfrm>
            <a:off x="7898707" y="4528820"/>
            <a:ext cx="0" cy="50987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7" idx="5"/>
            <a:endCxn id="18" idx="2"/>
          </p:cNvCxnSpPr>
          <p:nvPr/>
        </p:nvCxnSpPr>
        <p:spPr>
          <a:xfrm>
            <a:off x="8114233" y="5559022"/>
            <a:ext cx="639992" cy="394074"/>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29678" y="3494232"/>
            <a:ext cx="746858" cy="369332"/>
          </a:xfrm>
          <a:prstGeom prst="rect">
            <a:avLst/>
          </a:prstGeom>
          <a:noFill/>
          <a:ln>
            <a:solidFill>
              <a:schemeClr val="tx1"/>
            </a:solidFill>
          </a:ln>
        </p:spPr>
        <p:txBody>
          <a:bodyPr wrap="square" rtlCol="0">
            <a:spAutoFit/>
          </a:bodyPr>
          <a:lstStyle/>
          <a:p>
            <a:r>
              <a:rPr lang="en-US" dirty="0">
                <a:latin typeface="Arial" panose="020B0604020202020204" pitchFamily="34" charset="0"/>
                <a:cs typeface="Arial" panose="020B0604020202020204" pitchFamily="34" charset="0"/>
              </a:rPr>
              <a:t>Root</a:t>
            </a:r>
          </a:p>
        </p:txBody>
      </p:sp>
      <p:sp>
        <p:nvSpPr>
          <p:cNvPr id="3" name="Marcador de número de diapositiva 2"/>
          <p:cNvSpPr>
            <a:spLocks noGrp="1"/>
          </p:cNvSpPr>
          <p:nvPr>
            <p:ph type="sldNum" sz="quarter" idx="12"/>
          </p:nvPr>
        </p:nvSpPr>
        <p:spPr/>
        <p:txBody>
          <a:bodyPr/>
          <a:lstStyle/>
          <a:p>
            <a:fld id="{3076CE12-77C8-490F-96BA-25623C8EC72A}" type="slidenum">
              <a:rPr lang="en-US" smtClean="0"/>
              <a:t>5</a:t>
            </a:fld>
            <a:endParaRPr lang="en-US"/>
          </a:p>
        </p:txBody>
      </p:sp>
    </p:spTree>
    <p:extLst>
      <p:ext uri="{BB962C8B-B14F-4D97-AF65-F5344CB8AC3E}">
        <p14:creationId xmlns:p14="http://schemas.microsoft.com/office/powerpoint/2010/main" val="970379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Straight Arrow Connector 77"/>
          <p:cNvCxnSpPr/>
          <p:nvPr/>
        </p:nvCxnSpPr>
        <p:spPr>
          <a:xfrm flipH="1">
            <a:off x="6956713" y="2978056"/>
            <a:ext cx="1288084" cy="5375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9508" y="363066"/>
            <a:ext cx="11122891" cy="1325563"/>
          </a:xfrm>
        </p:spPr>
        <p:txBody>
          <a:bodyPr/>
          <a:lstStyle/>
          <a:p>
            <a:r>
              <a:rPr lang="en-US" dirty="0">
                <a:latin typeface="Arial" panose="020B0604020202020204" pitchFamily="34" charset="0"/>
                <a:cs typeface="Arial" panose="020B0604020202020204" pitchFamily="34" charset="0"/>
              </a:rPr>
              <a:t>Phase 1: Collecting the routing information</a:t>
            </a:r>
          </a:p>
        </p:txBody>
      </p:sp>
      <p:sp>
        <p:nvSpPr>
          <p:cNvPr id="8" name="Oval 7"/>
          <p:cNvSpPr>
            <a:spLocks noChangeArrowheads="1"/>
          </p:cNvSpPr>
          <p:nvPr/>
        </p:nvSpPr>
        <p:spPr bwMode="auto">
          <a:xfrm>
            <a:off x="4489839" y="3521407"/>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R1</a:t>
            </a:r>
          </a:p>
        </p:txBody>
      </p:sp>
      <p:sp>
        <p:nvSpPr>
          <p:cNvPr id="9" name="Oval 8"/>
          <p:cNvSpPr>
            <a:spLocks noChangeArrowheads="1"/>
          </p:cNvSpPr>
          <p:nvPr/>
        </p:nvSpPr>
        <p:spPr bwMode="auto">
          <a:xfrm>
            <a:off x="2931289" y="3515612"/>
            <a:ext cx="609600" cy="609600"/>
          </a:xfrm>
          <a:prstGeom prst="ellipse">
            <a:avLst/>
          </a:prstGeom>
          <a:solidFill>
            <a:srgbClr val="92D050"/>
          </a:solidFill>
          <a:ln w="9525">
            <a:solidFill>
              <a:schemeClr val="tx1"/>
            </a:solidFill>
            <a:round/>
            <a:headEnd/>
            <a:tailEnd/>
          </a:ln>
          <a:effectLs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a:latin typeface="Arial" panose="020B0604020202020204" pitchFamily="34" charset="0"/>
              </a:rPr>
              <a:t>S</a:t>
            </a:r>
          </a:p>
        </p:txBody>
      </p:sp>
      <p:sp>
        <p:nvSpPr>
          <p:cNvPr id="10" name="Oval 9"/>
          <p:cNvSpPr>
            <a:spLocks noChangeArrowheads="1"/>
          </p:cNvSpPr>
          <p:nvPr/>
        </p:nvSpPr>
        <p:spPr bwMode="auto">
          <a:xfrm>
            <a:off x="8534400" y="2566761"/>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R3</a:t>
            </a:r>
          </a:p>
        </p:txBody>
      </p:sp>
      <p:sp>
        <p:nvSpPr>
          <p:cNvPr id="13" name="Oval 12"/>
          <p:cNvSpPr>
            <a:spLocks noChangeArrowheads="1"/>
          </p:cNvSpPr>
          <p:nvPr/>
        </p:nvSpPr>
        <p:spPr bwMode="auto">
          <a:xfrm>
            <a:off x="6367318" y="3521407"/>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R2</a:t>
            </a:r>
          </a:p>
        </p:txBody>
      </p:sp>
      <p:sp>
        <p:nvSpPr>
          <p:cNvPr id="24" name="Oval 23"/>
          <p:cNvSpPr>
            <a:spLocks noChangeArrowheads="1"/>
          </p:cNvSpPr>
          <p:nvPr/>
        </p:nvSpPr>
        <p:spPr bwMode="auto">
          <a:xfrm>
            <a:off x="10784608" y="218991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a:latin typeface="Arial" panose="020B0604020202020204" pitchFamily="34" charset="0"/>
              </a:rPr>
              <a:t>D</a:t>
            </a:r>
          </a:p>
        </p:txBody>
      </p:sp>
      <p:sp>
        <p:nvSpPr>
          <p:cNvPr id="31" name="Oval 30"/>
          <p:cNvSpPr>
            <a:spLocks noChangeArrowheads="1"/>
          </p:cNvSpPr>
          <p:nvPr/>
        </p:nvSpPr>
        <p:spPr bwMode="auto">
          <a:xfrm>
            <a:off x="6367318" y="5195065"/>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R4</a:t>
            </a:r>
          </a:p>
        </p:txBody>
      </p:sp>
      <p:sp>
        <p:nvSpPr>
          <p:cNvPr id="32" name="Oval 31"/>
          <p:cNvSpPr>
            <a:spLocks noChangeArrowheads="1"/>
          </p:cNvSpPr>
          <p:nvPr/>
        </p:nvSpPr>
        <p:spPr bwMode="auto">
          <a:xfrm>
            <a:off x="8318874" y="5573755"/>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R5</a:t>
            </a:r>
          </a:p>
        </p:txBody>
      </p:sp>
      <p:cxnSp>
        <p:nvCxnSpPr>
          <p:cNvPr id="36" name="Straight Arrow Connector 35"/>
          <p:cNvCxnSpPr>
            <a:stCxn id="9" idx="6"/>
            <a:endCxn id="8" idx="2"/>
          </p:cNvCxnSpPr>
          <p:nvPr/>
        </p:nvCxnSpPr>
        <p:spPr>
          <a:xfrm>
            <a:off x="3540889" y="3820412"/>
            <a:ext cx="948950" cy="5795"/>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8" idx="6"/>
            <a:endCxn id="13" idx="2"/>
          </p:cNvCxnSpPr>
          <p:nvPr/>
        </p:nvCxnSpPr>
        <p:spPr>
          <a:xfrm>
            <a:off x="5099439" y="3826207"/>
            <a:ext cx="1267879"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3" idx="6"/>
            <a:endCxn id="10" idx="3"/>
          </p:cNvCxnSpPr>
          <p:nvPr/>
        </p:nvCxnSpPr>
        <p:spPr>
          <a:xfrm flipV="1">
            <a:off x="6976918" y="3087087"/>
            <a:ext cx="1646756" cy="73912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0" idx="6"/>
            <a:endCxn id="24" idx="2"/>
          </p:cNvCxnSpPr>
          <p:nvPr/>
        </p:nvCxnSpPr>
        <p:spPr>
          <a:xfrm flipV="1">
            <a:off x="9144000" y="2494712"/>
            <a:ext cx="1640608" cy="376849"/>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3" idx="4"/>
            <a:endCxn id="31" idx="0"/>
          </p:cNvCxnSpPr>
          <p:nvPr/>
        </p:nvCxnSpPr>
        <p:spPr>
          <a:xfrm>
            <a:off x="6672118" y="4131007"/>
            <a:ext cx="0" cy="1064058"/>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1" idx="6"/>
            <a:endCxn id="32" idx="2"/>
          </p:cNvCxnSpPr>
          <p:nvPr/>
        </p:nvCxnSpPr>
        <p:spPr>
          <a:xfrm>
            <a:off x="6976918" y="5499865"/>
            <a:ext cx="1341956" cy="37869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839200" y="1884803"/>
            <a:ext cx="2175634" cy="400110"/>
          </a:xfrm>
          <a:prstGeom prst="rect">
            <a:avLst/>
          </a:prstGeom>
          <a:noFill/>
          <a:ln>
            <a:solidFill>
              <a:schemeClr val="tx1"/>
            </a:solidFill>
          </a:ln>
        </p:spPr>
        <p:txBody>
          <a:bodyPr wrap="square" rtlCol="0">
            <a:spAutoFit/>
          </a:bodyPr>
          <a:lstStyle/>
          <a:p>
            <a:r>
              <a:rPr lang="en-US" sz="2000">
                <a:latin typeface="Arial" panose="020B0604020202020204" pitchFamily="34" charset="0"/>
                <a:cs typeface="Arial" panose="020B0604020202020204" pitchFamily="34" charset="0"/>
              </a:rPr>
              <a:t>D’s parent is R3</a:t>
            </a:r>
            <a:endParaRPr lang="en-US" sz="2000" dirty="0">
              <a:latin typeface="Arial" panose="020B0604020202020204" pitchFamily="34" charset="0"/>
              <a:cs typeface="Arial" panose="020B0604020202020204" pitchFamily="34" charset="0"/>
            </a:endParaRPr>
          </a:p>
        </p:txBody>
      </p:sp>
      <p:cxnSp>
        <p:nvCxnSpPr>
          <p:cNvPr id="76" name="Straight Arrow Connector 75"/>
          <p:cNvCxnSpPr/>
          <p:nvPr/>
        </p:nvCxnSpPr>
        <p:spPr>
          <a:xfrm flipH="1">
            <a:off x="9279048" y="2379487"/>
            <a:ext cx="1370512" cy="2655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a:off x="5169578" y="3599931"/>
            <a:ext cx="1090179" cy="69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H="1" flipV="1">
            <a:off x="3611027" y="3637432"/>
            <a:ext cx="766874" cy="289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0" name="Table 89"/>
          <p:cNvGraphicFramePr>
            <a:graphicFrameLocks noGrp="1"/>
          </p:cNvGraphicFramePr>
          <p:nvPr>
            <p:extLst>
              <p:ext uri="{D42A27DB-BD31-4B8C-83A1-F6EECF244321}">
                <p14:modId xmlns:p14="http://schemas.microsoft.com/office/powerpoint/2010/main" val="1845119680"/>
              </p:ext>
            </p:extLst>
          </p:nvPr>
        </p:nvGraphicFramePr>
        <p:xfrm>
          <a:off x="951785" y="2685531"/>
          <a:ext cx="1852362" cy="731520"/>
        </p:xfrm>
        <a:graphic>
          <a:graphicData uri="http://schemas.openxmlformats.org/drawingml/2006/table">
            <a:tbl>
              <a:tblPr firstRow="1" bandRow="1">
                <a:tableStyleId>{073A0DAA-6AF3-43AB-8588-CEC1D06C72B9}</a:tableStyleId>
              </a:tblPr>
              <a:tblGrid>
                <a:gridCol w="926181">
                  <a:extLst>
                    <a:ext uri="{9D8B030D-6E8A-4147-A177-3AD203B41FA5}">
                      <a16:colId xmlns="" xmlns:a16="http://schemas.microsoft.com/office/drawing/2014/main" val="1413222059"/>
                    </a:ext>
                  </a:extLst>
                </a:gridCol>
                <a:gridCol w="926181">
                  <a:extLst>
                    <a:ext uri="{9D8B030D-6E8A-4147-A177-3AD203B41FA5}">
                      <a16:colId xmlns="" xmlns:a16="http://schemas.microsoft.com/office/drawing/2014/main" val="2953200447"/>
                    </a:ext>
                  </a:extLst>
                </a:gridCol>
              </a:tblGrid>
              <a:tr h="284742">
                <a:tc>
                  <a:txBody>
                    <a:bodyPr/>
                    <a:lstStyle/>
                    <a:p>
                      <a:pPr algn="ctr"/>
                      <a:r>
                        <a:rPr lang="en-US" dirty="0"/>
                        <a:t>Child</a:t>
                      </a:r>
                    </a:p>
                  </a:txBody>
                  <a:tcPr/>
                </a:tc>
                <a:tc>
                  <a:txBody>
                    <a:bodyPr/>
                    <a:lstStyle/>
                    <a:p>
                      <a:pPr algn="ctr"/>
                      <a:r>
                        <a:rPr lang="en-US" dirty="0"/>
                        <a:t>Parent</a:t>
                      </a:r>
                    </a:p>
                  </a:txBody>
                  <a:tcPr/>
                </a:tc>
                <a:extLst>
                  <a:ext uri="{0D108BD9-81ED-4DB2-BD59-A6C34878D82A}">
                    <a16:rowId xmlns="" xmlns:a16="http://schemas.microsoft.com/office/drawing/2014/main" val="2196832521"/>
                  </a:ext>
                </a:extLst>
              </a:tr>
              <a:tr h="284742">
                <a:tc>
                  <a:txBody>
                    <a:bodyPr/>
                    <a:lstStyle/>
                    <a:p>
                      <a:pPr algn="ctr"/>
                      <a:r>
                        <a:rPr lang="en-US" dirty="0"/>
                        <a:t>D</a:t>
                      </a:r>
                    </a:p>
                  </a:txBody>
                  <a:tcPr/>
                </a:tc>
                <a:tc>
                  <a:txBody>
                    <a:bodyPr/>
                    <a:lstStyle/>
                    <a:p>
                      <a:pPr algn="ctr"/>
                      <a:r>
                        <a:rPr lang="en-US" dirty="0"/>
                        <a:t>R3</a:t>
                      </a:r>
                    </a:p>
                  </a:txBody>
                  <a:tcPr/>
                </a:tc>
                <a:extLst>
                  <a:ext uri="{0D108BD9-81ED-4DB2-BD59-A6C34878D82A}">
                    <a16:rowId xmlns="" xmlns:a16="http://schemas.microsoft.com/office/drawing/2014/main" val="3875358527"/>
                  </a:ext>
                </a:extLst>
              </a:tr>
            </a:tbl>
          </a:graphicData>
        </a:graphic>
      </p:graphicFrame>
      <p:sp>
        <p:nvSpPr>
          <p:cNvPr id="23" name="Rectangular Callout 22"/>
          <p:cNvSpPr/>
          <p:nvPr/>
        </p:nvSpPr>
        <p:spPr bwMode="auto">
          <a:xfrm>
            <a:off x="8928474" y="4193892"/>
            <a:ext cx="3149411" cy="848507"/>
          </a:xfrm>
          <a:prstGeom prst="wedgeRectCallout">
            <a:avLst>
              <a:gd name="adj1" fmla="val -22080"/>
              <a:gd name="adj2" fmla="val -236018"/>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Send using the</a:t>
            </a:r>
          </a:p>
          <a:p>
            <a:pPr marL="0" marR="0" indent="0" algn="ctr" defTabSz="914400" rtl="0" eaLnBrk="1" fontAlgn="base" latinLnBrk="0" hangingPunct="1">
              <a:lnSpc>
                <a:spcPct val="100000"/>
              </a:lnSpc>
              <a:spcBef>
                <a:spcPct val="0"/>
              </a:spcBef>
              <a:spcAft>
                <a:spcPct val="0"/>
              </a:spcAft>
              <a:buClrTx/>
              <a:buSzTx/>
              <a:buFontTx/>
              <a:buNone/>
              <a:tabLst/>
            </a:pPr>
            <a:r>
              <a:rPr lang="en-US" sz="2200" dirty="0">
                <a:solidFill>
                  <a:srgbClr val="000000"/>
                </a:solidFill>
                <a:latin typeface="Arial" panose="020B0604020202020204" pitchFamily="34" charset="0"/>
                <a:cs typeface="Arial" panose="020B0604020202020204" pitchFamily="34" charset="0"/>
              </a:rPr>
              <a:t>Data collection protocol</a:t>
            </a:r>
            <a:endParaRPr kumimoji="0" lang="en-US" sz="2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p:txBody>
      </p:sp>
      <p:sp>
        <p:nvSpPr>
          <p:cNvPr id="3" name="Marcador de número de diapositiva 2"/>
          <p:cNvSpPr>
            <a:spLocks noGrp="1"/>
          </p:cNvSpPr>
          <p:nvPr>
            <p:ph type="sldNum" sz="quarter" idx="12"/>
          </p:nvPr>
        </p:nvSpPr>
        <p:spPr/>
        <p:txBody>
          <a:bodyPr/>
          <a:lstStyle/>
          <a:p>
            <a:fld id="{3076CE12-77C8-490F-96BA-25623C8EC72A}" type="slidenum">
              <a:rPr lang="en-US" smtClean="0"/>
              <a:t>6</a:t>
            </a:fld>
            <a:endParaRPr lang="en-US"/>
          </a:p>
        </p:txBody>
      </p:sp>
    </p:spTree>
    <p:extLst>
      <p:ext uri="{BB962C8B-B14F-4D97-AF65-F5344CB8AC3E}">
        <p14:creationId xmlns:p14="http://schemas.microsoft.com/office/powerpoint/2010/main" val="210167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Straight Arrow Connector 77"/>
          <p:cNvCxnSpPr/>
          <p:nvPr/>
        </p:nvCxnSpPr>
        <p:spPr>
          <a:xfrm flipH="1">
            <a:off x="6956713" y="2978056"/>
            <a:ext cx="1288084" cy="5375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9508" y="363066"/>
            <a:ext cx="11122891" cy="1325563"/>
          </a:xfrm>
        </p:spPr>
        <p:txBody>
          <a:bodyPr/>
          <a:lstStyle/>
          <a:p>
            <a:r>
              <a:rPr lang="en-US" dirty="0">
                <a:latin typeface="Arial" panose="020B0604020202020204" pitchFamily="34" charset="0"/>
                <a:cs typeface="Arial" panose="020B0604020202020204" pitchFamily="34" charset="0"/>
              </a:rPr>
              <a:t>Phase 1: Collecting the routing information</a:t>
            </a:r>
          </a:p>
        </p:txBody>
      </p:sp>
      <p:sp>
        <p:nvSpPr>
          <p:cNvPr id="8" name="Oval 7"/>
          <p:cNvSpPr>
            <a:spLocks noChangeArrowheads="1"/>
          </p:cNvSpPr>
          <p:nvPr/>
        </p:nvSpPr>
        <p:spPr bwMode="auto">
          <a:xfrm>
            <a:off x="4489839" y="3521407"/>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R1</a:t>
            </a:r>
          </a:p>
        </p:txBody>
      </p:sp>
      <p:sp>
        <p:nvSpPr>
          <p:cNvPr id="9" name="Oval 8"/>
          <p:cNvSpPr>
            <a:spLocks noChangeArrowheads="1"/>
          </p:cNvSpPr>
          <p:nvPr/>
        </p:nvSpPr>
        <p:spPr bwMode="auto">
          <a:xfrm>
            <a:off x="2931289" y="3515612"/>
            <a:ext cx="609600" cy="609600"/>
          </a:xfrm>
          <a:prstGeom prst="ellipse">
            <a:avLst/>
          </a:prstGeom>
          <a:solidFill>
            <a:srgbClr val="92D050"/>
          </a:solidFill>
          <a:ln w="9525">
            <a:solidFill>
              <a:schemeClr val="tx1"/>
            </a:solidFill>
            <a:round/>
            <a:headEnd/>
            <a:tailEnd/>
          </a:ln>
          <a:effectLs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a:latin typeface="Arial" panose="020B0604020202020204" pitchFamily="34" charset="0"/>
              </a:rPr>
              <a:t>S</a:t>
            </a:r>
          </a:p>
        </p:txBody>
      </p:sp>
      <p:sp>
        <p:nvSpPr>
          <p:cNvPr id="10" name="Oval 9"/>
          <p:cNvSpPr>
            <a:spLocks noChangeArrowheads="1"/>
          </p:cNvSpPr>
          <p:nvPr/>
        </p:nvSpPr>
        <p:spPr bwMode="auto">
          <a:xfrm>
            <a:off x="8534400" y="2566761"/>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R3</a:t>
            </a:r>
          </a:p>
        </p:txBody>
      </p:sp>
      <p:sp>
        <p:nvSpPr>
          <p:cNvPr id="13" name="Oval 12"/>
          <p:cNvSpPr>
            <a:spLocks noChangeArrowheads="1"/>
          </p:cNvSpPr>
          <p:nvPr/>
        </p:nvSpPr>
        <p:spPr bwMode="auto">
          <a:xfrm>
            <a:off x="6367318" y="3521407"/>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R2</a:t>
            </a:r>
          </a:p>
        </p:txBody>
      </p:sp>
      <p:sp>
        <p:nvSpPr>
          <p:cNvPr id="24" name="Oval 23"/>
          <p:cNvSpPr>
            <a:spLocks noChangeArrowheads="1"/>
          </p:cNvSpPr>
          <p:nvPr/>
        </p:nvSpPr>
        <p:spPr bwMode="auto">
          <a:xfrm>
            <a:off x="10784608" y="218991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a:latin typeface="Arial" panose="020B0604020202020204" pitchFamily="34" charset="0"/>
              </a:rPr>
              <a:t>D</a:t>
            </a:r>
          </a:p>
        </p:txBody>
      </p:sp>
      <p:sp>
        <p:nvSpPr>
          <p:cNvPr id="31" name="Oval 30"/>
          <p:cNvSpPr>
            <a:spLocks noChangeArrowheads="1"/>
          </p:cNvSpPr>
          <p:nvPr/>
        </p:nvSpPr>
        <p:spPr bwMode="auto">
          <a:xfrm>
            <a:off x="6367318" y="5195065"/>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R4</a:t>
            </a:r>
          </a:p>
        </p:txBody>
      </p:sp>
      <p:sp>
        <p:nvSpPr>
          <p:cNvPr id="32" name="Oval 31"/>
          <p:cNvSpPr>
            <a:spLocks noChangeArrowheads="1"/>
          </p:cNvSpPr>
          <p:nvPr/>
        </p:nvSpPr>
        <p:spPr bwMode="auto">
          <a:xfrm>
            <a:off x="8318874" y="5573755"/>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R5</a:t>
            </a:r>
          </a:p>
        </p:txBody>
      </p:sp>
      <p:cxnSp>
        <p:nvCxnSpPr>
          <p:cNvPr id="36" name="Straight Arrow Connector 35"/>
          <p:cNvCxnSpPr>
            <a:stCxn id="9" idx="6"/>
            <a:endCxn id="8" idx="2"/>
          </p:cNvCxnSpPr>
          <p:nvPr/>
        </p:nvCxnSpPr>
        <p:spPr>
          <a:xfrm>
            <a:off x="3540889" y="3820412"/>
            <a:ext cx="948950" cy="5795"/>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8" idx="6"/>
            <a:endCxn id="13" idx="2"/>
          </p:cNvCxnSpPr>
          <p:nvPr/>
        </p:nvCxnSpPr>
        <p:spPr>
          <a:xfrm>
            <a:off x="5099439" y="3826207"/>
            <a:ext cx="1267879"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3" idx="6"/>
            <a:endCxn id="10" idx="3"/>
          </p:cNvCxnSpPr>
          <p:nvPr/>
        </p:nvCxnSpPr>
        <p:spPr>
          <a:xfrm flipV="1">
            <a:off x="6976918" y="3087087"/>
            <a:ext cx="1646756" cy="73912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0" idx="6"/>
            <a:endCxn id="24" idx="2"/>
          </p:cNvCxnSpPr>
          <p:nvPr/>
        </p:nvCxnSpPr>
        <p:spPr>
          <a:xfrm flipV="1">
            <a:off x="9144000" y="2494712"/>
            <a:ext cx="1640608" cy="376849"/>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3" idx="4"/>
            <a:endCxn id="31" idx="0"/>
          </p:cNvCxnSpPr>
          <p:nvPr/>
        </p:nvCxnSpPr>
        <p:spPr>
          <a:xfrm>
            <a:off x="6672118" y="4131007"/>
            <a:ext cx="0" cy="1064058"/>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1" idx="6"/>
            <a:endCxn id="32" idx="2"/>
          </p:cNvCxnSpPr>
          <p:nvPr/>
        </p:nvCxnSpPr>
        <p:spPr>
          <a:xfrm>
            <a:off x="6976918" y="5499865"/>
            <a:ext cx="1341956" cy="37869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6968366" y="2148645"/>
            <a:ext cx="2175634" cy="400110"/>
          </a:xfrm>
          <a:prstGeom prst="rect">
            <a:avLst/>
          </a:prstGeom>
          <a:noFill/>
          <a:ln>
            <a:solidFill>
              <a:schemeClr val="tx1"/>
            </a:solidFill>
          </a:ln>
        </p:spPr>
        <p:txBody>
          <a:bodyPr wrap="square" rtlCol="0">
            <a:spAutoFit/>
          </a:bodyPr>
          <a:lstStyle/>
          <a:p>
            <a:r>
              <a:rPr lang="en-US" sz="2000" dirty="0">
                <a:latin typeface="Arial" panose="020B0604020202020204" pitchFamily="34" charset="0"/>
                <a:cs typeface="Arial" panose="020B0604020202020204" pitchFamily="34" charset="0"/>
              </a:rPr>
              <a:t>R3’s parent is R2</a:t>
            </a:r>
          </a:p>
        </p:txBody>
      </p:sp>
      <p:cxnSp>
        <p:nvCxnSpPr>
          <p:cNvPr id="80" name="Straight Arrow Connector 79"/>
          <p:cNvCxnSpPr/>
          <p:nvPr/>
        </p:nvCxnSpPr>
        <p:spPr>
          <a:xfrm flipH="1">
            <a:off x="5169578" y="3599931"/>
            <a:ext cx="1090179" cy="69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H="1" flipV="1">
            <a:off x="3611027" y="3637432"/>
            <a:ext cx="766874" cy="289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0" name="Table 89"/>
          <p:cNvGraphicFramePr>
            <a:graphicFrameLocks noGrp="1"/>
          </p:cNvGraphicFramePr>
          <p:nvPr>
            <p:extLst>
              <p:ext uri="{D42A27DB-BD31-4B8C-83A1-F6EECF244321}">
                <p14:modId xmlns:p14="http://schemas.microsoft.com/office/powerpoint/2010/main" val="1851305510"/>
              </p:ext>
            </p:extLst>
          </p:nvPr>
        </p:nvGraphicFramePr>
        <p:xfrm>
          <a:off x="951785" y="2685531"/>
          <a:ext cx="1852362" cy="1097280"/>
        </p:xfrm>
        <a:graphic>
          <a:graphicData uri="http://schemas.openxmlformats.org/drawingml/2006/table">
            <a:tbl>
              <a:tblPr firstRow="1" bandRow="1">
                <a:tableStyleId>{073A0DAA-6AF3-43AB-8588-CEC1D06C72B9}</a:tableStyleId>
              </a:tblPr>
              <a:tblGrid>
                <a:gridCol w="926181">
                  <a:extLst>
                    <a:ext uri="{9D8B030D-6E8A-4147-A177-3AD203B41FA5}">
                      <a16:colId xmlns="" xmlns:a16="http://schemas.microsoft.com/office/drawing/2014/main" val="1413222059"/>
                    </a:ext>
                  </a:extLst>
                </a:gridCol>
                <a:gridCol w="926181">
                  <a:extLst>
                    <a:ext uri="{9D8B030D-6E8A-4147-A177-3AD203B41FA5}">
                      <a16:colId xmlns="" xmlns:a16="http://schemas.microsoft.com/office/drawing/2014/main" val="2953200447"/>
                    </a:ext>
                  </a:extLst>
                </a:gridCol>
              </a:tblGrid>
              <a:tr h="284742">
                <a:tc>
                  <a:txBody>
                    <a:bodyPr/>
                    <a:lstStyle/>
                    <a:p>
                      <a:pPr algn="ctr"/>
                      <a:r>
                        <a:rPr lang="en-US" dirty="0"/>
                        <a:t>Child</a:t>
                      </a:r>
                    </a:p>
                  </a:txBody>
                  <a:tcPr/>
                </a:tc>
                <a:tc>
                  <a:txBody>
                    <a:bodyPr/>
                    <a:lstStyle/>
                    <a:p>
                      <a:pPr algn="ctr"/>
                      <a:r>
                        <a:rPr lang="en-US" dirty="0"/>
                        <a:t>Parent</a:t>
                      </a:r>
                    </a:p>
                  </a:txBody>
                  <a:tcPr/>
                </a:tc>
                <a:extLst>
                  <a:ext uri="{0D108BD9-81ED-4DB2-BD59-A6C34878D82A}">
                    <a16:rowId xmlns="" xmlns:a16="http://schemas.microsoft.com/office/drawing/2014/main" val="2196832521"/>
                  </a:ext>
                </a:extLst>
              </a:tr>
              <a:tr h="284742">
                <a:tc>
                  <a:txBody>
                    <a:bodyPr/>
                    <a:lstStyle/>
                    <a:p>
                      <a:pPr algn="ctr"/>
                      <a:r>
                        <a:rPr lang="en-US" dirty="0"/>
                        <a:t>R3</a:t>
                      </a:r>
                    </a:p>
                  </a:txBody>
                  <a:tcPr/>
                </a:tc>
                <a:tc>
                  <a:txBody>
                    <a:bodyPr/>
                    <a:lstStyle/>
                    <a:p>
                      <a:pPr algn="ctr"/>
                      <a:r>
                        <a:rPr lang="en-US" dirty="0"/>
                        <a:t>R2</a:t>
                      </a:r>
                    </a:p>
                  </a:txBody>
                  <a:tcPr/>
                </a:tc>
                <a:extLst>
                  <a:ext uri="{0D108BD9-81ED-4DB2-BD59-A6C34878D82A}">
                    <a16:rowId xmlns="" xmlns:a16="http://schemas.microsoft.com/office/drawing/2014/main" val="21141557"/>
                  </a:ext>
                </a:extLst>
              </a:tr>
              <a:tr h="284742">
                <a:tc>
                  <a:txBody>
                    <a:bodyPr/>
                    <a:lstStyle/>
                    <a:p>
                      <a:pPr algn="ctr"/>
                      <a:r>
                        <a:rPr lang="en-US" dirty="0"/>
                        <a:t>D</a:t>
                      </a:r>
                    </a:p>
                  </a:txBody>
                  <a:tcPr/>
                </a:tc>
                <a:tc>
                  <a:txBody>
                    <a:bodyPr/>
                    <a:lstStyle/>
                    <a:p>
                      <a:pPr algn="ctr"/>
                      <a:r>
                        <a:rPr lang="en-US" dirty="0"/>
                        <a:t>R3</a:t>
                      </a:r>
                    </a:p>
                  </a:txBody>
                  <a:tcPr/>
                </a:tc>
                <a:extLst>
                  <a:ext uri="{0D108BD9-81ED-4DB2-BD59-A6C34878D82A}">
                    <a16:rowId xmlns="" xmlns:a16="http://schemas.microsoft.com/office/drawing/2014/main" val="3875358527"/>
                  </a:ext>
                </a:extLst>
              </a:tr>
            </a:tbl>
          </a:graphicData>
        </a:graphic>
      </p:graphicFrame>
      <p:sp>
        <p:nvSpPr>
          <p:cNvPr id="3" name="Marcador de número de diapositiva 2"/>
          <p:cNvSpPr>
            <a:spLocks noGrp="1"/>
          </p:cNvSpPr>
          <p:nvPr>
            <p:ph type="sldNum" sz="quarter" idx="12"/>
          </p:nvPr>
        </p:nvSpPr>
        <p:spPr/>
        <p:txBody>
          <a:bodyPr/>
          <a:lstStyle/>
          <a:p>
            <a:fld id="{3076CE12-77C8-490F-96BA-25623C8EC72A}" type="slidenum">
              <a:rPr lang="en-US" smtClean="0"/>
              <a:t>7</a:t>
            </a:fld>
            <a:endParaRPr lang="en-US"/>
          </a:p>
        </p:txBody>
      </p:sp>
    </p:spTree>
    <p:extLst>
      <p:ext uri="{BB962C8B-B14F-4D97-AF65-F5344CB8AC3E}">
        <p14:creationId xmlns:p14="http://schemas.microsoft.com/office/powerpoint/2010/main" val="245878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508" y="363066"/>
            <a:ext cx="11122891" cy="1325563"/>
          </a:xfrm>
        </p:spPr>
        <p:txBody>
          <a:bodyPr/>
          <a:lstStyle/>
          <a:p>
            <a:r>
              <a:rPr lang="en-US" dirty="0">
                <a:latin typeface="Arial" panose="020B0604020202020204" pitchFamily="34" charset="0"/>
                <a:cs typeface="Arial" panose="020B0604020202020204" pitchFamily="34" charset="0"/>
              </a:rPr>
              <a:t>Phase 1: Collecting the routing information</a:t>
            </a:r>
          </a:p>
        </p:txBody>
      </p:sp>
      <p:sp>
        <p:nvSpPr>
          <p:cNvPr id="8" name="Oval 7"/>
          <p:cNvSpPr>
            <a:spLocks noChangeArrowheads="1"/>
          </p:cNvSpPr>
          <p:nvPr/>
        </p:nvSpPr>
        <p:spPr bwMode="auto">
          <a:xfrm>
            <a:off x="4489839" y="3521407"/>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R1</a:t>
            </a:r>
          </a:p>
        </p:txBody>
      </p:sp>
      <p:sp>
        <p:nvSpPr>
          <p:cNvPr id="9" name="Oval 8"/>
          <p:cNvSpPr>
            <a:spLocks noChangeArrowheads="1"/>
          </p:cNvSpPr>
          <p:nvPr/>
        </p:nvSpPr>
        <p:spPr bwMode="auto">
          <a:xfrm>
            <a:off x="2931289" y="3515612"/>
            <a:ext cx="609600" cy="609600"/>
          </a:xfrm>
          <a:prstGeom prst="ellipse">
            <a:avLst/>
          </a:prstGeom>
          <a:solidFill>
            <a:srgbClr val="92D050"/>
          </a:solidFill>
          <a:ln w="9525">
            <a:solidFill>
              <a:schemeClr val="tx1"/>
            </a:solidFill>
            <a:round/>
            <a:headEnd/>
            <a:tailEnd/>
          </a:ln>
          <a:effectLs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a:latin typeface="Arial" panose="020B0604020202020204" pitchFamily="34" charset="0"/>
              </a:rPr>
              <a:t>S</a:t>
            </a:r>
          </a:p>
        </p:txBody>
      </p:sp>
      <p:sp>
        <p:nvSpPr>
          <p:cNvPr id="10" name="Oval 9"/>
          <p:cNvSpPr>
            <a:spLocks noChangeArrowheads="1"/>
          </p:cNvSpPr>
          <p:nvPr/>
        </p:nvSpPr>
        <p:spPr bwMode="auto">
          <a:xfrm>
            <a:off x="8534400" y="2566761"/>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R3</a:t>
            </a:r>
          </a:p>
        </p:txBody>
      </p:sp>
      <p:sp>
        <p:nvSpPr>
          <p:cNvPr id="13" name="Oval 12"/>
          <p:cNvSpPr>
            <a:spLocks noChangeArrowheads="1"/>
          </p:cNvSpPr>
          <p:nvPr/>
        </p:nvSpPr>
        <p:spPr bwMode="auto">
          <a:xfrm>
            <a:off x="6367318" y="3521407"/>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R2</a:t>
            </a:r>
          </a:p>
        </p:txBody>
      </p:sp>
      <p:sp>
        <p:nvSpPr>
          <p:cNvPr id="24" name="Oval 23"/>
          <p:cNvSpPr>
            <a:spLocks noChangeArrowheads="1"/>
          </p:cNvSpPr>
          <p:nvPr/>
        </p:nvSpPr>
        <p:spPr bwMode="auto">
          <a:xfrm>
            <a:off x="10784608" y="218991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a:latin typeface="Arial" panose="020B0604020202020204" pitchFamily="34" charset="0"/>
              </a:rPr>
              <a:t>D</a:t>
            </a:r>
          </a:p>
        </p:txBody>
      </p:sp>
      <p:sp>
        <p:nvSpPr>
          <p:cNvPr id="31" name="Oval 30"/>
          <p:cNvSpPr>
            <a:spLocks noChangeArrowheads="1"/>
          </p:cNvSpPr>
          <p:nvPr/>
        </p:nvSpPr>
        <p:spPr bwMode="auto">
          <a:xfrm>
            <a:off x="6367318" y="5195065"/>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R4</a:t>
            </a:r>
          </a:p>
        </p:txBody>
      </p:sp>
      <p:sp>
        <p:nvSpPr>
          <p:cNvPr id="32" name="Oval 31"/>
          <p:cNvSpPr>
            <a:spLocks noChangeArrowheads="1"/>
          </p:cNvSpPr>
          <p:nvPr/>
        </p:nvSpPr>
        <p:spPr bwMode="auto">
          <a:xfrm>
            <a:off x="8318874" y="5573755"/>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R5</a:t>
            </a:r>
          </a:p>
        </p:txBody>
      </p:sp>
      <p:cxnSp>
        <p:nvCxnSpPr>
          <p:cNvPr id="36" name="Straight Arrow Connector 35"/>
          <p:cNvCxnSpPr>
            <a:stCxn id="9" idx="6"/>
            <a:endCxn id="8" idx="2"/>
          </p:cNvCxnSpPr>
          <p:nvPr/>
        </p:nvCxnSpPr>
        <p:spPr>
          <a:xfrm>
            <a:off x="3540889" y="3820412"/>
            <a:ext cx="948950" cy="5795"/>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8" idx="6"/>
            <a:endCxn id="13" idx="2"/>
          </p:cNvCxnSpPr>
          <p:nvPr/>
        </p:nvCxnSpPr>
        <p:spPr>
          <a:xfrm>
            <a:off x="5099439" y="3826207"/>
            <a:ext cx="1267879"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3" idx="6"/>
            <a:endCxn id="10" idx="3"/>
          </p:cNvCxnSpPr>
          <p:nvPr/>
        </p:nvCxnSpPr>
        <p:spPr>
          <a:xfrm flipV="1">
            <a:off x="6976918" y="3087087"/>
            <a:ext cx="1646756" cy="73912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0" idx="6"/>
            <a:endCxn id="24" idx="2"/>
          </p:cNvCxnSpPr>
          <p:nvPr/>
        </p:nvCxnSpPr>
        <p:spPr>
          <a:xfrm flipV="1">
            <a:off x="9144000" y="2494712"/>
            <a:ext cx="1640608" cy="376849"/>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3" idx="4"/>
            <a:endCxn id="31" idx="0"/>
          </p:cNvCxnSpPr>
          <p:nvPr/>
        </p:nvCxnSpPr>
        <p:spPr>
          <a:xfrm>
            <a:off x="6672118" y="4131007"/>
            <a:ext cx="0" cy="1064058"/>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1" idx="6"/>
            <a:endCxn id="32" idx="2"/>
          </p:cNvCxnSpPr>
          <p:nvPr/>
        </p:nvCxnSpPr>
        <p:spPr>
          <a:xfrm>
            <a:off x="6976918" y="5499865"/>
            <a:ext cx="1341956" cy="37869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4718158" y="2890115"/>
            <a:ext cx="2175634" cy="400110"/>
          </a:xfrm>
          <a:prstGeom prst="rect">
            <a:avLst/>
          </a:prstGeom>
          <a:noFill/>
          <a:ln>
            <a:solidFill>
              <a:schemeClr val="tx1"/>
            </a:solidFill>
          </a:ln>
        </p:spPr>
        <p:txBody>
          <a:bodyPr wrap="square" rtlCol="0">
            <a:spAutoFit/>
          </a:bodyPr>
          <a:lstStyle/>
          <a:p>
            <a:r>
              <a:rPr lang="en-US" sz="2000" dirty="0">
                <a:latin typeface="Arial" panose="020B0604020202020204" pitchFamily="34" charset="0"/>
                <a:cs typeface="Arial" panose="020B0604020202020204" pitchFamily="34" charset="0"/>
              </a:rPr>
              <a:t>R2’s parent is R1</a:t>
            </a:r>
          </a:p>
        </p:txBody>
      </p:sp>
      <p:cxnSp>
        <p:nvCxnSpPr>
          <p:cNvPr id="80" name="Straight Arrow Connector 79"/>
          <p:cNvCxnSpPr/>
          <p:nvPr/>
        </p:nvCxnSpPr>
        <p:spPr>
          <a:xfrm flipH="1">
            <a:off x="5169578" y="3599931"/>
            <a:ext cx="1090179" cy="69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H="1" flipV="1">
            <a:off x="3611027" y="3637432"/>
            <a:ext cx="766874" cy="289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0" name="Table 89"/>
          <p:cNvGraphicFramePr>
            <a:graphicFrameLocks noGrp="1"/>
          </p:cNvGraphicFramePr>
          <p:nvPr>
            <p:extLst>
              <p:ext uri="{D42A27DB-BD31-4B8C-83A1-F6EECF244321}">
                <p14:modId xmlns:p14="http://schemas.microsoft.com/office/powerpoint/2010/main" val="267108765"/>
              </p:ext>
            </p:extLst>
          </p:nvPr>
        </p:nvGraphicFramePr>
        <p:xfrm>
          <a:off x="951785" y="2685531"/>
          <a:ext cx="1852362" cy="1463040"/>
        </p:xfrm>
        <a:graphic>
          <a:graphicData uri="http://schemas.openxmlformats.org/drawingml/2006/table">
            <a:tbl>
              <a:tblPr firstRow="1" bandRow="1">
                <a:tableStyleId>{073A0DAA-6AF3-43AB-8588-CEC1D06C72B9}</a:tableStyleId>
              </a:tblPr>
              <a:tblGrid>
                <a:gridCol w="926181">
                  <a:extLst>
                    <a:ext uri="{9D8B030D-6E8A-4147-A177-3AD203B41FA5}">
                      <a16:colId xmlns="" xmlns:a16="http://schemas.microsoft.com/office/drawing/2014/main" val="1413222059"/>
                    </a:ext>
                  </a:extLst>
                </a:gridCol>
                <a:gridCol w="926181">
                  <a:extLst>
                    <a:ext uri="{9D8B030D-6E8A-4147-A177-3AD203B41FA5}">
                      <a16:colId xmlns="" xmlns:a16="http://schemas.microsoft.com/office/drawing/2014/main" val="2953200447"/>
                    </a:ext>
                  </a:extLst>
                </a:gridCol>
              </a:tblGrid>
              <a:tr h="284742">
                <a:tc>
                  <a:txBody>
                    <a:bodyPr/>
                    <a:lstStyle/>
                    <a:p>
                      <a:pPr algn="ctr"/>
                      <a:r>
                        <a:rPr lang="en-US" dirty="0"/>
                        <a:t>Child</a:t>
                      </a:r>
                    </a:p>
                  </a:txBody>
                  <a:tcPr/>
                </a:tc>
                <a:tc>
                  <a:txBody>
                    <a:bodyPr/>
                    <a:lstStyle/>
                    <a:p>
                      <a:pPr algn="ctr"/>
                      <a:r>
                        <a:rPr lang="en-US" dirty="0"/>
                        <a:t>Parent</a:t>
                      </a:r>
                    </a:p>
                  </a:txBody>
                  <a:tcPr/>
                </a:tc>
                <a:extLst>
                  <a:ext uri="{0D108BD9-81ED-4DB2-BD59-A6C34878D82A}">
                    <a16:rowId xmlns="" xmlns:a16="http://schemas.microsoft.com/office/drawing/2014/main" val="2196832521"/>
                  </a:ext>
                </a:extLst>
              </a:tr>
              <a:tr h="284742">
                <a:tc>
                  <a:txBody>
                    <a:bodyPr/>
                    <a:lstStyle/>
                    <a:p>
                      <a:pPr algn="ctr"/>
                      <a:r>
                        <a:rPr lang="en-US" dirty="0"/>
                        <a:t>R2</a:t>
                      </a:r>
                    </a:p>
                  </a:txBody>
                  <a:tcPr/>
                </a:tc>
                <a:tc>
                  <a:txBody>
                    <a:bodyPr/>
                    <a:lstStyle/>
                    <a:p>
                      <a:pPr algn="ctr"/>
                      <a:r>
                        <a:rPr lang="en-US" dirty="0"/>
                        <a:t>R1</a:t>
                      </a:r>
                    </a:p>
                  </a:txBody>
                  <a:tcPr/>
                </a:tc>
                <a:extLst>
                  <a:ext uri="{0D108BD9-81ED-4DB2-BD59-A6C34878D82A}">
                    <a16:rowId xmlns="" xmlns:a16="http://schemas.microsoft.com/office/drawing/2014/main" val="1661388541"/>
                  </a:ext>
                </a:extLst>
              </a:tr>
              <a:tr h="284742">
                <a:tc>
                  <a:txBody>
                    <a:bodyPr/>
                    <a:lstStyle/>
                    <a:p>
                      <a:pPr algn="ctr"/>
                      <a:r>
                        <a:rPr lang="en-US" dirty="0"/>
                        <a:t>R3</a:t>
                      </a:r>
                    </a:p>
                  </a:txBody>
                  <a:tcPr/>
                </a:tc>
                <a:tc>
                  <a:txBody>
                    <a:bodyPr/>
                    <a:lstStyle/>
                    <a:p>
                      <a:pPr algn="ctr"/>
                      <a:r>
                        <a:rPr lang="en-US" dirty="0"/>
                        <a:t>R2</a:t>
                      </a:r>
                    </a:p>
                  </a:txBody>
                  <a:tcPr/>
                </a:tc>
                <a:extLst>
                  <a:ext uri="{0D108BD9-81ED-4DB2-BD59-A6C34878D82A}">
                    <a16:rowId xmlns="" xmlns:a16="http://schemas.microsoft.com/office/drawing/2014/main" val="21141557"/>
                  </a:ext>
                </a:extLst>
              </a:tr>
              <a:tr h="284742">
                <a:tc>
                  <a:txBody>
                    <a:bodyPr/>
                    <a:lstStyle/>
                    <a:p>
                      <a:pPr algn="ctr"/>
                      <a:r>
                        <a:rPr lang="en-US" dirty="0"/>
                        <a:t>D</a:t>
                      </a:r>
                    </a:p>
                  </a:txBody>
                  <a:tcPr/>
                </a:tc>
                <a:tc>
                  <a:txBody>
                    <a:bodyPr/>
                    <a:lstStyle/>
                    <a:p>
                      <a:pPr algn="ctr"/>
                      <a:r>
                        <a:rPr lang="en-US" dirty="0"/>
                        <a:t>R3</a:t>
                      </a:r>
                    </a:p>
                  </a:txBody>
                  <a:tcPr/>
                </a:tc>
                <a:extLst>
                  <a:ext uri="{0D108BD9-81ED-4DB2-BD59-A6C34878D82A}">
                    <a16:rowId xmlns="" xmlns:a16="http://schemas.microsoft.com/office/drawing/2014/main" val="3875358527"/>
                  </a:ext>
                </a:extLst>
              </a:tr>
            </a:tbl>
          </a:graphicData>
        </a:graphic>
      </p:graphicFrame>
      <p:sp>
        <p:nvSpPr>
          <p:cNvPr id="3" name="Marcador de número de diapositiva 2"/>
          <p:cNvSpPr>
            <a:spLocks noGrp="1"/>
          </p:cNvSpPr>
          <p:nvPr>
            <p:ph type="sldNum" sz="quarter" idx="12"/>
          </p:nvPr>
        </p:nvSpPr>
        <p:spPr/>
        <p:txBody>
          <a:bodyPr/>
          <a:lstStyle/>
          <a:p>
            <a:fld id="{3076CE12-77C8-490F-96BA-25623C8EC72A}" type="slidenum">
              <a:rPr lang="en-US" smtClean="0"/>
              <a:t>8</a:t>
            </a:fld>
            <a:endParaRPr lang="en-US"/>
          </a:p>
        </p:txBody>
      </p:sp>
    </p:spTree>
    <p:extLst>
      <p:ext uri="{BB962C8B-B14F-4D97-AF65-F5344CB8AC3E}">
        <p14:creationId xmlns:p14="http://schemas.microsoft.com/office/powerpoint/2010/main" val="475970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508" y="363066"/>
            <a:ext cx="11122891" cy="1325563"/>
          </a:xfrm>
        </p:spPr>
        <p:txBody>
          <a:bodyPr/>
          <a:lstStyle/>
          <a:p>
            <a:r>
              <a:rPr lang="en-US" dirty="0">
                <a:latin typeface="Arial" panose="020B0604020202020204" pitchFamily="34" charset="0"/>
                <a:cs typeface="Arial" panose="020B0604020202020204" pitchFamily="34" charset="0"/>
              </a:rPr>
              <a:t>Phase 1: Collecting the routing information</a:t>
            </a:r>
          </a:p>
        </p:txBody>
      </p:sp>
      <p:sp>
        <p:nvSpPr>
          <p:cNvPr id="8" name="Oval 7"/>
          <p:cNvSpPr>
            <a:spLocks noChangeArrowheads="1"/>
          </p:cNvSpPr>
          <p:nvPr/>
        </p:nvSpPr>
        <p:spPr bwMode="auto">
          <a:xfrm>
            <a:off x="4489839" y="3521407"/>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R1</a:t>
            </a:r>
          </a:p>
        </p:txBody>
      </p:sp>
      <p:sp>
        <p:nvSpPr>
          <p:cNvPr id="9" name="Oval 8"/>
          <p:cNvSpPr>
            <a:spLocks noChangeArrowheads="1"/>
          </p:cNvSpPr>
          <p:nvPr/>
        </p:nvSpPr>
        <p:spPr bwMode="auto">
          <a:xfrm>
            <a:off x="2931289" y="3515612"/>
            <a:ext cx="609600" cy="609600"/>
          </a:xfrm>
          <a:prstGeom prst="ellipse">
            <a:avLst/>
          </a:prstGeom>
          <a:solidFill>
            <a:srgbClr val="92D050"/>
          </a:solidFill>
          <a:ln w="9525">
            <a:solidFill>
              <a:schemeClr val="tx1"/>
            </a:solidFill>
            <a:round/>
            <a:headEnd/>
            <a:tailEnd/>
          </a:ln>
          <a:effectLs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a:latin typeface="Arial" panose="020B0604020202020204" pitchFamily="34" charset="0"/>
              </a:rPr>
              <a:t>S</a:t>
            </a:r>
          </a:p>
        </p:txBody>
      </p:sp>
      <p:sp>
        <p:nvSpPr>
          <p:cNvPr id="10" name="Oval 9"/>
          <p:cNvSpPr>
            <a:spLocks noChangeArrowheads="1"/>
          </p:cNvSpPr>
          <p:nvPr/>
        </p:nvSpPr>
        <p:spPr bwMode="auto">
          <a:xfrm>
            <a:off x="8534400" y="2566761"/>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R3</a:t>
            </a:r>
          </a:p>
        </p:txBody>
      </p:sp>
      <p:sp>
        <p:nvSpPr>
          <p:cNvPr id="13" name="Oval 12"/>
          <p:cNvSpPr>
            <a:spLocks noChangeArrowheads="1"/>
          </p:cNvSpPr>
          <p:nvPr/>
        </p:nvSpPr>
        <p:spPr bwMode="auto">
          <a:xfrm>
            <a:off x="6367318" y="3521407"/>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R2</a:t>
            </a:r>
          </a:p>
        </p:txBody>
      </p:sp>
      <p:sp>
        <p:nvSpPr>
          <p:cNvPr id="24" name="Oval 23"/>
          <p:cNvSpPr>
            <a:spLocks noChangeArrowheads="1"/>
          </p:cNvSpPr>
          <p:nvPr/>
        </p:nvSpPr>
        <p:spPr bwMode="auto">
          <a:xfrm>
            <a:off x="10784608" y="2189912"/>
            <a:ext cx="609600" cy="6096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a:latin typeface="Arial" panose="020B0604020202020204" pitchFamily="34" charset="0"/>
              </a:rPr>
              <a:t>D</a:t>
            </a:r>
          </a:p>
        </p:txBody>
      </p:sp>
      <p:sp>
        <p:nvSpPr>
          <p:cNvPr id="31" name="Oval 30"/>
          <p:cNvSpPr>
            <a:spLocks noChangeArrowheads="1"/>
          </p:cNvSpPr>
          <p:nvPr/>
        </p:nvSpPr>
        <p:spPr bwMode="auto">
          <a:xfrm>
            <a:off x="6367318" y="5195065"/>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R4</a:t>
            </a:r>
          </a:p>
        </p:txBody>
      </p:sp>
      <p:sp>
        <p:nvSpPr>
          <p:cNvPr id="32" name="Oval 31"/>
          <p:cNvSpPr>
            <a:spLocks noChangeArrowheads="1"/>
          </p:cNvSpPr>
          <p:nvPr/>
        </p:nvSpPr>
        <p:spPr bwMode="auto">
          <a:xfrm>
            <a:off x="8318874" y="5573755"/>
            <a:ext cx="609600" cy="609600"/>
          </a:xfrm>
          <a:prstGeom prst="ellipse">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omic Sans MS" panose="030F0702030302020204" pitchFamily="66" charset="0"/>
                <a:ea typeface="+mn-ea"/>
                <a:cs typeface="Arial" panose="020B0604020202020204" pitchFamily="34" charset="0"/>
              </a:defRPr>
            </a:lvl5pPr>
            <a:lvl6pPr marL="22860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6pPr>
            <a:lvl7pPr marL="27432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7pPr>
            <a:lvl8pPr marL="32004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8pPr>
            <a:lvl9pPr marL="3657600" algn="l" defTabSz="914400" rtl="0" eaLnBrk="1" latinLnBrk="0" hangingPunct="1">
              <a:defRPr kern="1200">
                <a:solidFill>
                  <a:schemeClr val="tx1"/>
                </a:solidFill>
                <a:latin typeface="Comic Sans MS" panose="030F0702030302020204" pitchFamily="66" charset="0"/>
                <a:ea typeface="+mn-ea"/>
                <a:cs typeface="Arial" panose="020B0604020202020204" pitchFamily="34" charset="0"/>
              </a:defRPr>
            </a:lvl9pPr>
          </a:lstStyle>
          <a:p>
            <a:pPr algn="ctr" eaLnBrk="0" hangingPunct="0"/>
            <a:r>
              <a:rPr lang="en-US" altLang="en-US" sz="2000" b="1" dirty="0">
                <a:latin typeface="Arial" panose="020B0604020202020204" pitchFamily="34" charset="0"/>
              </a:rPr>
              <a:t>R5</a:t>
            </a:r>
          </a:p>
        </p:txBody>
      </p:sp>
      <p:cxnSp>
        <p:nvCxnSpPr>
          <p:cNvPr id="36" name="Straight Arrow Connector 35"/>
          <p:cNvCxnSpPr>
            <a:stCxn id="9" idx="6"/>
            <a:endCxn id="8" idx="2"/>
          </p:cNvCxnSpPr>
          <p:nvPr/>
        </p:nvCxnSpPr>
        <p:spPr>
          <a:xfrm>
            <a:off x="3540889" y="3820412"/>
            <a:ext cx="948950" cy="5795"/>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8" idx="6"/>
            <a:endCxn id="13" idx="2"/>
          </p:cNvCxnSpPr>
          <p:nvPr/>
        </p:nvCxnSpPr>
        <p:spPr>
          <a:xfrm>
            <a:off x="5099439" y="3826207"/>
            <a:ext cx="1267879"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3" idx="6"/>
            <a:endCxn id="10" idx="3"/>
          </p:cNvCxnSpPr>
          <p:nvPr/>
        </p:nvCxnSpPr>
        <p:spPr>
          <a:xfrm flipV="1">
            <a:off x="6976918" y="3087087"/>
            <a:ext cx="1646756" cy="73912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0" idx="6"/>
            <a:endCxn id="24" idx="2"/>
          </p:cNvCxnSpPr>
          <p:nvPr/>
        </p:nvCxnSpPr>
        <p:spPr>
          <a:xfrm flipV="1">
            <a:off x="9144000" y="2494712"/>
            <a:ext cx="1640608" cy="376849"/>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3" idx="4"/>
            <a:endCxn id="31" idx="0"/>
          </p:cNvCxnSpPr>
          <p:nvPr/>
        </p:nvCxnSpPr>
        <p:spPr>
          <a:xfrm>
            <a:off x="6672118" y="4131007"/>
            <a:ext cx="0" cy="1064058"/>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1" idx="6"/>
            <a:endCxn id="32" idx="2"/>
          </p:cNvCxnSpPr>
          <p:nvPr/>
        </p:nvCxnSpPr>
        <p:spPr>
          <a:xfrm>
            <a:off x="6976918" y="5499865"/>
            <a:ext cx="1341956" cy="37869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993944" y="2909725"/>
            <a:ext cx="2175634" cy="400110"/>
          </a:xfrm>
          <a:prstGeom prst="rect">
            <a:avLst/>
          </a:prstGeom>
          <a:noFill/>
          <a:ln>
            <a:solidFill>
              <a:schemeClr val="tx1"/>
            </a:solidFill>
          </a:ln>
        </p:spPr>
        <p:txBody>
          <a:bodyPr wrap="square" rtlCol="0">
            <a:spAutoFit/>
          </a:bodyPr>
          <a:lstStyle/>
          <a:p>
            <a:r>
              <a:rPr lang="en-US" sz="2000" dirty="0">
                <a:latin typeface="Arial" panose="020B0604020202020204" pitchFamily="34" charset="0"/>
                <a:cs typeface="Arial" panose="020B0604020202020204" pitchFamily="34" charset="0"/>
              </a:rPr>
              <a:t>R1’s parent is S</a:t>
            </a:r>
          </a:p>
        </p:txBody>
      </p:sp>
      <p:cxnSp>
        <p:nvCxnSpPr>
          <p:cNvPr id="83" name="Straight Arrow Connector 82"/>
          <p:cNvCxnSpPr/>
          <p:nvPr/>
        </p:nvCxnSpPr>
        <p:spPr>
          <a:xfrm flipH="1" flipV="1">
            <a:off x="3611027" y="3637432"/>
            <a:ext cx="766874" cy="289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Table 20"/>
          <p:cNvGraphicFramePr>
            <a:graphicFrameLocks noGrp="1"/>
          </p:cNvGraphicFramePr>
          <p:nvPr>
            <p:extLst>
              <p:ext uri="{D42A27DB-BD31-4B8C-83A1-F6EECF244321}">
                <p14:modId xmlns:p14="http://schemas.microsoft.com/office/powerpoint/2010/main" val="1475279948"/>
              </p:ext>
            </p:extLst>
          </p:nvPr>
        </p:nvGraphicFramePr>
        <p:xfrm>
          <a:off x="621256" y="2683136"/>
          <a:ext cx="1852362" cy="1828800"/>
        </p:xfrm>
        <a:graphic>
          <a:graphicData uri="http://schemas.openxmlformats.org/drawingml/2006/table">
            <a:tbl>
              <a:tblPr firstRow="1" bandRow="1">
                <a:tableStyleId>{073A0DAA-6AF3-43AB-8588-CEC1D06C72B9}</a:tableStyleId>
              </a:tblPr>
              <a:tblGrid>
                <a:gridCol w="926181">
                  <a:extLst>
                    <a:ext uri="{9D8B030D-6E8A-4147-A177-3AD203B41FA5}">
                      <a16:colId xmlns="" xmlns:a16="http://schemas.microsoft.com/office/drawing/2014/main" val="1413222059"/>
                    </a:ext>
                  </a:extLst>
                </a:gridCol>
                <a:gridCol w="926181">
                  <a:extLst>
                    <a:ext uri="{9D8B030D-6E8A-4147-A177-3AD203B41FA5}">
                      <a16:colId xmlns="" xmlns:a16="http://schemas.microsoft.com/office/drawing/2014/main" val="2953200447"/>
                    </a:ext>
                  </a:extLst>
                </a:gridCol>
              </a:tblGrid>
              <a:tr h="284742">
                <a:tc>
                  <a:txBody>
                    <a:bodyPr/>
                    <a:lstStyle/>
                    <a:p>
                      <a:pPr algn="ctr"/>
                      <a:r>
                        <a:rPr lang="en-US" dirty="0"/>
                        <a:t>Child</a:t>
                      </a:r>
                    </a:p>
                  </a:txBody>
                  <a:tcPr/>
                </a:tc>
                <a:tc>
                  <a:txBody>
                    <a:bodyPr/>
                    <a:lstStyle/>
                    <a:p>
                      <a:pPr algn="ctr"/>
                      <a:r>
                        <a:rPr lang="en-US" dirty="0"/>
                        <a:t>Parent</a:t>
                      </a:r>
                    </a:p>
                  </a:txBody>
                  <a:tcPr/>
                </a:tc>
                <a:extLst>
                  <a:ext uri="{0D108BD9-81ED-4DB2-BD59-A6C34878D82A}">
                    <a16:rowId xmlns="" xmlns:a16="http://schemas.microsoft.com/office/drawing/2014/main" val="2196832521"/>
                  </a:ext>
                </a:extLst>
              </a:tr>
              <a:tr h="284742">
                <a:tc>
                  <a:txBody>
                    <a:bodyPr/>
                    <a:lstStyle/>
                    <a:p>
                      <a:pPr algn="ctr"/>
                      <a:r>
                        <a:rPr lang="en-US" dirty="0"/>
                        <a:t>R1</a:t>
                      </a:r>
                    </a:p>
                  </a:txBody>
                  <a:tcPr/>
                </a:tc>
                <a:tc>
                  <a:txBody>
                    <a:bodyPr/>
                    <a:lstStyle/>
                    <a:p>
                      <a:pPr algn="ctr"/>
                      <a:r>
                        <a:rPr lang="en-US" dirty="0"/>
                        <a:t>S</a:t>
                      </a:r>
                    </a:p>
                  </a:txBody>
                  <a:tcPr/>
                </a:tc>
                <a:extLst>
                  <a:ext uri="{0D108BD9-81ED-4DB2-BD59-A6C34878D82A}">
                    <a16:rowId xmlns="" xmlns:a16="http://schemas.microsoft.com/office/drawing/2014/main" val="3667059558"/>
                  </a:ext>
                </a:extLst>
              </a:tr>
              <a:tr h="284742">
                <a:tc>
                  <a:txBody>
                    <a:bodyPr/>
                    <a:lstStyle/>
                    <a:p>
                      <a:pPr algn="ctr"/>
                      <a:r>
                        <a:rPr lang="en-US" dirty="0"/>
                        <a:t>R2</a:t>
                      </a:r>
                    </a:p>
                  </a:txBody>
                  <a:tcPr/>
                </a:tc>
                <a:tc>
                  <a:txBody>
                    <a:bodyPr/>
                    <a:lstStyle/>
                    <a:p>
                      <a:pPr algn="ctr"/>
                      <a:r>
                        <a:rPr lang="en-US" dirty="0"/>
                        <a:t>R1</a:t>
                      </a:r>
                    </a:p>
                  </a:txBody>
                  <a:tcPr/>
                </a:tc>
                <a:extLst>
                  <a:ext uri="{0D108BD9-81ED-4DB2-BD59-A6C34878D82A}">
                    <a16:rowId xmlns="" xmlns:a16="http://schemas.microsoft.com/office/drawing/2014/main" val="1661388541"/>
                  </a:ext>
                </a:extLst>
              </a:tr>
              <a:tr h="284742">
                <a:tc>
                  <a:txBody>
                    <a:bodyPr/>
                    <a:lstStyle/>
                    <a:p>
                      <a:pPr algn="ctr"/>
                      <a:r>
                        <a:rPr lang="en-US" dirty="0"/>
                        <a:t>R3</a:t>
                      </a:r>
                    </a:p>
                  </a:txBody>
                  <a:tcPr/>
                </a:tc>
                <a:tc>
                  <a:txBody>
                    <a:bodyPr/>
                    <a:lstStyle/>
                    <a:p>
                      <a:pPr algn="ctr"/>
                      <a:r>
                        <a:rPr lang="en-US" dirty="0"/>
                        <a:t>R2</a:t>
                      </a:r>
                    </a:p>
                  </a:txBody>
                  <a:tcPr/>
                </a:tc>
                <a:extLst>
                  <a:ext uri="{0D108BD9-81ED-4DB2-BD59-A6C34878D82A}">
                    <a16:rowId xmlns="" xmlns:a16="http://schemas.microsoft.com/office/drawing/2014/main" val="21141557"/>
                  </a:ext>
                </a:extLst>
              </a:tr>
              <a:tr h="284742">
                <a:tc>
                  <a:txBody>
                    <a:bodyPr/>
                    <a:lstStyle/>
                    <a:p>
                      <a:pPr algn="ctr"/>
                      <a:r>
                        <a:rPr lang="en-US" dirty="0"/>
                        <a:t>D</a:t>
                      </a:r>
                    </a:p>
                  </a:txBody>
                  <a:tcPr/>
                </a:tc>
                <a:tc>
                  <a:txBody>
                    <a:bodyPr/>
                    <a:lstStyle/>
                    <a:p>
                      <a:pPr algn="ctr"/>
                      <a:r>
                        <a:rPr lang="en-US" dirty="0"/>
                        <a:t>R3</a:t>
                      </a:r>
                    </a:p>
                  </a:txBody>
                  <a:tcPr/>
                </a:tc>
                <a:extLst>
                  <a:ext uri="{0D108BD9-81ED-4DB2-BD59-A6C34878D82A}">
                    <a16:rowId xmlns="" xmlns:a16="http://schemas.microsoft.com/office/drawing/2014/main" val="3875358527"/>
                  </a:ext>
                </a:extLst>
              </a:tr>
            </a:tbl>
          </a:graphicData>
        </a:graphic>
      </p:graphicFrame>
      <p:sp>
        <p:nvSpPr>
          <p:cNvPr id="3" name="Marcador de número de diapositiva 2"/>
          <p:cNvSpPr>
            <a:spLocks noGrp="1"/>
          </p:cNvSpPr>
          <p:nvPr>
            <p:ph type="sldNum" sz="quarter" idx="12"/>
          </p:nvPr>
        </p:nvSpPr>
        <p:spPr/>
        <p:txBody>
          <a:bodyPr/>
          <a:lstStyle/>
          <a:p>
            <a:fld id="{3076CE12-77C8-490F-96BA-25623C8EC72A}" type="slidenum">
              <a:rPr lang="en-US" smtClean="0"/>
              <a:t>9</a:t>
            </a:fld>
            <a:endParaRPr lang="en-US"/>
          </a:p>
        </p:txBody>
      </p:sp>
    </p:spTree>
    <p:extLst>
      <p:ext uri="{BB962C8B-B14F-4D97-AF65-F5344CB8AC3E}">
        <p14:creationId xmlns:p14="http://schemas.microsoft.com/office/powerpoint/2010/main" val="298058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522</TotalTime>
  <Words>1127</Words>
  <Application>Microsoft Macintosh PowerPoint</Application>
  <PresentationFormat>Panorámica</PresentationFormat>
  <Paragraphs>268</Paragraphs>
  <Slides>15</Slides>
  <Notes>11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Calibri</vt:lpstr>
      <vt:lpstr>Calibri Light</vt:lpstr>
      <vt:lpstr>Arial</vt:lpstr>
      <vt:lpstr>Office Theme</vt:lpstr>
      <vt:lpstr>Source Routing for Downward Data Traffic</vt:lpstr>
      <vt:lpstr>Upward traffic</vt:lpstr>
      <vt:lpstr>Source Routing – overview</vt:lpstr>
      <vt:lpstr>Downwards Source Routing – overview</vt:lpstr>
      <vt:lpstr>To begin with:</vt:lpstr>
      <vt:lpstr>Phase 1: Collecting the routing information</vt:lpstr>
      <vt:lpstr>Phase 1: Collecting the routing information</vt:lpstr>
      <vt:lpstr>Phase 1: Collecting the routing information</vt:lpstr>
      <vt:lpstr>Phase 1: Collecting the routing information</vt:lpstr>
      <vt:lpstr>Phase 1: Collecting the routing information</vt:lpstr>
      <vt:lpstr>Topology Reports</vt:lpstr>
      <vt:lpstr>When Sending Packets</vt:lpstr>
      <vt:lpstr>Source Routing - Phase 2: Data Delivery</vt:lpstr>
      <vt:lpstr>Source Routing – Loop detection</vt:lpstr>
      <vt:lpstr>Program Structure</vt:lpstr>
    </vt:vector>
  </TitlesOfParts>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 Routing for Downward Data Traffic</dc:title>
  <dc:creator>Rajeev Piyare</dc:creator>
  <cp:lastModifiedBy>Pablo Corbalán Pelegrín</cp:lastModifiedBy>
  <cp:revision>147</cp:revision>
  <dcterms:created xsi:type="dcterms:W3CDTF">2016-11-27T20:11:29Z</dcterms:created>
  <dcterms:modified xsi:type="dcterms:W3CDTF">2017-12-06T12:54:07Z</dcterms:modified>
</cp:coreProperties>
</file>