
<file path=[Content_Types].xml><?xml version="1.0" encoding="utf-8"?>
<Types xmlns="http://schemas.openxmlformats.org/package/2006/content-types">
  <Default Extension="jpeg" ContentType="image/jpe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7" r:id="rId1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handoutMaster" Target="handoutMasters/handoutMaster1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GI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" name="Picture 7"/>
          <p:cNvPicPr>
            <a:picLocks noChangeAspect="1"/>
          </p:cNvPicPr>
          <p:nvPr/>
        </p:nvPicPr>
        <p:blipFill>
          <a:blip r:embed="rId1">
            <a:lum bright="70000" contrast="-70000"/>
          </a:blip>
          <a:stretch>
            <a:fillRect/>
          </a:stretch>
        </p:blipFill>
        <p:spPr>
          <a:xfrm>
            <a:off x="5080" y="-33020"/>
            <a:ext cx="12264390" cy="68878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en-US"/>
              <a:t>Heap / Ку</a:t>
            </a:r>
            <a:r>
              <a:rPr lang="ru-RU" altLang="en-US"/>
              <a:t>п</a:t>
            </a:r>
            <a:r>
              <a:rPr lang="en-US" altLang="en-US"/>
              <a:t>а</a:t>
            </a:r>
            <a:endParaRPr lang="en-US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249103"/>
            <a:ext cx="9144000" cy="1655762"/>
          </a:xfrm>
        </p:spPr>
        <p:txBody>
          <a:bodyPr/>
          <a:p>
            <a:r>
              <a:rPr lang="en-US" altLang="en-US"/>
              <a:t>Йович Анастасія</a:t>
            </a:r>
            <a:endParaRPr lang="en-US" altLang="en-US"/>
          </a:p>
          <a:p>
            <a:r>
              <a:rPr lang="en-US" altLang="en-US"/>
              <a:t>01.05.20</a:t>
            </a:r>
            <a:endParaRPr lang="en-US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Черга з пріоритетами (priority queue)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ru-RU" altLang="en-US" sz="2400">
                <a:solidFill>
                  <a:schemeClr val="tx1"/>
                </a:solidFill>
              </a:rPr>
              <a:t>Черга з пріоритетами - це черга, де важливо не хто останнім став в чергу (порядок додавання в чергу не грає ролі), а хто важливіший. При додаванні до черги указується пріоритет елементу, а при взятті елемента з черги обрається елемент з найбільшим пріоритетом.</a:t>
            </a:r>
            <a:endParaRPr lang="ru-RU" altLang="en-US" sz="240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ru-RU" altLang="en-US" sz="240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ru-RU" altLang="en-US" sz="2400" i="1">
                <a:solidFill>
                  <a:schemeClr val="tx1"/>
                </a:solidFill>
              </a:rPr>
              <a:t>Зазвичай реалізується на основі </a:t>
            </a:r>
            <a:r>
              <a:rPr lang="en-US" altLang="ru-RU" sz="2400" i="1">
                <a:solidFill>
                  <a:schemeClr val="tx1"/>
                </a:solidFill>
              </a:rPr>
              <a:t>heap.</a:t>
            </a:r>
            <a:endParaRPr lang="en-US" i="1"/>
          </a:p>
          <a:p>
            <a:pPr marL="0" indent="0">
              <a:buNone/>
            </a:pPr>
            <a:endParaRPr lang="en-US" i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45" y="-8255"/>
            <a:ext cx="12218670" cy="68732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5980" y="594360"/>
            <a:ext cx="10515600" cy="1325563"/>
          </a:xfrm>
        </p:spPr>
        <p:txBody>
          <a:bodyPr/>
          <a:p>
            <a:pPr algn="ctr"/>
            <a:r>
              <a:rPr lang="en-US" altLang="en-US" sz="3600">
                <a:solidFill>
                  <a:schemeClr val="bg1"/>
                </a:solidFill>
              </a:rPr>
              <a:t>Дякую за увагу!</a:t>
            </a:r>
            <a:endParaRPr lang="en-US" altLang="en-US" sz="36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Heap (пам’ять) vs heap (структура данних)</a:t>
            </a:r>
            <a:endParaRPr lang="en-US" altLang="en-US"/>
          </a:p>
        </p:txBody>
      </p:sp>
      <p:cxnSp>
        <p:nvCxnSpPr>
          <p:cNvPr id="4" name="Straight Connector 3"/>
          <p:cNvCxnSpPr/>
          <p:nvPr/>
        </p:nvCxnSpPr>
        <p:spPr>
          <a:xfrm>
            <a:off x="6094095" y="1440180"/>
            <a:ext cx="3810" cy="48063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Box 4"/>
          <p:cNvSpPr txBox="1"/>
          <p:nvPr/>
        </p:nvSpPr>
        <p:spPr>
          <a:xfrm>
            <a:off x="647700" y="1246505"/>
            <a:ext cx="533590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Пам’ять</a:t>
            </a:r>
            <a:endParaRPr lang="en-US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/>
              <a:t>Купа дозволяє створювати змінні, які живуть в пам’яті незалежно від функції</a:t>
            </a:r>
            <a:endParaRPr lang="en-US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/>
              <a:t>Працює трохи повільніше, ніж стек</a:t>
            </a:r>
            <a:endParaRPr lang="en-US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/>
              <a:t>Набагато більший об’єм пам’яті в порівнянні зі стеком</a:t>
            </a:r>
            <a:endParaRPr lang="en-US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/>
              <a:t>Заповнюється від найменших адресів, до найбільших</a:t>
            </a:r>
            <a:endParaRPr lang="en-US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>
                <a:latin typeface="Courier New" panose="02070309020205020404" charset="0"/>
                <a:cs typeface="Courier New" panose="02070309020205020404" charset="0"/>
              </a:rPr>
              <a:t>int * numPtr = new int;</a:t>
            </a:r>
            <a:endParaRPr lang="en-US" altLang="en-US">
              <a:latin typeface="Courier New" panose="02070309020205020404" charset="0"/>
              <a:cs typeface="Courier New" panose="0207030902020502040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4850" y="3830320"/>
            <a:ext cx="4065270" cy="297815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6413500" y="1440180"/>
            <a:ext cx="448754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Структура данних</a:t>
            </a:r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</p:txBody>
      </p:sp>
      <p:sp>
        <p:nvSpPr>
          <p:cNvPr id="8" name="Right Arrow 7"/>
          <p:cNvSpPr/>
          <p:nvPr/>
        </p:nvSpPr>
        <p:spPr>
          <a:xfrm>
            <a:off x="7773670" y="3005455"/>
            <a:ext cx="1767205" cy="847725"/>
          </a:xfrm>
          <a:prstGeom prst="rightArrow">
            <a:avLst/>
          </a:prstGeom>
          <a:pattFill prst="pct25">
            <a:fgClr>
              <a:srgbClr val="CC3300"/>
            </a:fgClr>
            <a:bgClr>
              <a:schemeClr val="accent1">
                <a:lumMod val="20000"/>
                <a:lumOff val="80000"/>
              </a:schemeClr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7641590" y="4002405"/>
            <a:ext cx="25438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наступний слайд</a:t>
            </a:r>
            <a:endParaRPr lang="en-US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Купа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330960"/>
            <a:ext cx="10515600" cy="4846320"/>
          </a:xfrm>
        </p:spPr>
        <p:txBody>
          <a:bodyPr/>
          <a:p>
            <a:r>
              <a:rPr lang="en-US" altLang="en-US">
                <a:solidFill>
                  <a:schemeClr val="tx1"/>
                </a:solidFill>
              </a:rPr>
              <a:t>Структура типу дерево, яка задовільняє умові: </a:t>
            </a:r>
            <a:endParaRPr lang="en-US" altLang="en-US">
              <a:solidFill>
                <a:schemeClr val="tx1"/>
              </a:solidFill>
            </a:endParaRPr>
          </a:p>
          <a:p>
            <a:pPr marL="0" indent="0" algn="ctr">
              <a:buNone/>
            </a:pPr>
            <a:r>
              <a:rPr lang="en-US" altLang="en-US">
                <a:solidFill>
                  <a:schemeClr val="tx1"/>
                </a:solidFill>
              </a:rPr>
              <a:t>  </a:t>
            </a:r>
            <a:r>
              <a:rPr lang="en-US" altLang="en-US" b="1">
                <a:solidFill>
                  <a:schemeClr val="tx1"/>
                </a:solidFill>
              </a:rPr>
              <a:t>якщо В є вузлом-нащадком вузла А, то ключ(А) </a:t>
            </a:r>
            <a:r>
              <a:rPr lang="en-US" altLang="en-US" b="1">
                <a:solidFill>
                  <a:schemeClr val="tx1"/>
                </a:solidFill>
                <a:latin typeface="东文宋体" charset="0"/>
                <a:cs typeface="东文宋体" charset="0"/>
              </a:rPr>
              <a:t>≥ ключ(В)</a:t>
            </a:r>
            <a:endParaRPr lang="en-US" altLang="en-US" b="1">
              <a:solidFill>
                <a:schemeClr val="tx1"/>
              </a:solidFill>
              <a:latin typeface="东文宋体" charset="0"/>
              <a:cs typeface="东文宋体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en-US">
                <a:solidFill>
                  <a:schemeClr val="tx1"/>
                </a:solidFill>
                <a:cs typeface="+mn-lt"/>
              </a:rPr>
              <a:t>Елемент з найбільшим ключем завжди є коренем</a:t>
            </a:r>
            <a:endParaRPr lang="en-US" altLang="en-US">
              <a:solidFill>
                <a:schemeClr val="tx1"/>
              </a:solidFill>
              <a:cs typeface="+mn-l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en-US">
                <a:solidFill>
                  <a:schemeClr val="tx1"/>
                </a:solidFill>
                <a:cs typeface="+mn-lt"/>
              </a:rPr>
              <a:t>Елемент з найбільшим ключем завжди є кореневим вузлом</a:t>
            </a:r>
            <a:endParaRPr lang="en-US" altLang="en-US">
              <a:solidFill>
                <a:schemeClr val="tx1"/>
              </a:solidFill>
              <a:cs typeface="+mn-l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en-US">
                <a:solidFill>
                  <a:schemeClr val="tx1"/>
                </a:solidFill>
                <a:cs typeface="+mn-lt"/>
              </a:rPr>
              <a:t>Базові операції з купою такі:</a:t>
            </a:r>
            <a:endParaRPr lang="en-US" altLang="en-US">
              <a:solidFill>
                <a:schemeClr val="tx1"/>
              </a:solidFill>
              <a:cs typeface="+mn-lt"/>
            </a:endParaRPr>
          </a:p>
          <a:p>
            <a:pPr lvl="1" algn="l">
              <a:buFont typeface="Wingdings" charset="0"/>
              <a:buChar char=""/>
            </a:pPr>
            <a:r>
              <a:rPr lang="en-US" altLang="en-US">
                <a:solidFill>
                  <a:schemeClr val="tx1"/>
                </a:solidFill>
                <a:cs typeface="+mn-lt"/>
              </a:rPr>
              <a:t>    </a:t>
            </a:r>
            <a:r>
              <a:rPr lang="en-US" altLang="en-US" sz="2000">
                <a:solidFill>
                  <a:schemeClr val="tx1"/>
                </a:solidFill>
                <a:cs typeface="+mn-lt"/>
              </a:rPr>
              <a:t>підтримка основної властивості купи</a:t>
            </a:r>
            <a:endParaRPr lang="en-US" altLang="en-US" sz="2000">
              <a:solidFill>
                <a:schemeClr val="tx1"/>
              </a:solidFill>
              <a:cs typeface="+mn-lt"/>
            </a:endParaRPr>
          </a:p>
          <a:p>
            <a:pPr lvl="1" algn="l">
              <a:buFont typeface="Wingdings" charset="0"/>
              <a:buChar char=""/>
            </a:pPr>
            <a:r>
              <a:rPr lang="en-US" altLang="en-US" sz="2000">
                <a:solidFill>
                  <a:schemeClr val="tx1"/>
                </a:solidFill>
                <a:cs typeface="+mn-lt"/>
              </a:rPr>
              <a:t>    побудова купи з невпорядкованого масиву</a:t>
            </a:r>
            <a:endParaRPr lang="en-US" altLang="en-US" sz="2000">
              <a:solidFill>
                <a:schemeClr val="tx1"/>
              </a:solidFill>
              <a:cs typeface="+mn-lt"/>
            </a:endParaRPr>
          </a:p>
          <a:p>
            <a:pPr lvl="1" algn="l">
              <a:buFont typeface="Wingdings" charset="0"/>
              <a:buChar char=""/>
            </a:pPr>
            <a:r>
              <a:rPr lang="en-US" altLang="en-US" sz="2000">
                <a:solidFill>
                  <a:schemeClr val="tx1"/>
                </a:solidFill>
                <a:cs typeface="+mn-lt"/>
              </a:rPr>
              <a:t>    сортування купи</a:t>
            </a:r>
            <a:endParaRPr lang="en-US" altLang="en-US" sz="2000">
              <a:solidFill>
                <a:schemeClr val="tx1"/>
              </a:solidFill>
              <a:cs typeface="+mn-lt"/>
            </a:endParaRPr>
          </a:p>
          <a:p>
            <a:pPr lvl="1" algn="l">
              <a:buFont typeface="Wingdings" charset="0"/>
              <a:buChar char=""/>
            </a:pPr>
            <a:r>
              <a:rPr lang="en-US" altLang="en-US" sz="2000">
                <a:solidFill>
                  <a:schemeClr val="tx1"/>
                </a:solidFill>
                <a:cs typeface="+mn-lt"/>
              </a:rPr>
              <a:t>    видалення найменшого елемента</a:t>
            </a:r>
            <a:endParaRPr lang="en-US" altLang="en-US" sz="2000">
              <a:solidFill>
                <a:schemeClr val="tx1"/>
              </a:solidFill>
              <a:cs typeface="+mn-lt"/>
            </a:endParaRPr>
          </a:p>
          <a:p>
            <a:pPr lvl="1" algn="l">
              <a:buFont typeface="Wingdings" charset="0"/>
              <a:buChar char=""/>
            </a:pPr>
            <a:r>
              <a:rPr lang="en-US" altLang="en-US" sz="2000">
                <a:solidFill>
                  <a:schemeClr val="tx1"/>
                </a:solidFill>
                <a:cs typeface="+mn-lt"/>
              </a:rPr>
              <a:t>    отримання найбільшого елемента</a:t>
            </a:r>
            <a:endParaRPr lang="en-US" altLang="en-US" sz="2000">
              <a:solidFill>
                <a:schemeClr val="tx1"/>
              </a:solidFill>
              <a:cs typeface="+mn-lt"/>
            </a:endParaRPr>
          </a:p>
          <a:p>
            <a:pPr lvl="1" algn="l">
              <a:buFont typeface="Wingdings" charset="0"/>
              <a:buChar char=""/>
            </a:pPr>
            <a:r>
              <a:rPr lang="en-US" altLang="en-US" sz="2000">
                <a:solidFill>
                  <a:schemeClr val="tx1"/>
                </a:solidFill>
                <a:cs typeface="+mn-lt"/>
              </a:rPr>
              <a:t>    додавання елемента</a:t>
            </a:r>
            <a:endParaRPr lang="en-US" altLang="en-US" sz="2000">
              <a:solidFill>
                <a:schemeClr val="tx1"/>
              </a:solidFill>
              <a:cs typeface="+mn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76595" y="1915795"/>
            <a:ext cx="5549900" cy="410972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 sz="3200"/>
              <a:t>Бінарна купа</a:t>
            </a:r>
            <a:br>
              <a:rPr lang="en-US" altLang="en-US"/>
            </a:br>
            <a:br>
              <a:rPr lang="en-US" altLang="en-US"/>
            </a:br>
            <a:r>
              <a:rPr lang="en-US" altLang="en-US" sz="2000"/>
              <a:t>У кожного вузла максимум 2 нащадки</a:t>
            </a:r>
            <a:r>
              <a:rPr lang="en-US" altLang="en-US"/>
              <a:t> </a:t>
            </a:r>
            <a:endParaRPr lang="en-US" altLang="en-US"/>
          </a:p>
        </p:txBody>
      </p:sp>
      <p:pic>
        <p:nvPicPr>
          <p:cNvPr id="7" name="Content Placeholder 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887085" y="1834515"/>
            <a:ext cx="5578475" cy="4351655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647700" y="2538095"/>
            <a:ext cx="4710430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  </a:t>
            </a:r>
            <a:r>
              <a:rPr lang="en-US" altLang="en-US" sz="2000"/>
              <a:t>1.</a:t>
            </a:r>
            <a:r>
              <a:rPr lang="en-US" sz="2000"/>
              <a:t> </a:t>
            </a:r>
            <a:r>
              <a:rPr lang="en-US" altLang="en-US" sz="2000"/>
              <a:t>Значення в будь-якій вершині не менше, ніж значення в нащадків. </a:t>
            </a:r>
            <a:endParaRPr lang="en-US" altLang="en-US" sz="2000"/>
          </a:p>
          <a:p>
            <a:endParaRPr lang="en-US" sz="2000"/>
          </a:p>
          <a:p>
            <a:r>
              <a:rPr lang="en-US" sz="2000"/>
              <a:t>  </a:t>
            </a:r>
            <a:r>
              <a:rPr lang="en-US" altLang="en-US" sz="2000"/>
              <a:t>2.</a:t>
            </a:r>
            <a:r>
              <a:rPr lang="en-US" sz="2000"/>
              <a:t>  </a:t>
            </a:r>
            <a:r>
              <a:rPr lang="en-US" altLang="en-US" sz="2000"/>
              <a:t>Дерево є повним (complete tree)</a:t>
            </a:r>
            <a:endParaRPr lang="en-US" altLang="en-US" sz="2000"/>
          </a:p>
          <a:p>
            <a:endParaRPr lang="en-US" sz="2000"/>
          </a:p>
          <a:p>
            <a:r>
              <a:rPr lang="en-US" sz="2000"/>
              <a:t>  </a:t>
            </a:r>
            <a:r>
              <a:rPr lang="en-US" altLang="en-US" sz="2000"/>
              <a:t>3. </a:t>
            </a:r>
            <a:r>
              <a:rPr lang="en-US" sz="2000"/>
              <a:t> </a:t>
            </a:r>
            <a:r>
              <a:rPr lang="en-US" altLang="en-US" sz="2000"/>
              <a:t>Останній слой заповнюється зліва направо без дірок</a:t>
            </a:r>
            <a:endParaRPr lang="en-US" altLang="en-US"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1315" y="591185"/>
            <a:ext cx="3491865" cy="1325880"/>
          </a:xfrm>
        </p:spPr>
        <p:txBody>
          <a:bodyPr/>
          <a:p>
            <a:r>
              <a:rPr lang="en-US" altLang="en-US"/>
              <a:t>Binary max heap</a:t>
            </a:r>
            <a:endParaRPr lang="en-US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35585" y="1770380"/>
            <a:ext cx="5880100" cy="43516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1065" y="1770380"/>
            <a:ext cx="5622290" cy="363855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/>
        </p:nvSpPr>
        <p:spPr>
          <a:xfrm>
            <a:off x="6670675" y="591185"/>
            <a:ext cx="4059555" cy="132588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/>
              <a:t>Binary min heap</a:t>
            </a:r>
            <a:endParaRPr lang="en-US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Вставка елементу в купу</a:t>
            </a:r>
            <a:endParaRPr lang="en-US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33705" y="2434590"/>
            <a:ext cx="3723640" cy="223329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0530" y="2545080"/>
            <a:ext cx="3710940" cy="22256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1470" y="2434590"/>
            <a:ext cx="3795395" cy="227584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564515" y="5401945"/>
            <a:ext cx="80346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Складність операції залежить від висоти дерева, тому загалом це O(lg n)</a:t>
            </a:r>
            <a:endParaRPr lang="en-US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Видалення елементу з купи</a:t>
            </a:r>
            <a:endParaRPr lang="en-US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64490" y="1944370"/>
            <a:ext cx="3844290" cy="230568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8780" y="1934845"/>
            <a:ext cx="3875405" cy="232473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7020" y="2117725"/>
            <a:ext cx="3924300" cy="235331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581660" y="5153025"/>
            <a:ext cx="61239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В найгіршому випадку O(lg n)</a:t>
            </a:r>
            <a:endParaRPr lang="en-US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Купа в stl</a:t>
            </a:r>
            <a:endParaRPr lang="en-US" altLang="en-US"/>
          </a:p>
        </p:txBody>
      </p:sp>
      <p:pic>
        <p:nvPicPr>
          <p:cNvPr id="8" name="Content Placeholder 7" descr="ezgif-3-734bb0bf98"/>
          <p:cNvPicPr>
            <a:picLocks noChangeAspect="1"/>
          </p:cNvPicPr>
          <p:nvPr>
            <p:ph idx="1"/>
          </p:nvPr>
        </p:nvPicPr>
        <p:blipFill>
          <a:blip r:embed="rId1">
            <a:lum contrast="12000"/>
          </a:blip>
          <a:stretch>
            <a:fillRect/>
          </a:stretch>
        </p:blipFill>
        <p:spPr>
          <a:xfrm>
            <a:off x="1680210" y="1355090"/>
            <a:ext cx="7828280" cy="3282950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1309370" y="5365115"/>
            <a:ext cx="732790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 sz="2400"/>
              <a:t>Купа може бути реалізована за допомогою </a:t>
            </a:r>
            <a:r>
              <a:rPr lang="en-US" sz="2400"/>
              <a:t>std::vector</a:t>
            </a:r>
            <a:endParaRPr lang="en-US"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std::make_heap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marL="0" indent="0">
              <a:buNone/>
            </a:pPr>
            <a:r>
              <a:rPr lang="en-US" b="1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</a:rPr>
              <a:t>std::vector&lt;int&gt; numbers = {0, 1, 2, 3, 4, 5, 6, 7, 8, 9};</a:t>
            </a:r>
            <a:endParaRPr lang="en-US" b="1">
              <a:solidFill>
                <a:schemeClr val="tx1"/>
              </a:solidFill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buNone/>
            </a:pPr>
            <a:r>
              <a:rPr lang="en-US" b="1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</a:rPr>
              <a:t> </a:t>
            </a:r>
            <a:endParaRPr lang="en-US" b="1">
              <a:solidFill>
                <a:schemeClr val="tx1"/>
              </a:solidFill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buNone/>
            </a:pPr>
            <a:r>
              <a:rPr lang="en-US" b="1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</a:rPr>
              <a:t>std::make_heap(begin(numbers), end(numbers));</a:t>
            </a:r>
            <a:endParaRPr lang="en-US" b="1">
              <a:solidFill>
                <a:schemeClr val="tx1"/>
              </a:solidFill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buNone/>
            </a:pPr>
            <a:r>
              <a:rPr lang="en-US" b="1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</a:rPr>
              <a:t> </a:t>
            </a:r>
            <a:endParaRPr lang="en-US" b="1">
              <a:solidFill>
                <a:schemeClr val="tx1"/>
              </a:solidFill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buNone/>
            </a:pPr>
            <a:r>
              <a:rPr lang="en-US" b="1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</a:rPr>
              <a:t>for (int number : numbers)</a:t>
            </a:r>
            <a:endParaRPr lang="en-US" b="1">
              <a:solidFill>
                <a:schemeClr val="tx1"/>
              </a:solidFill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buNone/>
            </a:pPr>
            <a:r>
              <a:rPr lang="en-US" b="1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</a:rPr>
              <a:t>{</a:t>
            </a:r>
            <a:endParaRPr lang="en-US" b="1">
              <a:solidFill>
                <a:schemeClr val="tx1"/>
              </a:solidFill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buNone/>
            </a:pPr>
            <a:r>
              <a:rPr lang="en-US" b="1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</a:rPr>
              <a:t>    std::cout &lt;&lt; number &lt;&lt; '  ';</a:t>
            </a:r>
            <a:endParaRPr lang="en-US" b="1">
              <a:solidFill>
                <a:schemeClr val="tx1"/>
              </a:solidFill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buNone/>
            </a:pPr>
            <a:r>
              <a:rPr lang="en-US" b="1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</a:rPr>
              <a:t>}</a:t>
            </a:r>
            <a:endParaRPr lang="en-US">
              <a:solidFill>
                <a:schemeClr val="tx1"/>
              </a:solidFill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buNone/>
            </a:pPr>
            <a:endParaRPr lang="en-US">
              <a:solidFill>
                <a:schemeClr val="tx1"/>
              </a:solidFill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buNone/>
            </a:pPr>
            <a:r>
              <a:rPr lang="en-US" altLang="en-US">
                <a:solidFill>
                  <a:schemeClr val="tx1"/>
                </a:solidFill>
                <a:cs typeface="+mn-lt"/>
              </a:rPr>
              <a:t>Output:    	</a:t>
            </a:r>
            <a:endParaRPr lang="en-US" altLang="en-US">
              <a:solidFill>
                <a:schemeClr val="tx1"/>
              </a:solidFill>
              <a:cs typeface="+mn-lt"/>
            </a:endParaRPr>
          </a:p>
          <a:p>
            <a:pPr marL="0" indent="0">
              <a:buNone/>
            </a:pPr>
            <a:r>
              <a:rPr lang="en-US" altLang="en-US">
                <a:solidFill>
                  <a:schemeClr val="tx1"/>
                </a:solidFill>
                <a:cs typeface="+mn-lt"/>
              </a:rPr>
              <a:t>9 8 6 7 4 5 2 0 3 1</a:t>
            </a:r>
            <a:endParaRPr lang="en-US" altLang="en-US">
              <a:solidFill>
                <a:schemeClr val="tx1"/>
              </a:solidFill>
              <a:cs typeface="+mn-l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1777</Words>
  <Application>WPS Presentation</Application>
  <PresentationFormat>宽屏</PresentationFormat>
  <Paragraphs>85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4" baseType="lpstr">
      <vt:lpstr>Arial</vt:lpstr>
      <vt:lpstr>SimSun</vt:lpstr>
      <vt:lpstr>Wingdings</vt:lpstr>
      <vt:lpstr>Courier New</vt:lpstr>
      <vt:lpstr>东文宋体</vt:lpstr>
      <vt:lpstr>Droid Sans Fallback</vt:lpstr>
      <vt:lpstr>Wingdings</vt:lpstr>
      <vt:lpstr>Arial Black</vt:lpstr>
      <vt:lpstr>微软雅黑</vt:lpstr>
      <vt:lpstr>Arial Unicode MS</vt:lpstr>
      <vt:lpstr>SimSun</vt:lpstr>
      <vt:lpstr>MT Extra</vt:lpstr>
      <vt:lpstr>Office Theme</vt:lpstr>
      <vt:lpstr>Heap / Купа</vt:lpstr>
      <vt:lpstr>Heap (пам’ять) vs heap (структура данних)</vt:lpstr>
      <vt:lpstr>Купа</vt:lpstr>
      <vt:lpstr>Бінарна купа  У кожного вузла максимум 2 нащадки </vt:lpstr>
      <vt:lpstr>Binary max heap</vt:lpstr>
      <vt:lpstr>Вставка елементу в купу</vt:lpstr>
      <vt:lpstr>Видалення елементу з купи</vt:lpstr>
      <vt:lpstr>Купа в stl</vt:lpstr>
      <vt:lpstr>std::make_heap</vt:lpstr>
      <vt:lpstr>Черга з пріоритетами (priority queue) </vt:lpstr>
      <vt:lpstr>Дякую за увагу!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anastasiia</dc:creator>
  <cp:lastModifiedBy>anastasiia</cp:lastModifiedBy>
  <cp:revision>16</cp:revision>
  <dcterms:created xsi:type="dcterms:W3CDTF">2020-04-30T17:48:38Z</dcterms:created>
  <dcterms:modified xsi:type="dcterms:W3CDTF">2020-04-30T17:48:38Z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1033-11.1.0.9505</vt:lpwstr>
  </property>
</Properties>
</file>