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1415E77-BD0E-4E6E-9F83-94B0523D1428}">
  <a:tblStyle styleId="{E1415E77-BD0E-4E6E-9F83-94B0523D14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72a825004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72a825004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72a825004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72a825004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72a825004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72a825004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72a825004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72a825004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72a82500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72a82500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72a82500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72a82500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72a825004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72a825004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code-live.ru/post/greatest-common-denominator-algorith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490698"/>
            <a:ext cx="5361300" cy="178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uk"/>
              <a:t>Базові алгоритми: пошук НСД,</a:t>
            </a:r>
            <a:endParaRPr/>
          </a:p>
          <a:p>
            <a:pPr indent="0" lvl="0" marL="0" rtl="0" algn="ctr">
              <a:spcBef>
                <a:spcPts val="0"/>
              </a:spcBef>
              <a:spcAft>
                <a:spcPts val="0"/>
              </a:spcAft>
              <a:buNone/>
            </a:pPr>
            <a:r>
              <a:rPr lang="uk"/>
              <a:t>алгоритм Евкліда</a:t>
            </a:r>
            <a:endParaRPr/>
          </a:p>
        </p:txBody>
      </p:sp>
      <p:sp>
        <p:nvSpPr>
          <p:cNvPr id="129" name="Google Shape;129;p13"/>
          <p:cNvSpPr txBox="1"/>
          <p:nvPr>
            <p:ph idx="1" type="subTitle"/>
          </p:nvPr>
        </p:nvSpPr>
        <p:spPr>
          <a:xfrm>
            <a:off x="1858700" y="3413149"/>
            <a:ext cx="5361300" cy="59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uk"/>
              <a:t>підготувала студентка групи ФВЕ</a:t>
            </a:r>
            <a:endParaRPr/>
          </a:p>
          <a:p>
            <a:pPr indent="0" lvl="0" marL="0" rtl="0" algn="ctr">
              <a:spcBef>
                <a:spcPts val="0"/>
              </a:spcBef>
              <a:spcAft>
                <a:spcPts val="0"/>
              </a:spcAft>
              <a:buNone/>
            </a:pPr>
            <a:r>
              <a:rPr lang="uk"/>
              <a:t>Тисак Таїсія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27375" y="321450"/>
            <a:ext cx="67572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Алгоритм Евкліда</a:t>
            </a:r>
            <a:endParaRPr/>
          </a:p>
        </p:txBody>
      </p:sp>
      <p:sp>
        <p:nvSpPr>
          <p:cNvPr id="135" name="Google Shape;135;p14"/>
          <p:cNvSpPr txBox="1"/>
          <p:nvPr>
            <p:ph idx="1" type="body"/>
          </p:nvPr>
        </p:nvSpPr>
        <p:spPr>
          <a:xfrm>
            <a:off x="327375" y="1060400"/>
            <a:ext cx="65115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050">
                <a:solidFill>
                  <a:srgbClr val="202122"/>
                </a:solidFill>
                <a:highlight>
                  <a:srgbClr val="FFFFFF"/>
                </a:highlight>
                <a:latin typeface="Arial"/>
                <a:ea typeface="Arial"/>
                <a:cs typeface="Arial"/>
                <a:sym typeface="Arial"/>
              </a:rPr>
              <a:t>Алгоритм Евкліда — ефективний метод обчислення найбільшого спільного дільника (НСД).</a:t>
            </a:r>
            <a:endParaRPr b="1" sz="1050">
              <a:solidFill>
                <a:srgbClr val="202122"/>
              </a:solidFill>
              <a:highlight>
                <a:srgbClr val="FFFFFF"/>
              </a:highlight>
              <a:latin typeface="Arial"/>
              <a:ea typeface="Arial"/>
              <a:cs typeface="Arial"/>
              <a:sym typeface="Arial"/>
            </a:endParaRPr>
          </a:p>
          <a:p>
            <a:pPr indent="0" lvl="0" marL="0" rtl="0" algn="l">
              <a:spcBef>
                <a:spcPts val="1600"/>
              </a:spcBef>
              <a:spcAft>
                <a:spcPts val="0"/>
              </a:spcAft>
              <a:buNone/>
            </a:pPr>
            <a:r>
              <a:rPr lang="uk" sz="1050">
                <a:solidFill>
                  <a:srgbClr val="202122"/>
                </a:solidFill>
                <a:highlight>
                  <a:srgbClr val="FFFFFF"/>
                </a:highlight>
                <a:latin typeface="Arial"/>
                <a:ea typeface="Arial"/>
                <a:cs typeface="Arial"/>
                <a:sym typeface="Arial"/>
              </a:rPr>
              <a:t>Найбільший спільний дільник двох чисел це найбільше число, що ділить обидва дані числа без остачі. Алгоритм Евкліда заснований на тому, що НСД не змінюється, якщо від більшого числа відняти менше. Наприклад, 21 є НСД чисел 252 та 105 (252 = 21 × 12; 105 = 21 × 5); оскільки 252 − 105 = 147, НСД 147 та 105 також 21. Оскільки більше з двох чисел постійно зменшується, повторне виконання цього кроку дає все менші числа, поки одне з них не дорівнюватиме нулю. Коли одне з чисел дорівнюватиме нулю, те, що залишилось, і є НСД. Обертаючи кроки алгоритму Евкліда у зворотний порядок, НСД можна виразити як лінійну комбінацію даних чисел помножених на цілі коефіцієнти, наприклад 21 = 5 × 105 + (−2) × 252. Ця важлива властивість відома як рівняння Безу.</a:t>
            </a:r>
            <a:endParaRPr sz="1050">
              <a:solidFill>
                <a:srgbClr val="202122"/>
              </a:solidFill>
              <a:highlight>
                <a:srgbClr val="FFFFFF"/>
              </a:highlight>
              <a:latin typeface="Arial"/>
              <a:ea typeface="Arial"/>
              <a:cs typeface="Arial"/>
              <a:sym typeface="Arial"/>
            </a:endParaRPr>
          </a:p>
          <a:p>
            <a:pPr indent="0" lvl="0" marL="0" rtl="0" algn="l">
              <a:spcBef>
                <a:spcPts val="1600"/>
              </a:spcBef>
              <a:spcAft>
                <a:spcPts val="1600"/>
              </a:spcAft>
              <a:buNone/>
            </a:pPr>
            <a:r>
              <a:rPr lang="uk" sz="950">
                <a:solidFill>
                  <a:srgbClr val="202122"/>
                </a:solidFill>
                <a:highlight>
                  <a:srgbClr val="F8F9FA"/>
                </a:highlight>
                <a:latin typeface="Arial"/>
                <a:ea typeface="Arial"/>
                <a:cs typeface="Arial"/>
                <a:sym typeface="Arial"/>
              </a:rPr>
              <a:t>Анімація алгоритму Евкліда для чисел 252 та 105:Рисочки відповідають числам кратним 21, найбільшому спільному </a:t>
            </a:r>
            <a:r>
              <a:rPr lang="uk" sz="950">
                <a:solidFill>
                  <a:srgbClr val="202122"/>
                </a:solidFill>
                <a:highlight>
                  <a:srgbClr val="F8F9FA"/>
                </a:highlight>
                <a:latin typeface="Arial"/>
                <a:ea typeface="Arial"/>
                <a:cs typeface="Arial"/>
                <a:sym typeface="Arial"/>
              </a:rPr>
              <a:t>дільнику</a:t>
            </a:r>
            <a:r>
              <a:rPr lang="uk" sz="950">
                <a:solidFill>
                  <a:srgbClr val="202122"/>
                </a:solidFill>
                <a:highlight>
                  <a:srgbClr val="F8F9FA"/>
                </a:highlight>
                <a:latin typeface="Arial"/>
                <a:ea typeface="Arial"/>
                <a:cs typeface="Arial"/>
                <a:sym typeface="Arial"/>
              </a:rPr>
              <a:t> (НСД). На кожному кроці менше число віднімають від більшого, поки одне з них не дорівнюватиме нулю. Число, що лишилось і є НСД.</a:t>
            </a:r>
            <a:endParaRPr sz="1050">
              <a:solidFill>
                <a:srgbClr val="202122"/>
              </a:solidFill>
              <a:highlight>
                <a:srgbClr val="FFFFFF"/>
              </a:highlight>
              <a:latin typeface="Arial"/>
              <a:ea typeface="Arial"/>
              <a:cs typeface="Arial"/>
              <a:sym typeface="Arial"/>
            </a:endParaRPr>
          </a:p>
        </p:txBody>
      </p:sp>
      <p:pic>
        <p:nvPicPr>
          <p:cNvPr id="136" name="Google Shape;136;p14"/>
          <p:cNvPicPr preferRelativeResize="0"/>
          <p:nvPr/>
        </p:nvPicPr>
        <p:blipFill>
          <a:blip r:embed="rId3">
            <a:alphaModFix/>
          </a:blip>
          <a:stretch>
            <a:fillRect/>
          </a:stretch>
        </p:blipFill>
        <p:spPr>
          <a:xfrm>
            <a:off x="7504650" y="321450"/>
            <a:ext cx="1291325" cy="4196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235150" y="276975"/>
            <a:ext cx="5988900" cy="7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Алгоритм Евкліда відніманням</a:t>
            </a:r>
            <a:endParaRPr/>
          </a:p>
        </p:txBody>
      </p:sp>
      <p:sp>
        <p:nvSpPr>
          <p:cNvPr id="142" name="Google Shape;142;p15"/>
          <p:cNvSpPr txBox="1"/>
          <p:nvPr>
            <p:ph idx="1" type="body"/>
          </p:nvPr>
        </p:nvSpPr>
        <p:spPr>
          <a:xfrm>
            <a:off x="307350" y="1352400"/>
            <a:ext cx="4103400" cy="3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500"/>
              <a:t>Перевірка: якщо А = В, то НСД - одне з цих чисел, інакше шукаємо різницю.</a:t>
            </a:r>
            <a:endParaRPr sz="1500"/>
          </a:p>
          <a:p>
            <a:pPr indent="0" lvl="0" marL="0" rtl="0" algn="l">
              <a:spcBef>
                <a:spcPts val="1600"/>
              </a:spcBef>
              <a:spcAft>
                <a:spcPts val="1600"/>
              </a:spcAft>
              <a:buNone/>
            </a:pPr>
            <a:r>
              <a:rPr lang="uk" sz="1500"/>
              <a:t>(файл eucl-sub.cpp)</a:t>
            </a:r>
            <a:endParaRPr sz="1500"/>
          </a:p>
        </p:txBody>
      </p:sp>
      <p:pic>
        <p:nvPicPr>
          <p:cNvPr id="143" name="Google Shape;143;p15"/>
          <p:cNvPicPr preferRelativeResize="0"/>
          <p:nvPr/>
        </p:nvPicPr>
        <p:blipFill>
          <a:blip r:embed="rId3">
            <a:alphaModFix/>
          </a:blip>
          <a:stretch>
            <a:fillRect/>
          </a:stretch>
        </p:blipFill>
        <p:spPr>
          <a:xfrm>
            <a:off x="5064925" y="180975"/>
            <a:ext cx="3448050" cy="4781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281275" y="276975"/>
            <a:ext cx="5148600" cy="8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Алгоритм Евкліда діленням</a:t>
            </a:r>
            <a:endParaRPr/>
          </a:p>
        </p:txBody>
      </p:sp>
      <p:sp>
        <p:nvSpPr>
          <p:cNvPr id="149" name="Google Shape;149;p16"/>
          <p:cNvSpPr txBox="1"/>
          <p:nvPr>
            <p:ph idx="1" type="body"/>
          </p:nvPr>
        </p:nvSpPr>
        <p:spPr>
          <a:xfrm>
            <a:off x="368825" y="1121775"/>
            <a:ext cx="4887000" cy="3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Відмінність від попереднього методу полягає в тому, що операція віднімання змінюється на операцію ділення(пошук остачі від ділення більшого числа на менше). Зазвичай такий спосіб швидше.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uk"/>
              <a:t>(файл: eucl-div.cpp)</a:t>
            </a:r>
            <a:endParaRPr/>
          </a:p>
          <a:p>
            <a:pPr indent="0" lvl="0" marL="0" rtl="0" algn="l">
              <a:spcBef>
                <a:spcPts val="1600"/>
              </a:spcBef>
              <a:spcAft>
                <a:spcPts val="1600"/>
              </a:spcAft>
              <a:buNone/>
            </a:pPr>
            <a:r>
              <a:t/>
            </a:r>
            <a:endParaRPr/>
          </a:p>
        </p:txBody>
      </p:sp>
      <p:pic>
        <p:nvPicPr>
          <p:cNvPr id="150" name="Google Shape;150;p16"/>
          <p:cNvPicPr preferRelativeResize="0"/>
          <p:nvPr/>
        </p:nvPicPr>
        <p:blipFill>
          <a:blip r:embed="rId3">
            <a:alphaModFix/>
          </a:blip>
          <a:stretch>
            <a:fillRect/>
          </a:stretch>
        </p:blipFill>
        <p:spPr>
          <a:xfrm>
            <a:off x="5429975" y="180975"/>
            <a:ext cx="3448050" cy="4781550"/>
          </a:xfrm>
          <a:prstGeom prst="rect">
            <a:avLst/>
          </a:prstGeom>
          <a:noFill/>
          <a:ln>
            <a:noFill/>
          </a:ln>
        </p:spPr>
      </p:pic>
      <p:graphicFrame>
        <p:nvGraphicFramePr>
          <p:cNvPr id="151" name="Google Shape;151;p16"/>
          <p:cNvGraphicFramePr/>
          <p:nvPr/>
        </p:nvGraphicFramePr>
        <p:xfrm>
          <a:off x="491450" y="2391550"/>
          <a:ext cx="3000000" cy="3000000"/>
        </p:xfrm>
        <a:graphic>
          <a:graphicData uri="http://schemas.openxmlformats.org/drawingml/2006/table">
            <a:tbl>
              <a:tblPr>
                <a:noFill/>
                <a:tableStyleId>{E1415E77-BD0E-4E6E-9F83-94B0523D1428}</a:tableStyleId>
              </a:tblPr>
              <a:tblGrid>
                <a:gridCol w="487850"/>
                <a:gridCol w="487850"/>
                <a:gridCol w="487850"/>
              </a:tblGrid>
              <a:tr h="460975">
                <a:tc>
                  <a:txBody>
                    <a:bodyPr/>
                    <a:lstStyle/>
                    <a:p>
                      <a:pPr indent="0" lvl="0" marL="0" rtl="0" algn="l">
                        <a:spcBef>
                          <a:spcPts val="0"/>
                        </a:spcBef>
                        <a:spcAft>
                          <a:spcPts val="0"/>
                        </a:spcAft>
                        <a:buNone/>
                      </a:pPr>
                      <a:r>
                        <a:rPr lang="uk"/>
                        <a:t>:</a:t>
                      </a:r>
                      <a:endParaRPr/>
                    </a:p>
                  </a:txBody>
                  <a:tcPr marT="91425" marB="91425" marR="91425" marL="91425"/>
                </a:tc>
                <a:tc>
                  <a:txBody>
                    <a:bodyPr/>
                    <a:lstStyle/>
                    <a:p>
                      <a:pPr indent="0" lvl="0" marL="0" rtl="0" algn="l">
                        <a:spcBef>
                          <a:spcPts val="0"/>
                        </a:spcBef>
                        <a:spcAft>
                          <a:spcPts val="0"/>
                        </a:spcAft>
                        <a:buNone/>
                      </a:pPr>
                      <a:r>
                        <a:rPr lang="uk"/>
                        <a:t>112</a:t>
                      </a:r>
                      <a:endParaRPr/>
                    </a:p>
                  </a:txBody>
                  <a:tcPr marT="91425" marB="91425" marR="91425" marL="91425"/>
                </a:tc>
                <a:tc>
                  <a:txBody>
                    <a:bodyPr/>
                    <a:lstStyle/>
                    <a:p>
                      <a:pPr indent="0" lvl="0" marL="0" rtl="0" algn="l">
                        <a:spcBef>
                          <a:spcPts val="0"/>
                        </a:spcBef>
                        <a:spcAft>
                          <a:spcPts val="0"/>
                        </a:spcAft>
                        <a:buNone/>
                      </a:pPr>
                      <a:r>
                        <a:rPr lang="uk"/>
                        <a:t>32</a:t>
                      </a:r>
                      <a:endParaRPr/>
                    </a:p>
                  </a:txBody>
                  <a:tcPr marT="91425" marB="91425" marR="91425" marL="91425"/>
                </a:tc>
              </a:tr>
              <a:tr h="456700">
                <a:tc>
                  <a:txBody>
                    <a:bodyPr/>
                    <a:lstStyle/>
                    <a:p>
                      <a:pPr indent="0" lvl="0" marL="0" rtl="0" algn="l">
                        <a:spcBef>
                          <a:spcPts val="0"/>
                        </a:spcBef>
                        <a:spcAft>
                          <a:spcPts val="0"/>
                        </a:spcAft>
                        <a:buNone/>
                      </a:pPr>
                      <a:r>
                        <a:rPr lang="uk"/>
                        <a:t>1</a:t>
                      </a:r>
                      <a:endParaRPr/>
                    </a:p>
                  </a:txBody>
                  <a:tcPr marT="91425" marB="91425" marR="91425" marL="91425"/>
                </a:tc>
                <a:tc>
                  <a:txBody>
                    <a:bodyPr/>
                    <a:lstStyle/>
                    <a:p>
                      <a:pPr indent="0" lvl="0" marL="0" rtl="0" algn="l">
                        <a:spcBef>
                          <a:spcPts val="0"/>
                        </a:spcBef>
                        <a:spcAft>
                          <a:spcPts val="0"/>
                        </a:spcAft>
                        <a:buNone/>
                      </a:pPr>
                      <a:r>
                        <a:rPr lang="uk"/>
                        <a:t>16</a:t>
                      </a:r>
                      <a:endParaRPr/>
                    </a:p>
                  </a:txBody>
                  <a:tcPr marT="91425" marB="91425" marR="91425" marL="91425"/>
                </a:tc>
                <a:tc>
                  <a:txBody>
                    <a:bodyPr/>
                    <a:lstStyle/>
                    <a:p>
                      <a:pPr indent="0" lvl="0" marL="0" rtl="0" algn="l">
                        <a:spcBef>
                          <a:spcPts val="0"/>
                        </a:spcBef>
                        <a:spcAft>
                          <a:spcPts val="0"/>
                        </a:spcAft>
                        <a:buNone/>
                      </a:pPr>
                      <a:r>
                        <a:rPr lang="uk"/>
                        <a:t>32</a:t>
                      </a:r>
                      <a:endParaRPr/>
                    </a:p>
                  </a:txBody>
                  <a:tcPr marT="91425" marB="91425" marR="91425" marL="91425"/>
                </a:tc>
              </a:tr>
              <a:tr h="415725">
                <a:tc>
                  <a:txBody>
                    <a:bodyPr/>
                    <a:lstStyle/>
                    <a:p>
                      <a:pPr indent="0" lvl="0" marL="0" rtl="0" algn="l">
                        <a:spcBef>
                          <a:spcPts val="0"/>
                        </a:spcBef>
                        <a:spcAft>
                          <a:spcPts val="0"/>
                        </a:spcAft>
                        <a:buNone/>
                      </a:pPr>
                      <a:r>
                        <a:rPr lang="uk"/>
                        <a:t>2</a:t>
                      </a:r>
                      <a:endParaRPr/>
                    </a:p>
                  </a:txBody>
                  <a:tcPr marT="91425" marB="91425" marR="91425" marL="91425"/>
                </a:tc>
                <a:tc>
                  <a:txBody>
                    <a:bodyPr/>
                    <a:lstStyle/>
                    <a:p>
                      <a:pPr indent="0" lvl="0" marL="0" rtl="0" algn="l">
                        <a:spcBef>
                          <a:spcPts val="0"/>
                        </a:spcBef>
                        <a:spcAft>
                          <a:spcPts val="0"/>
                        </a:spcAft>
                        <a:buNone/>
                      </a:pPr>
                      <a:r>
                        <a:rPr lang="uk"/>
                        <a:t>16</a:t>
                      </a:r>
                      <a:endParaRPr/>
                    </a:p>
                  </a:txBody>
                  <a:tcPr marT="91425" marB="91425" marR="91425" marL="91425"/>
                </a:tc>
                <a:tc>
                  <a:txBody>
                    <a:bodyPr/>
                    <a:lstStyle/>
                    <a:p>
                      <a:pPr indent="0" lvl="0" marL="0" rtl="0" algn="l">
                        <a:spcBef>
                          <a:spcPts val="0"/>
                        </a:spcBef>
                        <a:spcAft>
                          <a:spcPts val="0"/>
                        </a:spcAft>
                        <a:buNone/>
                      </a:pPr>
                      <a:r>
                        <a:rPr lang="uk"/>
                        <a:t>0</a:t>
                      </a:r>
                      <a:endParaRPr/>
                    </a:p>
                  </a:txBody>
                  <a:tcPr marT="91425" marB="91425" marR="91425" marL="91425"/>
                </a:tc>
              </a:tr>
            </a:tbl>
          </a:graphicData>
        </a:graphic>
      </p:graphicFrame>
      <p:graphicFrame>
        <p:nvGraphicFramePr>
          <p:cNvPr id="152" name="Google Shape;152;p16"/>
          <p:cNvGraphicFramePr/>
          <p:nvPr/>
        </p:nvGraphicFramePr>
        <p:xfrm>
          <a:off x="2473950" y="2391550"/>
          <a:ext cx="3000000" cy="3000000"/>
        </p:xfrm>
        <a:graphic>
          <a:graphicData uri="http://schemas.openxmlformats.org/drawingml/2006/table">
            <a:tbl>
              <a:tblPr>
                <a:noFill/>
                <a:tableStyleId>{E1415E77-BD0E-4E6E-9F83-94B0523D1428}</a:tableStyleId>
              </a:tblPr>
              <a:tblGrid>
                <a:gridCol w="517600"/>
                <a:gridCol w="517600"/>
                <a:gridCol w="517600"/>
              </a:tblGrid>
              <a:tr h="313250">
                <a:tc>
                  <a:txBody>
                    <a:bodyPr/>
                    <a:lstStyle/>
                    <a:p>
                      <a:pPr indent="0" lvl="0" marL="0" rtl="0" algn="l">
                        <a:spcBef>
                          <a:spcPts val="0"/>
                        </a:spcBef>
                        <a:spcAft>
                          <a:spcPts val="0"/>
                        </a:spcAft>
                        <a:buNone/>
                      </a:pPr>
                      <a:r>
                        <a:rPr lang="uk"/>
                        <a:t>-</a:t>
                      </a:r>
                      <a:endParaRPr/>
                    </a:p>
                  </a:txBody>
                  <a:tcPr marT="91425" marB="91425" marR="91425" marL="91425"/>
                </a:tc>
                <a:tc>
                  <a:txBody>
                    <a:bodyPr/>
                    <a:lstStyle/>
                    <a:p>
                      <a:pPr indent="0" lvl="0" marL="0" rtl="0" algn="l">
                        <a:spcBef>
                          <a:spcPts val="0"/>
                        </a:spcBef>
                        <a:spcAft>
                          <a:spcPts val="0"/>
                        </a:spcAft>
                        <a:buNone/>
                      </a:pPr>
                      <a:r>
                        <a:rPr lang="uk"/>
                        <a:t>112</a:t>
                      </a:r>
                      <a:endParaRPr/>
                    </a:p>
                  </a:txBody>
                  <a:tcPr marT="91425" marB="91425" marR="91425" marL="91425"/>
                </a:tc>
                <a:tc>
                  <a:txBody>
                    <a:bodyPr/>
                    <a:lstStyle/>
                    <a:p>
                      <a:pPr indent="0" lvl="0" marL="0" rtl="0" algn="l">
                        <a:spcBef>
                          <a:spcPts val="0"/>
                        </a:spcBef>
                        <a:spcAft>
                          <a:spcPts val="0"/>
                        </a:spcAft>
                        <a:buNone/>
                      </a:pPr>
                      <a:r>
                        <a:rPr lang="uk"/>
                        <a:t>32</a:t>
                      </a:r>
                      <a:endParaRPr/>
                    </a:p>
                  </a:txBody>
                  <a:tcPr marT="91425" marB="91425" marR="91425" marL="91425"/>
                </a:tc>
              </a:tr>
              <a:tr h="313250">
                <a:tc>
                  <a:txBody>
                    <a:bodyPr/>
                    <a:lstStyle/>
                    <a:p>
                      <a:pPr indent="0" lvl="0" marL="0" rtl="0" algn="l">
                        <a:spcBef>
                          <a:spcPts val="0"/>
                        </a:spcBef>
                        <a:spcAft>
                          <a:spcPts val="0"/>
                        </a:spcAft>
                        <a:buNone/>
                      </a:pPr>
                      <a:r>
                        <a:rPr lang="uk"/>
                        <a:t>1</a:t>
                      </a:r>
                      <a:endParaRPr/>
                    </a:p>
                  </a:txBody>
                  <a:tcPr marT="91425" marB="91425" marR="91425" marL="91425"/>
                </a:tc>
                <a:tc>
                  <a:txBody>
                    <a:bodyPr/>
                    <a:lstStyle/>
                    <a:p>
                      <a:pPr indent="0" lvl="0" marL="0" rtl="0" algn="l">
                        <a:spcBef>
                          <a:spcPts val="0"/>
                        </a:spcBef>
                        <a:spcAft>
                          <a:spcPts val="0"/>
                        </a:spcAft>
                        <a:buNone/>
                      </a:pPr>
                      <a:r>
                        <a:rPr lang="uk"/>
                        <a:t>80</a:t>
                      </a:r>
                      <a:endParaRPr/>
                    </a:p>
                  </a:txBody>
                  <a:tcPr marT="91425" marB="91425" marR="91425" marL="91425"/>
                </a:tc>
                <a:tc>
                  <a:txBody>
                    <a:bodyPr/>
                    <a:lstStyle/>
                    <a:p>
                      <a:pPr indent="0" lvl="0" marL="0" rtl="0" algn="l">
                        <a:spcBef>
                          <a:spcPts val="0"/>
                        </a:spcBef>
                        <a:spcAft>
                          <a:spcPts val="0"/>
                        </a:spcAft>
                        <a:buNone/>
                      </a:pPr>
                      <a:r>
                        <a:rPr lang="uk"/>
                        <a:t>32</a:t>
                      </a:r>
                      <a:endParaRPr/>
                    </a:p>
                  </a:txBody>
                  <a:tcPr marT="91425" marB="91425" marR="91425" marL="91425"/>
                </a:tc>
              </a:tr>
              <a:tr h="313250">
                <a:tc>
                  <a:txBody>
                    <a:bodyPr/>
                    <a:lstStyle/>
                    <a:p>
                      <a:pPr indent="0" lvl="0" marL="0" rtl="0" algn="l">
                        <a:spcBef>
                          <a:spcPts val="0"/>
                        </a:spcBef>
                        <a:spcAft>
                          <a:spcPts val="0"/>
                        </a:spcAft>
                        <a:buNone/>
                      </a:pPr>
                      <a:r>
                        <a:rPr lang="uk"/>
                        <a:t>2</a:t>
                      </a:r>
                      <a:endParaRPr/>
                    </a:p>
                  </a:txBody>
                  <a:tcPr marT="91425" marB="91425" marR="91425" marL="91425"/>
                </a:tc>
                <a:tc>
                  <a:txBody>
                    <a:bodyPr/>
                    <a:lstStyle/>
                    <a:p>
                      <a:pPr indent="0" lvl="0" marL="0" rtl="0" algn="l">
                        <a:spcBef>
                          <a:spcPts val="0"/>
                        </a:spcBef>
                        <a:spcAft>
                          <a:spcPts val="0"/>
                        </a:spcAft>
                        <a:buNone/>
                      </a:pPr>
                      <a:r>
                        <a:rPr lang="uk"/>
                        <a:t>48</a:t>
                      </a:r>
                      <a:endParaRPr/>
                    </a:p>
                  </a:txBody>
                  <a:tcPr marT="91425" marB="91425" marR="91425" marL="91425"/>
                </a:tc>
                <a:tc>
                  <a:txBody>
                    <a:bodyPr/>
                    <a:lstStyle/>
                    <a:p>
                      <a:pPr indent="0" lvl="0" marL="0" rtl="0" algn="l">
                        <a:spcBef>
                          <a:spcPts val="0"/>
                        </a:spcBef>
                        <a:spcAft>
                          <a:spcPts val="0"/>
                        </a:spcAft>
                        <a:buNone/>
                      </a:pPr>
                      <a:r>
                        <a:rPr lang="uk"/>
                        <a:t>32</a:t>
                      </a:r>
                      <a:endParaRPr/>
                    </a:p>
                  </a:txBody>
                  <a:tcPr marT="91425" marB="91425" marR="91425" marL="91425"/>
                </a:tc>
              </a:tr>
              <a:tr h="313250">
                <a:tc>
                  <a:txBody>
                    <a:bodyPr/>
                    <a:lstStyle/>
                    <a:p>
                      <a:pPr indent="0" lvl="0" marL="0" rtl="0" algn="l">
                        <a:spcBef>
                          <a:spcPts val="0"/>
                        </a:spcBef>
                        <a:spcAft>
                          <a:spcPts val="0"/>
                        </a:spcAft>
                        <a:buNone/>
                      </a:pPr>
                      <a:r>
                        <a:rPr lang="uk"/>
                        <a:t>3</a:t>
                      </a:r>
                      <a:endParaRPr/>
                    </a:p>
                  </a:txBody>
                  <a:tcPr marT="91425" marB="91425" marR="91425" marL="91425"/>
                </a:tc>
                <a:tc>
                  <a:txBody>
                    <a:bodyPr/>
                    <a:lstStyle/>
                    <a:p>
                      <a:pPr indent="0" lvl="0" marL="0" rtl="0" algn="l">
                        <a:spcBef>
                          <a:spcPts val="0"/>
                        </a:spcBef>
                        <a:spcAft>
                          <a:spcPts val="0"/>
                        </a:spcAft>
                        <a:buNone/>
                      </a:pPr>
                      <a:r>
                        <a:rPr lang="uk"/>
                        <a:t>16</a:t>
                      </a:r>
                      <a:endParaRPr/>
                    </a:p>
                  </a:txBody>
                  <a:tcPr marT="91425" marB="91425" marR="91425" marL="91425"/>
                </a:tc>
                <a:tc>
                  <a:txBody>
                    <a:bodyPr/>
                    <a:lstStyle/>
                    <a:p>
                      <a:pPr indent="0" lvl="0" marL="0" rtl="0" algn="l">
                        <a:spcBef>
                          <a:spcPts val="0"/>
                        </a:spcBef>
                        <a:spcAft>
                          <a:spcPts val="0"/>
                        </a:spcAft>
                        <a:buNone/>
                      </a:pPr>
                      <a:r>
                        <a:rPr lang="uk"/>
                        <a:t>32</a:t>
                      </a:r>
                      <a:endParaRPr/>
                    </a:p>
                  </a:txBody>
                  <a:tcPr marT="91425" marB="91425" marR="91425" marL="91425"/>
                </a:tc>
              </a:tr>
              <a:tr h="313250">
                <a:tc>
                  <a:txBody>
                    <a:bodyPr/>
                    <a:lstStyle/>
                    <a:p>
                      <a:pPr indent="0" lvl="0" marL="0" rtl="0" algn="l">
                        <a:spcBef>
                          <a:spcPts val="0"/>
                        </a:spcBef>
                        <a:spcAft>
                          <a:spcPts val="0"/>
                        </a:spcAft>
                        <a:buNone/>
                      </a:pPr>
                      <a:r>
                        <a:rPr lang="uk"/>
                        <a:t>4</a:t>
                      </a:r>
                      <a:endParaRPr/>
                    </a:p>
                  </a:txBody>
                  <a:tcPr marT="91425" marB="91425" marR="91425" marL="91425"/>
                </a:tc>
                <a:tc>
                  <a:txBody>
                    <a:bodyPr/>
                    <a:lstStyle/>
                    <a:p>
                      <a:pPr indent="0" lvl="0" marL="0" rtl="0" algn="l">
                        <a:spcBef>
                          <a:spcPts val="0"/>
                        </a:spcBef>
                        <a:spcAft>
                          <a:spcPts val="0"/>
                        </a:spcAft>
                        <a:buNone/>
                      </a:pPr>
                      <a:r>
                        <a:rPr lang="uk"/>
                        <a:t>16</a:t>
                      </a:r>
                      <a:endParaRPr/>
                    </a:p>
                  </a:txBody>
                  <a:tcPr marT="91425" marB="91425" marR="91425" marL="91425"/>
                </a:tc>
                <a:tc>
                  <a:txBody>
                    <a:bodyPr/>
                    <a:lstStyle/>
                    <a:p>
                      <a:pPr indent="0" lvl="0" marL="0" rtl="0" algn="l">
                        <a:spcBef>
                          <a:spcPts val="0"/>
                        </a:spcBef>
                        <a:spcAft>
                          <a:spcPts val="0"/>
                        </a:spcAft>
                        <a:buNone/>
                      </a:pPr>
                      <a:r>
                        <a:rPr lang="uk"/>
                        <a:t>0</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358100" y="277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Бінарний алгоритм розрахунку НСД</a:t>
            </a:r>
            <a:endParaRPr/>
          </a:p>
        </p:txBody>
      </p:sp>
      <p:sp>
        <p:nvSpPr>
          <p:cNvPr id="158" name="Google Shape;158;p17"/>
          <p:cNvSpPr txBox="1"/>
          <p:nvPr>
            <p:ph idx="1" type="body"/>
          </p:nvPr>
        </p:nvSpPr>
        <p:spPr>
          <a:xfrm>
            <a:off x="358100" y="937450"/>
            <a:ext cx="8493900" cy="38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Властивості НСД:</a:t>
            </a:r>
            <a:br>
              <a:rPr lang="uk"/>
            </a:br>
            <a:r>
              <a:rPr b="1" lang="uk" sz="1150">
                <a:solidFill>
                  <a:srgbClr val="333333"/>
                </a:solidFill>
                <a:latin typeface="Arial"/>
                <a:ea typeface="Arial"/>
                <a:cs typeface="Arial"/>
                <a:sym typeface="Arial"/>
              </a:rPr>
              <a:t>НСД(2A, 2B) = 2НСД(A, B)</a:t>
            </a:r>
            <a:endParaRPr b="1" sz="1150">
              <a:solidFill>
                <a:srgbClr val="333333"/>
              </a:solidFill>
              <a:latin typeface="Arial"/>
              <a:ea typeface="Arial"/>
              <a:cs typeface="Arial"/>
              <a:sym typeface="Arial"/>
            </a:endParaRPr>
          </a:p>
          <a:p>
            <a:pPr indent="0" lvl="0" marL="0" rtl="0" algn="l">
              <a:spcBef>
                <a:spcPts val="0"/>
              </a:spcBef>
              <a:spcAft>
                <a:spcPts val="0"/>
              </a:spcAft>
              <a:buNone/>
            </a:pPr>
            <a:r>
              <a:rPr b="1" lang="uk" sz="1150">
                <a:solidFill>
                  <a:srgbClr val="333333"/>
                </a:solidFill>
                <a:latin typeface="Arial"/>
                <a:ea typeface="Arial"/>
                <a:cs typeface="Arial"/>
                <a:sym typeface="Arial"/>
              </a:rPr>
              <a:t>НСД(2A, 2B+1) = НСД(A, 2B+1)</a:t>
            </a:r>
            <a:endParaRPr b="1" sz="1150">
              <a:solidFill>
                <a:srgbClr val="333333"/>
              </a:solidFill>
              <a:latin typeface="Arial"/>
              <a:ea typeface="Arial"/>
              <a:cs typeface="Arial"/>
              <a:sym typeface="Arial"/>
            </a:endParaRPr>
          </a:p>
          <a:p>
            <a:pPr indent="0" lvl="0" marL="0" rtl="0" algn="l">
              <a:spcBef>
                <a:spcPts val="0"/>
              </a:spcBef>
              <a:spcAft>
                <a:spcPts val="0"/>
              </a:spcAft>
              <a:buNone/>
            </a:pPr>
            <a:r>
              <a:rPr b="1" lang="uk" sz="1150">
                <a:solidFill>
                  <a:srgbClr val="333333"/>
                </a:solidFill>
                <a:latin typeface="Arial"/>
                <a:ea typeface="Arial"/>
                <a:cs typeface="Arial"/>
                <a:sym typeface="Arial"/>
              </a:rPr>
              <a:t>НСД(-A, B) = НСД(A, B)</a:t>
            </a:r>
            <a:endParaRPr b="1" sz="1150">
              <a:solidFill>
                <a:srgbClr val="333333"/>
              </a:solidFill>
              <a:latin typeface="Arial"/>
              <a:ea typeface="Arial"/>
              <a:cs typeface="Arial"/>
              <a:sym typeface="Arial"/>
            </a:endParaRPr>
          </a:p>
          <a:p>
            <a:pPr indent="0" lvl="0" marL="0" rtl="0" algn="l">
              <a:spcBef>
                <a:spcPts val="0"/>
              </a:spcBef>
              <a:spcAft>
                <a:spcPts val="0"/>
              </a:spcAft>
              <a:buNone/>
            </a:pPr>
            <a:r>
              <a:t/>
            </a:r>
            <a:endParaRPr b="1" sz="1150">
              <a:solidFill>
                <a:srgbClr val="333333"/>
              </a:solidFill>
              <a:latin typeface="Arial"/>
              <a:ea typeface="Arial"/>
              <a:cs typeface="Arial"/>
              <a:sym typeface="Arial"/>
            </a:endParaRPr>
          </a:p>
          <a:p>
            <a:pPr indent="0" lvl="0" marL="0" rtl="0" algn="l">
              <a:spcBef>
                <a:spcPts val="0"/>
              </a:spcBef>
              <a:spcAft>
                <a:spcPts val="0"/>
              </a:spcAft>
              <a:buNone/>
            </a:pPr>
            <a:r>
              <a:rPr lang="uk" sz="1150">
                <a:solidFill>
                  <a:srgbClr val="333333"/>
                </a:solidFill>
                <a:latin typeface="Arial"/>
                <a:ea typeface="Arial"/>
                <a:cs typeface="Arial"/>
                <a:sym typeface="Arial"/>
              </a:rPr>
              <a:t>Алгоритм:</a:t>
            </a:r>
            <a:br>
              <a:rPr lang="uk" sz="1150">
                <a:solidFill>
                  <a:srgbClr val="333333"/>
                </a:solidFill>
                <a:latin typeface="Arial"/>
                <a:ea typeface="Arial"/>
                <a:cs typeface="Arial"/>
                <a:sym typeface="Arial"/>
              </a:rPr>
            </a:br>
            <a:r>
              <a:rPr lang="uk" sz="1150">
                <a:solidFill>
                  <a:srgbClr val="333333"/>
                </a:solidFill>
                <a:latin typeface="Arial"/>
                <a:ea typeface="Arial"/>
                <a:cs typeface="Arial"/>
                <a:sym typeface="Arial"/>
              </a:rPr>
              <a:t>1. задаємо змінну k = 1, яка показує, як відрізняються A i B після ділення на 2. Якщо А і В зменшуються вдвічі, то k збільшується вдвічі.</a:t>
            </a:r>
            <a:endParaRPr sz="1150">
              <a:solidFill>
                <a:srgbClr val="333333"/>
              </a:solidFill>
              <a:latin typeface="Arial"/>
              <a:ea typeface="Arial"/>
              <a:cs typeface="Arial"/>
              <a:sym typeface="Arial"/>
            </a:endParaRPr>
          </a:p>
          <a:p>
            <a:pPr indent="0" lvl="0" marL="0" rtl="0" algn="l">
              <a:spcBef>
                <a:spcPts val="0"/>
              </a:spcBef>
              <a:spcAft>
                <a:spcPts val="0"/>
              </a:spcAft>
              <a:buNone/>
            </a:pPr>
            <a:r>
              <a:rPr lang="uk" sz="1150">
                <a:solidFill>
                  <a:srgbClr val="333333"/>
                </a:solidFill>
                <a:latin typeface="Arial"/>
                <a:ea typeface="Arial"/>
                <a:cs typeface="Arial"/>
                <a:sym typeface="Arial"/>
              </a:rPr>
              <a:t>2. поки А і В не дорівнюють нулю, виконуємо:</a:t>
            </a:r>
            <a:endParaRPr sz="1150">
              <a:solidFill>
                <a:srgbClr val="333333"/>
              </a:solidFill>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uk" sz="1150">
                <a:solidFill>
                  <a:srgbClr val="333333"/>
                </a:solidFill>
                <a:latin typeface="Arial"/>
                <a:ea typeface="Arial"/>
                <a:cs typeface="Arial"/>
                <a:sym typeface="Arial"/>
              </a:rPr>
              <a:t>Якщо А і В - парні, ділимо їх на два, k - множимо на 2 доти, поки якесь з чисел(А або В) не буде непарним</a:t>
            </a:r>
            <a:endParaRPr sz="1150">
              <a:solidFill>
                <a:srgbClr val="333333"/>
              </a:solidFill>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uk" sz="1150">
                <a:solidFill>
                  <a:srgbClr val="333333"/>
                </a:solidFill>
                <a:latin typeface="Arial"/>
                <a:ea typeface="Arial"/>
                <a:cs typeface="Arial"/>
                <a:sym typeface="Arial"/>
              </a:rPr>
              <a:t>якщо А - парне, В - непарне, ділимо А доти, доки можемо ділити без остачі</a:t>
            </a:r>
            <a:endParaRPr sz="1150">
              <a:solidFill>
                <a:srgbClr val="333333"/>
              </a:solidFill>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uk" sz="1150">
                <a:solidFill>
                  <a:srgbClr val="333333"/>
                </a:solidFill>
                <a:latin typeface="Arial"/>
                <a:ea typeface="Arial"/>
                <a:cs typeface="Arial"/>
                <a:sym typeface="Arial"/>
              </a:rPr>
              <a:t>якщо В - парне, А - непарне, ділимо В доти, доки можемо ділити без остачі</a:t>
            </a:r>
            <a:endParaRPr sz="1150">
              <a:solidFill>
                <a:srgbClr val="333333"/>
              </a:solidFill>
              <a:latin typeface="Arial"/>
              <a:ea typeface="Arial"/>
              <a:cs typeface="Arial"/>
              <a:sym typeface="Arial"/>
            </a:endParaRPr>
          </a:p>
          <a:p>
            <a:pPr indent="-301625" lvl="0" marL="457200" rtl="0" algn="l">
              <a:spcBef>
                <a:spcPts val="0"/>
              </a:spcBef>
              <a:spcAft>
                <a:spcPts val="0"/>
              </a:spcAft>
              <a:buClr>
                <a:srgbClr val="333333"/>
              </a:buClr>
              <a:buSzPts val="1150"/>
              <a:buFont typeface="Arial"/>
              <a:buChar char="●"/>
            </a:pPr>
            <a:r>
              <a:rPr lang="uk" sz="1150">
                <a:solidFill>
                  <a:srgbClr val="333333"/>
                </a:solidFill>
                <a:latin typeface="Arial"/>
                <a:ea typeface="Arial"/>
                <a:cs typeface="Arial"/>
                <a:sym typeface="Arial"/>
              </a:rPr>
              <a:t>якщо А ≥ В, замінимо А різницею А і В, інакше замінимо В різницею В і А.</a:t>
            </a:r>
            <a:endParaRPr sz="1150">
              <a:solidFill>
                <a:srgbClr val="333333"/>
              </a:solidFill>
              <a:latin typeface="Arial"/>
              <a:ea typeface="Arial"/>
              <a:cs typeface="Arial"/>
              <a:sym typeface="Arial"/>
            </a:endParaRPr>
          </a:p>
          <a:p>
            <a:pPr indent="0" lvl="0" marL="0" rtl="0" algn="l">
              <a:spcBef>
                <a:spcPts val="0"/>
              </a:spcBef>
              <a:spcAft>
                <a:spcPts val="0"/>
              </a:spcAft>
              <a:buNone/>
            </a:pPr>
            <a:r>
              <a:rPr lang="uk" sz="1150">
                <a:solidFill>
                  <a:srgbClr val="333333"/>
                </a:solidFill>
                <a:latin typeface="Arial"/>
                <a:ea typeface="Arial"/>
                <a:cs typeface="Arial"/>
                <a:sym typeface="Arial"/>
              </a:rPr>
              <a:t>3. після завершення пункту 2. треба повернути добуток В*k: НСД(А, В) =  В*k</a:t>
            </a:r>
            <a:endParaRPr sz="1150">
              <a:solidFill>
                <a:srgbClr val="333333"/>
              </a:solidFill>
              <a:latin typeface="Arial"/>
              <a:ea typeface="Arial"/>
              <a:cs typeface="Arial"/>
              <a:sym typeface="Arial"/>
            </a:endParaRPr>
          </a:p>
          <a:p>
            <a:pPr indent="0" lvl="0" marL="0" rtl="0" algn="l">
              <a:spcBef>
                <a:spcPts val="0"/>
              </a:spcBef>
              <a:spcAft>
                <a:spcPts val="0"/>
              </a:spcAft>
              <a:buNone/>
            </a:pPr>
            <a:r>
              <a:t/>
            </a:r>
            <a:endParaRPr sz="1150">
              <a:solidFill>
                <a:srgbClr val="333333"/>
              </a:solidFill>
              <a:latin typeface="Arial"/>
              <a:ea typeface="Arial"/>
              <a:cs typeface="Arial"/>
              <a:sym typeface="Arial"/>
            </a:endParaRPr>
          </a:p>
          <a:p>
            <a:pPr indent="0" lvl="0" marL="0" rtl="0" algn="l">
              <a:spcBef>
                <a:spcPts val="0"/>
              </a:spcBef>
              <a:spcAft>
                <a:spcPts val="0"/>
              </a:spcAft>
              <a:buNone/>
            </a:pPr>
            <a:r>
              <a:rPr lang="uk" sz="1150">
                <a:solidFill>
                  <a:srgbClr val="333333"/>
                </a:solidFill>
                <a:latin typeface="Arial"/>
                <a:ea typeface="Arial"/>
                <a:cs typeface="Arial"/>
                <a:sym typeface="Arial"/>
              </a:rPr>
              <a:t>(файл bin-gcd.cpp)</a:t>
            </a:r>
            <a:br>
              <a:rPr lang="uk" sz="1150">
                <a:solidFill>
                  <a:srgbClr val="333333"/>
                </a:solidFill>
                <a:latin typeface="Arial"/>
                <a:ea typeface="Arial"/>
                <a:cs typeface="Arial"/>
                <a:sym typeface="Arial"/>
              </a:rPr>
            </a:br>
            <a:endParaRPr sz="1150">
              <a:solidFill>
                <a:srgbClr val="33333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Задачі e-olymp</a:t>
            </a:r>
            <a:endParaRPr/>
          </a:p>
        </p:txBody>
      </p:sp>
      <p:sp>
        <p:nvSpPr>
          <p:cNvPr id="164" name="Google Shape;164;p18"/>
          <p:cNvSpPr txBox="1"/>
          <p:nvPr>
            <p:ph idx="1" type="body"/>
          </p:nvPr>
        </p:nvSpPr>
        <p:spPr>
          <a:xfrm>
            <a:off x="819150" y="1705850"/>
            <a:ext cx="7505700" cy="27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 571</a:t>
            </a:r>
            <a:endParaRPr/>
          </a:p>
          <a:p>
            <a:pPr indent="0" lvl="0" marL="0" rtl="0" algn="l">
              <a:spcBef>
                <a:spcPts val="1600"/>
              </a:spcBef>
              <a:spcAft>
                <a:spcPts val="0"/>
              </a:spcAft>
              <a:buNone/>
            </a:pPr>
            <a:r>
              <a:rPr lang="uk"/>
              <a:t>(файл 571eol.cpp)</a:t>
            </a:r>
            <a:endParaRPr/>
          </a:p>
          <a:p>
            <a:pPr indent="0" lvl="0" marL="0" rtl="0" algn="l">
              <a:spcBef>
                <a:spcPts val="1600"/>
              </a:spcBef>
              <a:spcAft>
                <a:spcPts val="1600"/>
              </a:spcAft>
              <a:buNone/>
            </a:pPr>
            <a:r>
              <a:t/>
            </a:r>
            <a:endParaRPr/>
          </a:p>
        </p:txBody>
      </p:sp>
      <p:pic>
        <p:nvPicPr>
          <p:cNvPr id="165" name="Google Shape;165;p18"/>
          <p:cNvPicPr preferRelativeResize="0"/>
          <p:nvPr/>
        </p:nvPicPr>
        <p:blipFill>
          <a:blip r:embed="rId3">
            <a:alphaModFix/>
          </a:blip>
          <a:stretch>
            <a:fillRect/>
          </a:stretch>
        </p:blipFill>
        <p:spPr>
          <a:xfrm>
            <a:off x="819150" y="2441021"/>
            <a:ext cx="6408476" cy="231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uk"/>
              <a:t>Додатково: файл comb.cpp</a:t>
            </a:r>
            <a:endParaRPr/>
          </a:p>
          <a:p>
            <a:pPr indent="0" lvl="0" marL="0" rtl="0" algn="l">
              <a:spcBef>
                <a:spcPts val="0"/>
              </a:spcBef>
              <a:spcAft>
                <a:spcPts val="0"/>
              </a:spcAft>
              <a:buNone/>
            </a:pPr>
            <a:r>
              <a:rPr lang="uk" sz="1100" u="sng">
                <a:solidFill>
                  <a:schemeClr val="hlink"/>
                </a:solidFill>
                <a:latin typeface="Arial"/>
                <a:ea typeface="Arial"/>
                <a:cs typeface="Arial"/>
                <a:sym typeface="Arial"/>
                <a:hlinkClick r:id="rId3"/>
              </a:rPr>
              <a:t>https://code-live.ru/post/greatest-common-denominator-algorithms/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uk"/>
              <a:t>Дякую за увагу!</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