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990"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242E79-64FB-4FB3-B982-A6631EDD7CA0}" type="datetimeFigureOut">
              <a:rPr lang="it-IT" smtClean="0"/>
              <a:t>25/09/2025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1D0A90-A20E-4913-A900-BBD547D1C9D7}" type="slidenum">
              <a:rPr lang="it-IT" smtClean="0"/>
              <a:t>‹N›</a:t>
            </a:fld>
            <a:endParaRPr lang="it-IT"/>
          </a:p>
        </p:txBody>
      </p:sp>
    </p:spTree>
    <p:extLst>
      <p:ext uri="{BB962C8B-B14F-4D97-AF65-F5344CB8AC3E}">
        <p14:creationId xmlns:p14="http://schemas.microsoft.com/office/powerpoint/2010/main" val="426021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9/25/2025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69439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9/25/2025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27298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9/25/2025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8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9/25/2025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712747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9/25/2025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4857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9/25/2025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412256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9/25/2025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798916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9/25/2025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43589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9/25/2025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959565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9/25/2025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3312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9/25/2025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858431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9/25/2025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7247391"/>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shivamb/netflix-shows/dat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E132541D-4313-46E7-DBC8-F333D620FBF9}"/>
              </a:ext>
            </a:extLst>
          </p:cNvPr>
          <p:cNvPicPr>
            <a:picLocks noChangeAspect="1"/>
          </p:cNvPicPr>
          <p:nvPr/>
        </p:nvPicPr>
        <p:blipFill>
          <a:blip r:embed="rId2"/>
          <a:srcRect t="14602" r="9091" b="8790"/>
          <a:stretch>
            <a:fillRect/>
          </a:stretch>
        </p:blipFill>
        <p:spPr>
          <a:xfrm>
            <a:off x="1" y="1"/>
            <a:ext cx="12191999" cy="6857999"/>
          </a:xfrm>
          <a:prstGeom prst="rect">
            <a:avLst/>
          </a:prstGeom>
        </p:spPr>
      </p:pic>
      <p:sp>
        <p:nvSpPr>
          <p:cNvPr id="23" name="Rectangle 17">
            <a:extLst>
              <a:ext uri="{FF2B5EF4-FFF2-40B4-BE49-F238E27FC236}">
                <a16:creationId xmlns:a16="http://schemas.microsoft.com/office/drawing/2014/main" id="{72E284DE-AB43-1296-3166-892F44A3A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olo 1">
            <a:extLst>
              <a:ext uri="{FF2B5EF4-FFF2-40B4-BE49-F238E27FC236}">
                <a16:creationId xmlns:a16="http://schemas.microsoft.com/office/drawing/2014/main" id="{99E269C2-C5D9-F3F4-3D4E-A68B14527082}"/>
              </a:ext>
            </a:extLst>
          </p:cNvPr>
          <p:cNvSpPr>
            <a:spLocks noGrp="1"/>
          </p:cNvSpPr>
          <p:nvPr>
            <p:ph type="ctrTitle"/>
          </p:nvPr>
        </p:nvSpPr>
        <p:spPr>
          <a:xfrm>
            <a:off x="457195" y="701964"/>
            <a:ext cx="5370950" cy="3640303"/>
          </a:xfrm>
        </p:spPr>
        <p:txBody>
          <a:bodyPr anchor="t">
            <a:normAutofit/>
          </a:bodyPr>
          <a:lstStyle/>
          <a:p>
            <a:r>
              <a:rPr lang="it-IT" sz="6000">
                <a:solidFill>
                  <a:srgbClr val="FFFFFF"/>
                </a:solidFill>
              </a:rPr>
              <a:t>Progetto di  Fondamenti di Analisi dati</a:t>
            </a:r>
          </a:p>
        </p:txBody>
      </p:sp>
      <p:sp>
        <p:nvSpPr>
          <p:cNvPr id="3" name="Sottotitolo 2">
            <a:extLst>
              <a:ext uri="{FF2B5EF4-FFF2-40B4-BE49-F238E27FC236}">
                <a16:creationId xmlns:a16="http://schemas.microsoft.com/office/drawing/2014/main" id="{007993B1-73B5-BFB8-B56C-93EEF58BAA17}"/>
              </a:ext>
            </a:extLst>
          </p:cNvPr>
          <p:cNvSpPr>
            <a:spLocks noGrp="1"/>
          </p:cNvSpPr>
          <p:nvPr>
            <p:ph type="subTitle" idx="1"/>
          </p:nvPr>
        </p:nvSpPr>
        <p:spPr>
          <a:xfrm>
            <a:off x="468090" y="5253050"/>
            <a:ext cx="3888419" cy="969264"/>
          </a:xfrm>
        </p:spPr>
        <p:txBody>
          <a:bodyPr anchor="t">
            <a:normAutofit/>
          </a:bodyPr>
          <a:lstStyle/>
          <a:p>
            <a:pPr>
              <a:lnSpc>
                <a:spcPct val="120000"/>
              </a:lnSpc>
            </a:pPr>
            <a:r>
              <a:rPr lang="it-IT" sz="800" dirty="0">
                <a:solidFill>
                  <a:srgbClr val="FFFFFF"/>
                </a:solidFill>
              </a:rPr>
              <a:t>Studente : Andrea Filippo Salemi</a:t>
            </a:r>
          </a:p>
          <a:p>
            <a:pPr>
              <a:lnSpc>
                <a:spcPct val="120000"/>
              </a:lnSpc>
            </a:pPr>
            <a:r>
              <a:rPr lang="it-IT" sz="800" dirty="0">
                <a:solidFill>
                  <a:srgbClr val="FFFFFF"/>
                </a:solidFill>
              </a:rPr>
              <a:t>Corso di Laurea: Informatica LM-18</a:t>
            </a:r>
          </a:p>
          <a:p>
            <a:pPr>
              <a:lnSpc>
                <a:spcPct val="120000"/>
              </a:lnSpc>
            </a:pPr>
            <a:r>
              <a:rPr lang="it-IT" sz="800" dirty="0">
                <a:solidFill>
                  <a:srgbClr val="FFFFFF"/>
                </a:solidFill>
              </a:rPr>
              <a:t>Dataset Usato Netflix Movies and Tv Show  (</a:t>
            </a:r>
            <a:r>
              <a:rPr lang="it-IT" sz="800" dirty="0">
                <a:solidFill>
                  <a:srgbClr val="FFFFFF"/>
                </a:solidFill>
                <a:hlinkClick r:id="rId3"/>
              </a:rPr>
              <a:t>Qui</a:t>
            </a:r>
            <a:r>
              <a:rPr lang="it-IT" sz="800" dirty="0">
                <a:solidFill>
                  <a:srgbClr val="FFFFFF"/>
                </a:solidFill>
              </a:rPr>
              <a:t>)</a:t>
            </a:r>
          </a:p>
        </p:txBody>
      </p:sp>
      <p:cxnSp>
        <p:nvCxnSpPr>
          <p:cNvPr id="24" name="Straight Connector 19">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329"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54964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7CAA330-AE33-192B-C46D-A88D55470C8A}"/>
              </a:ext>
            </a:extLst>
          </p:cNvPr>
          <p:cNvSpPr>
            <a:spLocks noGrp="1"/>
          </p:cNvSpPr>
          <p:nvPr>
            <p:ph type="title"/>
          </p:nvPr>
        </p:nvSpPr>
        <p:spPr/>
        <p:txBody>
          <a:bodyPr>
            <a:normAutofit/>
          </a:bodyPr>
          <a:lstStyle/>
          <a:p>
            <a:r>
              <a:rPr lang="it-IT" sz="2000" b="0" dirty="0"/>
              <a:t>1) Com’è cambiata la produzione dei contenuti durante gli anni? (se col tempo sono state fatte più </a:t>
            </a:r>
            <a:br>
              <a:rPr lang="it-IT" sz="2000" b="0" dirty="0"/>
            </a:br>
            <a:r>
              <a:rPr lang="it-IT" sz="2000" b="0" dirty="0"/>
              <a:t>serie TV o più film)</a:t>
            </a:r>
          </a:p>
        </p:txBody>
      </p:sp>
      <p:sp>
        <p:nvSpPr>
          <p:cNvPr id="3" name="Segnaposto contenuto 2">
            <a:extLst>
              <a:ext uri="{FF2B5EF4-FFF2-40B4-BE49-F238E27FC236}">
                <a16:creationId xmlns:a16="http://schemas.microsoft.com/office/drawing/2014/main" id="{246939F4-1A40-CF5C-7BD3-0D55ADB1DA51}"/>
              </a:ext>
            </a:extLst>
          </p:cNvPr>
          <p:cNvSpPr>
            <a:spLocks noGrp="1"/>
          </p:cNvSpPr>
          <p:nvPr>
            <p:ph idx="1"/>
          </p:nvPr>
        </p:nvSpPr>
        <p:spPr/>
        <p:txBody>
          <a:bodyPr>
            <a:normAutofit/>
          </a:bodyPr>
          <a:lstStyle/>
          <a:p>
            <a:r>
              <a:rPr lang="it-IT" b="1" dirty="0"/>
              <a:t>Approccio adottato:</a:t>
            </a:r>
            <a:endParaRPr lang="it-IT" dirty="0"/>
          </a:p>
          <a:p>
            <a:r>
              <a:rPr lang="it-IT" b="1" dirty="0"/>
              <a:t>Conteggio annuale</a:t>
            </a:r>
            <a:r>
              <a:rPr lang="it-IT" dirty="0"/>
              <a:t> di Film e Serie TV (trend nel tempo)</a:t>
            </a:r>
          </a:p>
          <a:p>
            <a:r>
              <a:rPr lang="it-IT" b="1" dirty="0"/>
              <a:t>Percentuali</a:t>
            </a:r>
            <a:r>
              <a:rPr lang="it-IT" dirty="0"/>
              <a:t> : composizione del catalogo per anno</a:t>
            </a:r>
          </a:p>
          <a:p>
            <a:r>
              <a:rPr lang="it-IT" b="1" dirty="0"/>
              <a:t>Regressione lineare</a:t>
            </a:r>
            <a:r>
              <a:rPr lang="it-IT" dirty="0"/>
              <a:t> : stima dei trend di crescita</a:t>
            </a:r>
          </a:p>
          <a:p>
            <a:r>
              <a:rPr lang="it-IT" b="1" dirty="0"/>
              <a:t>Test statistici (</a:t>
            </a:r>
            <a:r>
              <a:rPr lang="it-IT" b="1" dirty="0" err="1"/>
              <a:t>linregress</a:t>
            </a:r>
            <a:r>
              <a:rPr lang="it-IT" b="1" dirty="0"/>
              <a:t>)</a:t>
            </a:r>
            <a:r>
              <a:rPr lang="it-IT" dirty="0"/>
              <a:t> :  verifica della significatività</a:t>
            </a:r>
          </a:p>
          <a:p>
            <a:r>
              <a:rPr lang="it-IT" b="1" dirty="0"/>
              <a:t>Confronto pre-2010 vs post-2010</a:t>
            </a:r>
            <a:r>
              <a:rPr lang="it-IT" dirty="0"/>
              <a:t> : cambiamenti strategici</a:t>
            </a:r>
          </a:p>
          <a:p>
            <a:r>
              <a:rPr lang="it-IT" b="1" dirty="0"/>
              <a:t>CAGR (tasso di crescita annuo composto)</a:t>
            </a:r>
            <a:r>
              <a:rPr lang="it-IT" dirty="0"/>
              <a:t> :  misura della crescita media</a:t>
            </a:r>
          </a:p>
        </p:txBody>
      </p:sp>
    </p:spTree>
    <p:extLst>
      <p:ext uri="{BB962C8B-B14F-4D97-AF65-F5344CB8AC3E}">
        <p14:creationId xmlns:p14="http://schemas.microsoft.com/office/powerpoint/2010/main" val="2131608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1" name="Immagine 10">
            <a:extLst>
              <a:ext uri="{FF2B5EF4-FFF2-40B4-BE49-F238E27FC236}">
                <a16:creationId xmlns:a16="http://schemas.microsoft.com/office/drawing/2014/main" id="{1A1BCE68-7F23-B8B2-7698-76B37238BAB7}"/>
              </a:ext>
            </a:extLst>
          </p:cNvPr>
          <p:cNvPicPr>
            <a:picLocks noChangeAspect="1"/>
          </p:cNvPicPr>
          <p:nvPr/>
        </p:nvPicPr>
        <p:blipFill>
          <a:blip r:embed="rId2"/>
          <a:stretch>
            <a:fillRect/>
          </a:stretch>
        </p:blipFill>
        <p:spPr>
          <a:xfrm>
            <a:off x="530352" y="3759392"/>
            <a:ext cx="9715500" cy="3098608"/>
          </a:xfrm>
          <a:prstGeom prst="rect">
            <a:avLst/>
          </a:prstGeom>
        </p:spPr>
      </p:pic>
      <p:sp>
        <p:nvSpPr>
          <p:cNvPr id="19" name="Rectangle 2">
            <a:extLst>
              <a:ext uri="{FF2B5EF4-FFF2-40B4-BE49-F238E27FC236}">
                <a16:creationId xmlns:a16="http://schemas.microsoft.com/office/drawing/2014/main" id="{98AA578B-1FCD-386A-3AF7-FE5906F8F575}"/>
              </a:ext>
            </a:extLst>
          </p:cNvPr>
          <p:cNvSpPr>
            <a:spLocks noChangeArrowheads="1"/>
          </p:cNvSpPr>
          <p:nvPr/>
        </p:nvSpPr>
        <p:spPr bwMode="auto">
          <a:xfrm>
            <a:off x="841702" y="1818594"/>
            <a:ext cx="950016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i="0" u="none" strike="noStrike" cap="none" normalizeH="0" baseline="0" dirty="0">
                <a:ln>
                  <a:noFill/>
                </a:ln>
                <a:solidFill>
                  <a:schemeClr val="tx1"/>
                </a:solidFill>
                <a:effectLst/>
                <a:latin typeface="Arial" panose="020B0604020202020204" pitchFamily="34" charset="0"/>
              </a:rPr>
              <a:t>Fino al : produzione bassa, quasi solo film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i="0" u="none" strike="noStrike" cap="none" normalizeH="0" baseline="0" dirty="0">
                <a:ln>
                  <a:noFill/>
                </a:ln>
                <a:solidFill>
                  <a:schemeClr val="tx1"/>
                </a:solidFill>
                <a:effectLst/>
                <a:latin typeface="Arial" panose="020B0604020202020204" pitchFamily="34" charset="0"/>
              </a:rPr>
              <a:t>Dal 2015 : crescita esplosiva, picco 2017–2018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i="0" u="none" strike="noStrike" cap="none" normalizeH="0" baseline="0" dirty="0">
                <a:ln>
                  <a:noFill/>
                </a:ln>
                <a:solidFill>
                  <a:schemeClr val="tx1"/>
                </a:solidFill>
                <a:effectLst/>
                <a:latin typeface="Arial" panose="020B0604020202020204" pitchFamily="34" charset="0"/>
              </a:rPr>
              <a:t>Serie TV in aumento, ma i film restano prevalenti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i="0" u="none" strike="noStrike" cap="none" normalizeH="0" baseline="0" dirty="0">
                <a:ln>
                  <a:noFill/>
                </a:ln>
                <a:solidFill>
                  <a:schemeClr val="tx1"/>
                </a:solidFill>
                <a:effectLst/>
                <a:latin typeface="Arial" panose="020B0604020202020204" pitchFamily="34" charset="0"/>
              </a:rPr>
              <a:t>Dopo il 201Fino al 2010 : produzione bassa, quasi solo </a:t>
            </a:r>
            <a:r>
              <a:rPr kumimoji="0" lang="it-IT" altLang="it-IT" sz="1800" i="0" u="none" strike="noStrike" cap="none" normalizeH="0" baseline="0" dirty="0" err="1">
                <a:ln>
                  <a:noFill/>
                </a:ln>
                <a:solidFill>
                  <a:schemeClr val="tx1"/>
                </a:solidFill>
                <a:effectLst/>
                <a:latin typeface="Arial" panose="020B0604020202020204" pitchFamily="34" charset="0"/>
              </a:rPr>
              <a:t>filmDal</a:t>
            </a:r>
            <a:r>
              <a:rPr kumimoji="0" lang="it-IT" altLang="it-IT" sz="1800" i="0" u="none" strike="noStrike" cap="none" normalizeH="0" baseline="0" dirty="0">
                <a:ln>
                  <a:noFill/>
                </a:ln>
                <a:solidFill>
                  <a:schemeClr val="tx1"/>
                </a:solidFill>
                <a:effectLst/>
                <a:latin typeface="Arial" panose="020B0604020202020204" pitchFamily="34" charset="0"/>
              </a:rPr>
              <a:t> 2015 → crescita esplosiva, picco 2017–2018Serie TV in aumento, ma i film restano </a:t>
            </a:r>
            <a:r>
              <a:rPr kumimoji="0" lang="it-IT" altLang="it-IT" sz="1800" i="0" u="none" strike="noStrike" cap="none" normalizeH="0" baseline="0" dirty="0" err="1">
                <a:ln>
                  <a:noFill/>
                </a:ln>
                <a:solidFill>
                  <a:schemeClr val="tx1"/>
                </a:solidFill>
                <a:effectLst/>
                <a:latin typeface="Arial" panose="020B0604020202020204" pitchFamily="34" charset="0"/>
              </a:rPr>
              <a:t>prevalentiDopo</a:t>
            </a:r>
            <a:r>
              <a:rPr kumimoji="0" lang="it-IT" altLang="it-IT" sz="1800" i="0" u="none" strike="noStrike" cap="none" normalizeH="0" baseline="0" dirty="0">
                <a:ln>
                  <a:noFill/>
                </a:ln>
                <a:solidFill>
                  <a:schemeClr val="tx1"/>
                </a:solidFill>
                <a:effectLst/>
                <a:latin typeface="Arial" panose="020B0604020202020204" pitchFamily="34" charset="0"/>
              </a:rPr>
              <a:t> il 2018 : leggera diminuzione (es. pandemia)8 → leggera diminuzione (es. pandemia)</a:t>
            </a:r>
          </a:p>
        </p:txBody>
      </p:sp>
      <p:sp>
        <p:nvSpPr>
          <p:cNvPr id="21" name="CasellaDiTesto 20">
            <a:extLst>
              <a:ext uri="{FF2B5EF4-FFF2-40B4-BE49-F238E27FC236}">
                <a16:creationId xmlns:a16="http://schemas.microsoft.com/office/drawing/2014/main" id="{A5143CBE-9F50-C8AD-4A23-C203B777C813}"/>
              </a:ext>
            </a:extLst>
          </p:cNvPr>
          <p:cNvSpPr txBox="1"/>
          <p:nvPr/>
        </p:nvSpPr>
        <p:spPr>
          <a:xfrm>
            <a:off x="323278" y="178303"/>
            <a:ext cx="11545443" cy="830997"/>
          </a:xfrm>
          <a:prstGeom prst="rect">
            <a:avLst/>
          </a:prstGeom>
          <a:noFill/>
        </p:spPr>
        <p:txBody>
          <a:bodyPr wrap="square">
            <a:spAutoFit/>
          </a:bodyPr>
          <a:lstStyle/>
          <a:p>
            <a:r>
              <a:rPr lang="it-IT" sz="2400" b="1" dirty="0"/>
              <a:t>1) Com’è cambiata la produzione dei contenuti durante gli anni? (se col tempo sono state fatte più serie TV o più film)</a:t>
            </a:r>
          </a:p>
        </p:txBody>
      </p:sp>
    </p:spTree>
    <p:extLst>
      <p:ext uri="{BB962C8B-B14F-4D97-AF65-F5344CB8AC3E}">
        <p14:creationId xmlns:p14="http://schemas.microsoft.com/office/powerpoint/2010/main" val="124307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F6770B-13BF-8658-4122-E6D293F93C4A}"/>
              </a:ext>
            </a:extLst>
          </p:cNvPr>
          <p:cNvSpPr>
            <a:spLocks noGrp="1"/>
          </p:cNvSpPr>
          <p:nvPr>
            <p:ph type="title"/>
          </p:nvPr>
        </p:nvSpPr>
        <p:spPr>
          <a:xfrm>
            <a:off x="100584" y="0"/>
            <a:ext cx="12179807" cy="1097280"/>
          </a:xfrm>
        </p:spPr>
        <p:txBody>
          <a:bodyPr>
            <a:normAutofit fontScale="90000"/>
          </a:bodyPr>
          <a:lstStyle/>
          <a:p>
            <a:r>
              <a:rPr lang="it-IT" sz="2000" dirty="0"/>
              <a:t>1) Com’è cambiata la produzione dei contenuti durante gli anni? (se col tempo sono state fatte più serie TV o più film)</a:t>
            </a:r>
            <a:br>
              <a:rPr lang="it-IT" dirty="0"/>
            </a:br>
            <a:endParaRPr lang="it-IT" dirty="0"/>
          </a:p>
        </p:txBody>
      </p:sp>
      <p:pic>
        <p:nvPicPr>
          <p:cNvPr id="5" name="Segnaposto contenuto 4">
            <a:extLst>
              <a:ext uri="{FF2B5EF4-FFF2-40B4-BE49-F238E27FC236}">
                <a16:creationId xmlns:a16="http://schemas.microsoft.com/office/drawing/2014/main" id="{C7CF54A9-EFCE-8CA6-501B-5588382F67E6}"/>
              </a:ext>
            </a:extLst>
          </p:cNvPr>
          <p:cNvPicPr>
            <a:picLocks noGrp="1" noChangeAspect="1"/>
          </p:cNvPicPr>
          <p:nvPr>
            <p:ph idx="1"/>
          </p:nvPr>
        </p:nvPicPr>
        <p:blipFill>
          <a:blip r:embed="rId2"/>
          <a:stretch>
            <a:fillRect/>
          </a:stretch>
        </p:blipFill>
        <p:spPr>
          <a:xfrm>
            <a:off x="6903397" y="2372613"/>
            <a:ext cx="5050859" cy="3565525"/>
          </a:xfrm>
          <a:prstGeom prst="rect">
            <a:avLst/>
          </a:prstGeom>
        </p:spPr>
      </p:pic>
      <p:sp>
        <p:nvSpPr>
          <p:cNvPr id="7" name="CasellaDiTesto 6">
            <a:extLst>
              <a:ext uri="{FF2B5EF4-FFF2-40B4-BE49-F238E27FC236}">
                <a16:creationId xmlns:a16="http://schemas.microsoft.com/office/drawing/2014/main" id="{246F53CE-AECF-11AE-932B-BF09E92FEDE8}"/>
              </a:ext>
            </a:extLst>
          </p:cNvPr>
          <p:cNvSpPr txBox="1"/>
          <p:nvPr/>
        </p:nvSpPr>
        <p:spPr>
          <a:xfrm>
            <a:off x="1045464" y="1850177"/>
            <a:ext cx="6096000" cy="3693319"/>
          </a:xfrm>
          <a:prstGeom prst="rect">
            <a:avLst/>
          </a:prstGeom>
          <a:noFill/>
        </p:spPr>
        <p:txBody>
          <a:bodyPr wrap="square">
            <a:spAutoFit/>
          </a:bodyPr>
          <a:lstStyle/>
          <a:p>
            <a:pPr>
              <a:buNone/>
            </a:pPr>
            <a:r>
              <a:rPr lang="it-IT" b="1" dirty="0"/>
              <a:t>Totale (</a:t>
            </a:r>
            <a:r>
              <a:rPr lang="it-IT" b="1" dirty="0">
                <a:solidFill>
                  <a:schemeClr val="bg2">
                    <a:lumMod val="50000"/>
                  </a:schemeClr>
                </a:solidFill>
              </a:rPr>
              <a:t>viola</a:t>
            </a:r>
            <a:r>
              <a:rPr lang="it-IT" b="1" dirty="0"/>
              <a:t>)</a:t>
            </a:r>
            <a:endParaRPr lang="it-IT" dirty="0"/>
          </a:p>
          <a:p>
            <a:pPr>
              <a:buFont typeface="Arial" panose="020B0604020202020204" pitchFamily="34" charset="0"/>
              <a:buChar char="•"/>
            </a:pPr>
            <a:r>
              <a:rPr lang="it-IT" dirty="0"/>
              <a:t>Forte crescita fino al 2018 : +19,6 contenuti/anno</a:t>
            </a:r>
          </a:p>
          <a:p>
            <a:pPr>
              <a:buFont typeface="Arial" panose="020B0604020202020204" pitchFamily="34" charset="0"/>
              <a:buChar char="•"/>
            </a:pPr>
            <a:r>
              <a:rPr lang="it-IT" dirty="0"/>
              <a:t>Lieve calo negli anni successivi</a:t>
            </a:r>
          </a:p>
          <a:p>
            <a:pPr>
              <a:buNone/>
            </a:pPr>
            <a:r>
              <a:rPr lang="it-IT" b="1" dirty="0"/>
              <a:t>Film (</a:t>
            </a:r>
            <a:r>
              <a:rPr lang="it-IT" b="1" dirty="0">
                <a:solidFill>
                  <a:schemeClr val="tx2">
                    <a:lumMod val="75000"/>
                    <a:lumOff val="25000"/>
                  </a:schemeClr>
                </a:solidFill>
              </a:rPr>
              <a:t>blu</a:t>
            </a:r>
            <a:r>
              <a:rPr lang="it-IT" b="1" dirty="0"/>
              <a:t>)</a:t>
            </a:r>
            <a:endParaRPr lang="it-IT" dirty="0"/>
          </a:p>
          <a:p>
            <a:pPr>
              <a:buFont typeface="Arial" panose="020B0604020202020204" pitchFamily="34" charset="0"/>
              <a:buChar char="•"/>
            </a:pPr>
            <a:r>
              <a:rPr lang="it-IT" dirty="0"/>
              <a:t>Pendenza ≈ +18,8 : crescita trainata quasi solo dai film</a:t>
            </a:r>
          </a:p>
          <a:p>
            <a:pPr>
              <a:buFont typeface="Arial" panose="020B0604020202020204" pitchFamily="34" charset="0"/>
              <a:buChar char="•"/>
            </a:pPr>
            <a:r>
              <a:rPr lang="it-IT" dirty="0"/>
              <a:t>Picco nel 2017–2018</a:t>
            </a:r>
          </a:p>
          <a:p>
            <a:pPr>
              <a:buNone/>
            </a:pPr>
            <a:r>
              <a:rPr lang="it-IT" b="1" dirty="0"/>
              <a:t>Serie TV (</a:t>
            </a:r>
            <a:r>
              <a:rPr lang="it-IT" b="1" dirty="0">
                <a:solidFill>
                  <a:srgbClr val="FF0000"/>
                </a:solidFill>
              </a:rPr>
              <a:t>rosso</a:t>
            </a:r>
            <a:r>
              <a:rPr lang="it-IT" b="1" dirty="0"/>
              <a:t>)</a:t>
            </a:r>
            <a:endParaRPr lang="it-IT" dirty="0"/>
          </a:p>
          <a:p>
            <a:pPr>
              <a:buFont typeface="Arial" panose="020B0604020202020204" pitchFamily="34" charset="0"/>
              <a:buChar char="•"/>
            </a:pPr>
            <a:r>
              <a:rPr lang="it-IT" dirty="0"/>
              <a:t>Pendenza ≈ +0,8 : crescita lenta ma costante</a:t>
            </a:r>
          </a:p>
          <a:p>
            <a:pPr>
              <a:buFont typeface="Arial" panose="020B0604020202020204" pitchFamily="34" charset="0"/>
              <a:buChar char="•"/>
            </a:pPr>
            <a:r>
              <a:rPr lang="it-IT" dirty="0"/>
              <a:t>Più rilevanti solo negli ultimi anni</a:t>
            </a:r>
            <a:br>
              <a:rPr lang="it-IT" dirty="0"/>
            </a:br>
            <a:r>
              <a:rPr lang="it-IT" dirty="0"/>
              <a:t>La crescita del catalogo è trainata dai </a:t>
            </a:r>
            <a:r>
              <a:rPr lang="it-IT" b="1" dirty="0"/>
              <a:t>film</a:t>
            </a:r>
            <a:r>
              <a:rPr lang="it-IT" dirty="0"/>
              <a:t>, ma le </a:t>
            </a:r>
            <a:r>
              <a:rPr lang="it-IT" b="1" dirty="0"/>
              <a:t>serie TV</a:t>
            </a:r>
            <a:r>
              <a:rPr lang="it-IT" dirty="0"/>
              <a:t> stanno diventando progressivamente più presenti.</a:t>
            </a:r>
          </a:p>
          <a:p>
            <a:pPr>
              <a:buNone/>
            </a:pPr>
            <a:br>
              <a:rPr lang="it-IT" dirty="0"/>
            </a:br>
            <a:endParaRPr lang="it-IT" dirty="0"/>
          </a:p>
        </p:txBody>
      </p:sp>
    </p:spTree>
    <p:extLst>
      <p:ext uri="{BB962C8B-B14F-4D97-AF65-F5344CB8AC3E}">
        <p14:creationId xmlns:p14="http://schemas.microsoft.com/office/powerpoint/2010/main" val="2836453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B7F895-B4D5-9779-8AFE-F149CCF5E4FD}"/>
              </a:ext>
            </a:extLst>
          </p:cNvPr>
          <p:cNvSpPr>
            <a:spLocks noGrp="1"/>
          </p:cNvSpPr>
          <p:nvPr>
            <p:ph type="title"/>
          </p:nvPr>
        </p:nvSpPr>
        <p:spPr/>
        <p:txBody>
          <a:bodyPr>
            <a:normAutofit fontScale="90000"/>
          </a:bodyPr>
          <a:lstStyle/>
          <a:p>
            <a:r>
              <a:rPr lang="it-IT" dirty="0"/>
              <a:t>Evoluzione dei contenuti Netflix</a:t>
            </a:r>
            <a:br>
              <a:rPr lang="it-IT" dirty="0"/>
            </a:br>
            <a:endParaRPr lang="it-IT" dirty="0"/>
          </a:p>
        </p:txBody>
      </p:sp>
      <p:sp>
        <p:nvSpPr>
          <p:cNvPr id="3" name="Segnaposto contenuto 2">
            <a:extLst>
              <a:ext uri="{FF2B5EF4-FFF2-40B4-BE49-F238E27FC236}">
                <a16:creationId xmlns:a16="http://schemas.microsoft.com/office/drawing/2014/main" id="{B04C620F-BAC3-18B7-B973-0931754D452F}"/>
              </a:ext>
            </a:extLst>
          </p:cNvPr>
          <p:cNvSpPr>
            <a:spLocks noGrp="1"/>
          </p:cNvSpPr>
          <p:nvPr>
            <p:ph idx="1"/>
          </p:nvPr>
        </p:nvSpPr>
        <p:spPr/>
        <p:txBody>
          <a:bodyPr>
            <a:normAutofit lnSpcReduction="10000"/>
          </a:bodyPr>
          <a:lstStyle/>
          <a:p>
            <a:r>
              <a:rPr lang="it-IT" b="1" dirty="0"/>
              <a:t>Evoluzione dei contenuti Netflix</a:t>
            </a:r>
          </a:p>
          <a:p>
            <a:r>
              <a:rPr lang="it-IT" dirty="0"/>
              <a:t>Crescita continua di </a:t>
            </a:r>
            <a:r>
              <a:rPr lang="it-IT" b="1" dirty="0"/>
              <a:t>Film</a:t>
            </a:r>
            <a:r>
              <a:rPr lang="it-IT" dirty="0"/>
              <a:t> e </a:t>
            </a:r>
            <a:r>
              <a:rPr lang="it-IT" b="1" dirty="0"/>
              <a:t>Serie TV</a:t>
            </a:r>
            <a:r>
              <a:rPr lang="it-IT" dirty="0"/>
              <a:t> negli anni</a:t>
            </a:r>
          </a:p>
          <a:p>
            <a:r>
              <a:rPr lang="it-IT" b="1" dirty="0"/>
              <a:t>Serie TV</a:t>
            </a:r>
            <a:r>
              <a:rPr lang="it-IT" dirty="0"/>
              <a:t>: incremento più marcato e trend significativo (assoluto e percentuale)</a:t>
            </a:r>
          </a:p>
          <a:p>
            <a:r>
              <a:rPr lang="it-IT" b="1" dirty="0"/>
              <a:t>Film</a:t>
            </a:r>
            <a:r>
              <a:rPr lang="it-IT" dirty="0"/>
              <a:t>: crescita più lenta e stabile</a:t>
            </a:r>
          </a:p>
          <a:p>
            <a:r>
              <a:rPr lang="it-IT" b="1" dirty="0"/>
              <a:t>Confronto pre-2010 vs post-2010</a:t>
            </a:r>
            <a:r>
              <a:rPr lang="it-IT" dirty="0"/>
              <a:t> → cambio di strategia, maggiore focus sulle Serie TV</a:t>
            </a:r>
          </a:p>
          <a:p>
            <a:r>
              <a:rPr lang="it-IT" b="1" dirty="0"/>
              <a:t>CAGR</a:t>
            </a:r>
            <a:r>
              <a:rPr lang="it-IT" dirty="0"/>
              <a:t> → crescita media annua più alta per le Serie TV rispetto ai Film</a:t>
            </a:r>
          </a:p>
          <a:p>
            <a:pPr marL="0" indent="0">
              <a:buNone/>
            </a:pPr>
            <a:r>
              <a:rPr lang="it-IT" dirty="0"/>
              <a:t>In conclusione, Netflix ha reso le Serie TV un pilastro centrale del catalogo, soprattutto nell’ultimo decennio.</a:t>
            </a:r>
          </a:p>
          <a:p>
            <a:endParaRPr lang="it-IT" dirty="0"/>
          </a:p>
        </p:txBody>
      </p:sp>
    </p:spTree>
    <p:extLst>
      <p:ext uri="{BB962C8B-B14F-4D97-AF65-F5344CB8AC3E}">
        <p14:creationId xmlns:p14="http://schemas.microsoft.com/office/powerpoint/2010/main" val="3092365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FE2830F-5552-792E-261F-121C244D058B}"/>
              </a:ext>
            </a:extLst>
          </p:cNvPr>
          <p:cNvSpPr>
            <a:spLocks noGrp="1"/>
          </p:cNvSpPr>
          <p:nvPr>
            <p:ph type="title"/>
          </p:nvPr>
        </p:nvSpPr>
        <p:spPr>
          <a:xfrm>
            <a:off x="640079" y="914400"/>
            <a:ext cx="4261104" cy="1097280"/>
          </a:xfrm>
        </p:spPr>
        <p:txBody>
          <a:bodyPr anchor="t">
            <a:normAutofit/>
          </a:bodyPr>
          <a:lstStyle/>
          <a:p>
            <a:pPr>
              <a:lnSpc>
                <a:spcPct val="90000"/>
              </a:lnSpc>
            </a:pPr>
            <a:r>
              <a:rPr lang="it-IT" sz="1700" b="0"/>
              <a:t>2) Una relazione tra tipo di contenuto (Film e SerieTV) e i loro rating. </a:t>
            </a:r>
            <a:br>
              <a:rPr lang="it-IT" sz="1700" b="0"/>
            </a:br>
            <a:endParaRPr lang="it-IT" sz="1700"/>
          </a:p>
        </p:txBody>
      </p:sp>
      <p:sp>
        <p:nvSpPr>
          <p:cNvPr id="3" name="Segnaposto contenuto 2">
            <a:extLst>
              <a:ext uri="{FF2B5EF4-FFF2-40B4-BE49-F238E27FC236}">
                <a16:creationId xmlns:a16="http://schemas.microsoft.com/office/drawing/2014/main" id="{B9C932CC-BE66-724C-DE01-DE2D699DD00D}"/>
              </a:ext>
            </a:extLst>
          </p:cNvPr>
          <p:cNvSpPr>
            <a:spLocks noGrp="1"/>
          </p:cNvSpPr>
          <p:nvPr>
            <p:ph idx="1"/>
          </p:nvPr>
        </p:nvSpPr>
        <p:spPr>
          <a:xfrm>
            <a:off x="640079" y="2176036"/>
            <a:ext cx="4261104" cy="4121887"/>
          </a:xfrm>
        </p:spPr>
        <p:txBody>
          <a:bodyPr>
            <a:normAutofit fontScale="92500" lnSpcReduction="20000"/>
          </a:bodyPr>
          <a:lstStyle/>
          <a:p>
            <a:pPr>
              <a:lnSpc>
                <a:spcPct val="110000"/>
              </a:lnSpc>
              <a:buNone/>
            </a:pPr>
            <a:r>
              <a:rPr lang="it-IT" sz="1300" b="1" dirty="0"/>
              <a:t>L’obiettivo di questo quesito è di v</a:t>
            </a:r>
            <a:r>
              <a:rPr lang="it-IT" sz="1300" dirty="0"/>
              <a:t>erificare se il </a:t>
            </a:r>
            <a:r>
              <a:rPr lang="it-IT" sz="1300" b="1" dirty="0"/>
              <a:t>rating</a:t>
            </a:r>
            <a:r>
              <a:rPr lang="it-IT" sz="1300" dirty="0"/>
              <a:t> dipende dal tipo di contenuto (Film / Serie TV).</a:t>
            </a:r>
          </a:p>
          <a:p>
            <a:pPr>
              <a:lnSpc>
                <a:spcPct val="110000"/>
              </a:lnSpc>
              <a:buNone/>
            </a:pPr>
            <a:r>
              <a:rPr lang="it-IT" sz="1300" b="1" dirty="0"/>
              <a:t>Il metodo </a:t>
            </a:r>
            <a:r>
              <a:rPr lang="it-IT" sz="1300" b="1" dirty="0" err="1"/>
              <a:t>Metodo</a:t>
            </a:r>
            <a:r>
              <a:rPr lang="it-IT" sz="1300" b="1" dirty="0"/>
              <a:t> usato:</a:t>
            </a:r>
            <a:endParaRPr lang="it-IT" sz="1300" dirty="0"/>
          </a:p>
          <a:p>
            <a:pPr marL="0" indent="0">
              <a:lnSpc>
                <a:spcPct val="110000"/>
              </a:lnSpc>
              <a:buNone/>
            </a:pPr>
            <a:r>
              <a:rPr lang="it-IT" sz="1300" dirty="0"/>
              <a:t>Creazione di </a:t>
            </a:r>
            <a:r>
              <a:rPr lang="it-IT" sz="1300" b="1" dirty="0"/>
              <a:t>tabella di contingenza (</a:t>
            </a:r>
            <a:r>
              <a:rPr lang="it-IT" sz="1300" b="1" dirty="0" err="1"/>
              <a:t>crosstab</a:t>
            </a:r>
            <a:r>
              <a:rPr lang="it-IT" sz="1300" b="1" dirty="0"/>
              <a:t>) usando : </a:t>
            </a:r>
            <a:endParaRPr lang="it-IT" sz="1300" b="0" dirty="0">
              <a:effectLst/>
              <a:latin typeface="Consolas" panose="020B0609020204030204" pitchFamily="49" charset="0"/>
            </a:endParaRPr>
          </a:p>
          <a:p>
            <a:pPr>
              <a:lnSpc>
                <a:spcPct val="110000"/>
              </a:lnSpc>
              <a:buNone/>
            </a:pPr>
            <a:r>
              <a:rPr lang="it-IT" sz="1300" b="0" dirty="0" err="1">
                <a:effectLst/>
                <a:latin typeface="Consolas" panose="020B0609020204030204" pitchFamily="49" charset="0"/>
              </a:rPr>
              <a:t>content_rating_table</a:t>
            </a:r>
            <a:r>
              <a:rPr lang="it-IT" sz="1300" b="0" dirty="0">
                <a:effectLst/>
                <a:latin typeface="Consolas" panose="020B0609020204030204" pitchFamily="49" charset="0"/>
              </a:rPr>
              <a:t> = </a:t>
            </a:r>
            <a:r>
              <a:rPr lang="it-IT" sz="1300" b="0" dirty="0" err="1">
                <a:effectLst/>
                <a:latin typeface="Consolas" panose="020B0609020204030204" pitchFamily="49" charset="0"/>
              </a:rPr>
              <a:t>pd.crosstab</a:t>
            </a:r>
            <a:r>
              <a:rPr lang="it-IT" sz="1300" b="0" dirty="0">
                <a:effectLst/>
                <a:latin typeface="Consolas" panose="020B0609020204030204" pitchFamily="49" charset="0"/>
              </a:rPr>
              <a:t>(</a:t>
            </a:r>
            <a:r>
              <a:rPr lang="it-IT" sz="1300" b="0" dirty="0" err="1">
                <a:effectLst/>
                <a:latin typeface="Consolas" panose="020B0609020204030204" pitchFamily="49" charset="0"/>
              </a:rPr>
              <a:t>df</a:t>
            </a:r>
            <a:r>
              <a:rPr lang="it-IT" sz="1300" b="0" dirty="0">
                <a:effectLst/>
                <a:latin typeface="Consolas" panose="020B0609020204030204" pitchFamily="49" charset="0"/>
              </a:rPr>
              <a:t>['</a:t>
            </a:r>
            <a:r>
              <a:rPr lang="it-IT" sz="1300" b="0" dirty="0" err="1">
                <a:effectLst/>
                <a:latin typeface="Consolas" panose="020B0609020204030204" pitchFamily="49" charset="0"/>
              </a:rPr>
              <a:t>type</a:t>
            </a:r>
            <a:r>
              <a:rPr lang="it-IT" sz="1300" b="0" dirty="0">
                <a:effectLst/>
                <a:latin typeface="Consolas" panose="020B0609020204030204" pitchFamily="49" charset="0"/>
              </a:rPr>
              <a:t>'], </a:t>
            </a:r>
            <a:r>
              <a:rPr lang="it-IT" sz="1300" b="0" dirty="0" err="1">
                <a:effectLst/>
                <a:latin typeface="Consolas" panose="020B0609020204030204" pitchFamily="49" charset="0"/>
              </a:rPr>
              <a:t>df</a:t>
            </a:r>
            <a:r>
              <a:rPr lang="it-IT" sz="1300" b="0" dirty="0">
                <a:effectLst/>
                <a:latin typeface="Consolas" panose="020B0609020204030204" pitchFamily="49" charset="0"/>
              </a:rPr>
              <a:t>['rating'])</a:t>
            </a:r>
            <a:endParaRPr lang="it-IT" sz="1300" dirty="0"/>
          </a:p>
          <a:p>
            <a:pPr>
              <a:lnSpc>
                <a:spcPct val="110000"/>
              </a:lnSpc>
              <a:buFont typeface="Arial" panose="020B0604020202020204" pitchFamily="34" charset="0"/>
              <a:buChar char="•"/>
            </a:pPr>
            <a:r>
              <a:rPr lang="it-IT" sz="1300" dirty="0"/>
              <a:t>Applicazione del </a:t>
            </a:r>
            <a:r>
              <a:rPr lang="it-IT" sz="1300" b="1" dirty="0"/>
              <a:t>Test Chi-Quadro</a:t>
            </a:r>
            <a:r>
              <a:rPr lang="it-IT" sz="1300" dirty="0"/>
              <a:t> (X^2):</a:t>
            </a:r>
          </a:p>
          <a:p>
            <a:pPr marL="0" indent="0">
              <a:lnSpc>
                <a:spcPct val="110000"/>
              </a:lnSpc>
              <a:buNone/>
            </a:pPr>
            <a:r>
              <a:rPr lang="it-IT" sz="1300" dirty="0">
                <a:latin typeface="Consolas" panose="020B0609020204030204" pitchFamily="49" charset="0"/>
              </a:rPr>
              <a:t>chi2, </a:t>
            </a:r>
            <a:r>
              <a:rPr lang="it-IT" sz="1300" dirty="0" err="1">
                <a:latin typeface="Consolas" panose="020B0609020204030204" pitchFamily="49" charset="0"/>
              </a:rPr>
              <a:t>p_value</a:t>
            </a:r>
            <a:r>
              <a:rPr lang="it-IT" sz="1300" dirty="0">
                <a:latin typeface="Consolas" panose="020B0609020204030204" pitchFamily="49" charset="0"/>
              </a:rPr>
              <a:t>, </a:t>
            </a:r>
            <a:r>
              <a:rPr lang="it-IT" sz="1300" dirty="0" err="1">
                <a:latin typeface="Consolas" panose="020B0609020204030204" pitchFamily="49" charset="0"/>
              </a:rPr>
              <a:t>dof</a:t>
            </a:r>
            <a:r>
              <a:rPr lang="it-IT" sz="1300" dirty="0">
                <a:latin typeface="Consolas" panose="020B0609020204030204" pitchFamily="49" charset="0"/>
              </a:rPr>
              <a:t>, </a:t>
            </a:r>
            <a:r>
              <a:rPr lang="it-IT" sz="1300" dirty="0" err="1">
                <a:latin typeface="Consolas" panose="020B0609020204030204" pitchFamily="49" charset="0"/>
              </a:rPr>
              <a:t>expected</a:t>
            </a:r>
            <a:r>
              <a:rPr lang="it-IT" sz="1300" dirty="0">
                <a:latin typeface="Consolas" panose="020B0609020204030204" pitchFamily="49" charset="0"/>
              </a:rPr>
              <a:t> = stats.chi2_contingency(</a:t>
            </a:r>
            <a:r>
              <a:rPr lang="it-IT" sz="1300" dirty="0" err="1">
                <a:latin typeface="Consolas" panose="020B0609020204030204" pitchFamily="49" charset="0"/>
              </a:rPr>
              <a:t>content_rating_table</a:t>
            </a:r>
            <a:r>
              <a:rPr lang="it-IT" sz="1300" dirty="0">
                <a:latin typeface="Consolas" panose="020B0609020204030204" pitchFamily="49" charset="0"/>
              </a:rPr>
              <a:t>)</a:t>
            </a:r>
            <a:endParaRPr lang="it-IT" sz="1300" dirty="0"/>
          </a:p>
          <a:p>
            <a:pPr>
              <a:lnSpc>
                <a:spcPct val="110000"/>
              </a:lnSpc>
              <a:buFont typeface="Arial" panose="020B0604020202020204" pitchFamily="34" charset="0"/>
              <a:buChar char="•"/>
            </a:pPr>
            <a:r>
              <a:rPr lang="it-IT" sz="1300" dirty="0"/>
              <a:t>Calcolo valori attesi e gradi di libertà.</a:t>
            </a:r>
          </a:p>
          <a:p>
            <a:pPr>
              <a:lnSpc>
                <a:spcPct val="110000"/>
              </a:lnSpc>
              <a:buNone/>
            </a:pPr>
            <a:r>
              <a:rPr lang="it-IT" sz="1300" b="1" dirty="0"/>
              <a:t>L’ Interpretazione </a:t>
            </a:r>
            <a:r>
              <a:rPr lang="it-IT" sz="1300" dirty="0"/>
              <a:t>ci permette di capire se alcuni </a:t>
            </a:r>
            <a:r>
              <a:rPr lang="it-IT" sz="1300" b="1" dirty="0"/>
              <a:t>rating</a:t>
            </a:r>
            <a:r>
              <a:rPr lang="it-IT" sz="1300" dirty="0"/>
              <a:t> sono più comuni nei Film o nelle Serie TV, identificando le  differenze </a:t>
            </a:r>
            <a:r>
              <a:rPr lang="it-IT" sz="1300" b="1" dirty="0"/>
              <a:t>statisticamente significative</a:t>
            </a:r>
            <a:endParaRPr lang="it-IT" sz="1300" dirty="0"/>
          </a:p>
          <a:p>
            <a:pPr>
              <a:lnSpc>
                <a:spcPct val="110000"/>
              </a:lnSpc>
            </a:pPr>
            <a:r>
              <a:rPr lang="it-IT" sz="1300" b="1" dirty="0"/>
              <a:t>Risposta al quesito dai risultati :</a:t>
            </a:r>
            <a:br>
              <a:rPr lang="it-IT" sz="1300" b="1" dirty="0"/>
            </a:br>
            <a:r>
              <a:rPr lang="it-IT" sz="1300" dirty="0"/>
              <a:t>Come si può notare, a prima vista :  I TV Show sono decisamente di meno  questo è probabilmente dovuto alla possibilità per </a:t>
            </a:r>
            <a:r>
              <a:rPr lang="it-IT" sz="1300" dirty="0" err="1"/>
              <a:t>netflix</a:t>
            </a:r>
            <a:r>
              <a:rPr lang="it-IT" sz="1300" dirty="0"/>
              <a:t> di poter pubblicare più film rispetto a una Serie TV poiché si </a:t>
            </a:r>
            <a:r>
              <a:rPr lang="it-IT" sz="1300" dirty="0" err="1"/>
              <a:t>diladono</a:t>
            </a:r>
            <a:r>
              <a:rPr lang="it-IT" sz="1300" dirty="0"/>
              <a:t> nel tempo.</a:t>
            </a:r>
          </a:p>
        </p:txBody>
      </p:sp>
      <p:pic>
        <p:nvPicPr>
          <p:cNvPr id="5" name="Immagine 4">
            <a:extLst>
              <a:ext uri="{FF2B5EF4-FFF2-40B4-BE49-F238E27FC236}">
                <a16:creationId xmlns:a16="http://schemas.microsoft.com/office/drawing/2014/main" id="{AD14DC72-8EEF-AD48-D0C9-63CC0243DC34}"/>
              </a:ext>
            </a:extLst>
          </p:cNvPr>
          <p:cNvPicPr>
            <a:picLocks noChangeAspect="1"/>
          </p:cNvPicPr>
          <p:nvPr/>
        </p:nvPicPr>
        <p:blipFill>
          <a:blip r:embed="rId2"/>
          <a:srcRect l="6828" r="32878"/>
          <a:stretch>
            <a:fillRect/>
          </a:stretch>
        </p:blipFill>
        <p:spPr>
          <a:xfrm>
            <a:off x="5671128" y="914399"/>
            <a:ext cx="6520872" cy="5353521"/>
          </a:xfrm>
          <a:prstGeom prst="rect">
            <a:avLst/>
          </a:prstGeom>
        </p:spPr>
      </p:pic>
      <p:cxnSp>
        <p:nvCxnSpPr>
          <p:cNvPr id="12" name="Straight Connector 11">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6190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63CE3F-B832-423F-D7F0-EAA5388AC918}"/>
              </a:ext>
            </a:extLst>
          </p:cNvPr>
          <p:cNvSpPr>
            <a:spLocks noGrp="1"/>
          </p:cNvSpPr>
          <p:nvPr>
            <p:ph type="title"/>
          </p:nvPr>
        </p:nvSpPr>
        <p:spPr>
          <a:xfrm>
            <a:off x="548639" y="1033273"/>
            <a:ext cx="10890929" cy="1097280"/>
          </a:xfrm>
        </p:spPr>
        <p:txBody>
          <a:bodyPr>
            <a:normAutofit fontScale="90000"/>
          </a:bodyPr>
          <a:lstStyle/>
          <a:p>
            <a:r>
              <a:rPr lang="it-IT" dirty="0"/>
              <a:t>3) adesso si andrà a rispondere alla terza domanda che tratta della :  Predizione fascia di rating delle serie TV e film?  </a:t>
            </a:r>
            <a:br>
              <a:rPr lang="it-IT" b="0" dirty="0"/>
            </a:br>
            <a:endParaRPr lang="it-IT" dirty="0"/>
          </a:p>
        </p:txBody>
      </p:sp>
      <p:sp>
        <p:nvSpPr>
          <p:cNvPr id="3" name="Segnaposto contenuto 2">
            <a:extLst>
              <a:ext uri="{FF2B5EF4-FFF2-40B4-BE49-F238E27FC236}">
                <a16:creationId xmlns:a16="http://schemas.microsoft.com/office/drawing/2014/main" id="{E528138B-65BA-9028-B464-F52BA2D16F89}"/>
              </a:ext>
            </a:extLst>
          </p:cNvPr>
          <p:cNvSpPr>
            <a:spLocks noGrp="1"/>
          </p:cNvSpPr>
          <p:nvPr>
            <p:ph idx="1"/>
          </p:nvPr>
        </p:nvSpPr>
        <p:spPr/>
        <p:txBody>
          <a:bodyPr>
            <a:normAutofit fontScale="85000" lnSpcReduction="20000"/>
          </a:bodyPr>
          <a:lstStyle/>
          <a:p>
            <a:r>
              <a:rPr lang="it-IT" dirty="0"/>
              <a:t>Nel seguente quesito si costruisce e si valuta un modello di classificazione prevedendo il rating dei titoli di Netflix usando delle caratteristiche come il tipo , la durata dei film o serie TV. </a:t>
            </a:r>
          </a:p>
          <a:p>
            <a:r>
              <a:rPr lang="it-IT" dirty="0"/>
              <a:t>per fare tutto questo verrà applicazione la normalizzazione (</a:t>
            </a:r>
            <a:r>
              <a:rPr lang="it-IT" dirty="0" err="1"/>
              <a:t>Stardadizzione</a:t>
            </a:r>
            <a:r>
              <a:rPr lang="it-IT" dirty="0"/>
              <a:t>), ci sarà una fase di </a:t>
            </a:r>
            <a:r>
              <a:rPr lang="it-IT" dirty="0" err="1"/>
              <a:t>traning</a:t>
            </a:r>
            <a:r>
              <a:rPr lang="it-IT" dirty="0"/>
              <a:t> e in fine di predizione e valutazione per poter predire la fasce di rating e verranno visualizzate i risultati usando le Curve di ROC e le matrici di confusioni il quale rispettivamente serve per valutare tra le diverse classi di rating, mostrando il compromesso tra il tasso di veri positivi e il tasso di falsi positivi per ciascuna classe per capire, appunto sia efficace per ogni punto. più è vicino a 1 , migliore sarà la performance. Mentre, la matrice di confusione mostra ogni classe, mostrando quante volte ha predetto correttamente (valori in diagonale) mentre, viceversa, valori non correttamente non corretti (fuori dalla diagonale) questo fa in modo che ci siano più o meno fuori efficiente il modello di classificazione.</a:t>
            </a:r>
          </a:p>
          <a:p>
            <a:r>
              <a:rPr lang="it-IT" dirty="0"/>
              <a:t>Tecniche usate sono:   Clustering (K-</a:t>
            </a:r>
            <a:r>
              <a:rPr lang="it-IT" dirty="0" err="1"/>
              <a:t>means</a:t>
            </a:r>
            <a:r>
              <a:rPr lang="it-IT" dirty="0"/>
              <a:t>), PCA (per ridurre la dimensionalità e visualizzare i cluster).</a:t>
            </a:r>
            <a:br>
              <a:rPr lang="it-IT" dirty="0"/>
            </a:br>
            <a:endParaRPr lang="it-IT" dirty="0"/>
          </a:p>
          <a:p>
            <a:endParaRPr lang="it-IT" dirty="0"/>
          </a:p>
        </p:txBody>
      </p:sp>
    </p:spTree>
    <p:extLst>
      <p:ext uri="{BB962C8B-B14F-4D97-AF65-F5344CB8AC3E}">
        <p14:creationId xmlns:p14="http://schemas.microsoft.com/office/powerpoint/2010/main" val="342841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FA0CED7-960F-FF73-EA2D-67119B701269}"/>
              </a:ext>
            </a:extLst>
          </p:cNvPr>
          <p:cNvSpPr>
            <a:spLocks noGrp="1"/>
          </p:cNvSpPr>
          <p:nvPr>
            <p:ph type="title"/>
          </p:nvPr>
        </p:nvSpPr>
        <p:spPr>
          <a:xfrm>
            <a:off x="640080" y="1371600"/>
            <a:ext cx="4193177" cy="1097280"/>
          </a:xfrm>
        </p:spPr>
        <p:txBody>
          <a:bodyPr>
            <a:normAutofit/>
          </a:bodyPr>
          <a:lstStyle/>
          <a:p>
            <a:r>
              <a:rPr lang="it-IT" sz="3600" dirty="0"/>
              <a:t>Plot:</a:t>
            </a:r>
          </a:p>
        </p:txBody>
      </p:sp>
      <p:cxnSp>
        <p:nvCxnSpPr>
          <p:cNvPr id="18" name="Straight Connector 17">
            <a:extLst>
              <a:ext uri="{FF2B5EF4-FFF2-40B4-BE49-F238E27FC236}">
                <a16:creationId xmlns:a16="http://schemas.microsoft.com/office/drawing/2014/main" id="{5F36BA04-2CA4-4727-91BA-40C378D140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23258B5F-AB58-AB9F-6416-C7DA14310804}"/>
              </a:ext>
            </a:extLst>
          </p:cNvPr>
          <p:cNvPicPr>
            <a:picLocks noChangeAspect="1"/>
          </p:cNvPicPr>
          <p:nvPr/>
        </p:nvPicPr>
        <p:blipFill>
          <a:blip r:embed="rId2"/>
          <a:srcRect l="15170" r="4" b="4"/>
          <a:stretch>
            <a:fillRect/>
          </a:stretch>
        </p:blipFill>
        <p:spPr>
          <a:xfrm>
            <a:off x="5679448" y="-1"/>
            <a:ext cx="3256277" cy="3435578"/>
          </a:xfrm>
          <a:prstGeom prst="rect">
            <a:avLst/>
          </a:prstGeom>
        </p:spPr>
      </p:pic>
      <p:pic>
        <p:nvPicPr>
          <p:cNvPr id="7" name="Immagine 6">
            <a:extLst>
              <a:ext uri="{FF2B5EF4-FFF2-40B4-BE49-F238E27FC236}">
                <a16:creationId xmlns:a16="http://schemas.microsoft.com/office/drawing/2014/main" id="{DD02B4EC-7091-62AA-00DA-9B82F1FC8072}"/>
              </a:ext>
            </a:extLst>
          </p:cNvPr>
          <p:cNvPicPr>
            <a:picLocks noChangeAspect="1"/>
          </p:cNvPicPr>
          <p:nvPr/>
        </p:nvPicPr>
        <p:blipFill>
          <a:blip r:embed="rId3"/>
          <a:srcRect l="27977" r="25106" b="-2"/>
          <a:stretch>
            <a:fillRect/>
          </a:stretch>
        </p:blipFill>
        <p:spPr>
          <a:xfrm>
            <a:off x="8935722" y="10"/>
            <a:ext cx="3256277" cy="3435569"/>
          </a:xfrm>
          <a:prstGeom prst="rect">
            <a:avLst/>
          </a:prstGeom>
        </p:spPr>
      </p:pic>
      <p:pic>
        <p:nvPicPr>
          <p:cNvPr id="9" name="Immagine 8">
            <a:extLst>
              <a:ext uri="{FF2B5EF4-FFF2-40B4-BE49-F238E27FC236}">
                <a16:creationId xmlns:a16="http://schemas.microsoft.com/office/drawing/2014/main" id="{165EBF60-221C-FEBB-6E86-F14D14B0B685}"/>
              </a:ext>
            </a:extLst>
          </p:cNvPr>
          <p:cNvPicPr>
            <a:picLocks noChangeAspect="1"/>
          </p:cNvPicPr>
          <p:nvPr/>
        </p:nvPicPr>
        <p:blipFill>
          <a:blip r:embed="rId4"/>
          <a:srcRect t="951" r="-2" b="20462"/>
          <a:stretch>
            <a:fillRect/>
          </a:stretch>
        </p:blipFill>
        <p:spPr>
          <a:xfrm>
            <a:off x="6096000" y="3606797"/>
            <a:ext cx="5686423" cy="2994027"/>
          </a:xfrm>
          <a:prstGeom prst="rect">
            <a:avLst/>
          </a:prstGeom>
        </p:spPr>
      </p:pic>
    </p:spTree>
    <p:extLst>
      <p:ext uri="{BB962C8B-B14F-4D97-AF65-F5344CB8AC3E}">
        <p14:creationId xmlns:p14="http://schemas.microsoft.com/office/powerpoint/2010/main" val="2277244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8CE46432-21BB-6989-3C81-1821CE19BA4C}"/>
              </a:ext>
            </a:extLst>
          </p:cNvPr>
          <p:cNvSpPr>
            <a:spLocks noGrp="1"/>
          </p:cNvSpPr>
          <p:nvPr>
            <p:ph type="title"/>
          </p:nvPr>
        </p:nvSpPr>
        <p:spPr>
          <a:xfrm>
            <a:off x="660993" y="4895273"/>
            <a:ext cx="3550790" cy="1476533"/>
          </a:xfrm>
        </p:spPr>
        <p:txBody>
          <a:bodyPr vert="horz" lIns="91440" tIns="45720" rIns="91440" bIns="45720" rtlCol="0" anchor="ctr">
            <a:normAutofit/>
          </a:bodyPr>
          <a:lstStyle/>
          <a:p>
            <a:pPr>
              <a:lnSpc>
                <a:spcPct val="90000"/>
              </a:lnSpc>
            </a:pPr>
            <a:r>
              <a:rPr lang="en-US" sz="2500" dirty="0" err="1"/>
              <a:t>Confronto</a:t>
            </a:r>
            <a:r>
              <a:rPr lang="en-US" sz="2500" dirty="0"/>
              <a:t> </a:t>
            </a:r>
            <a:r>
              <a:rPr lang="en-US" sz="2500" dirty="0" err="1"/>
              <a:t>delle</a:t>
            </a:r>
            <a:r>
              <a:rPr lang="en-US" sz="2500" dirty="0"/>
              <a:t> </a:t>
            </a:r>
            <a:r>
              <a:rPr lang="en-US" sz="2500" dirty="0" err="1"/>
              <a:t>prestazioni</a:t>
            </a:r>
            <a:r>
              <a:rPr lang="en-US" sz="2500" dirty="0"/>
              <a:t> </a:t>
            </a:r>
            <a:r>
              <a:rPr lang="en-US" sz="2500" dirty="0" err="1"/>
              <a:t>dei</a:t>
            </a:r>
            <a:r>
              <a:rPr lang="en-US" sz="2500" dirty="0"/>
              <a:t> </a:t>
            </a:r>
            <a:r>
              <a:rPr lang="en-US" sz="2500" dirty="0" err="1"/>
              <a:t>modelli</a:t>
            </a:r>
            <a:r>
              <a:rPr lang="en-US" sz="2500" dirty="0"/>
              <a:t> (Cross-Validation)</a:t>
            </a:r>
          </a:p>
        </p:txBody>
      </p:sp>
      <p:pic>
        <p:nvPicPr>
          <p:cNvPr id="4" name="Segnaposto contenuto 3">
            <a:extLst>
              <a:ext uri="{FF2B5EF4-FFF2-40B4-BE49-F238E27FC236}">
                <a16:creationId xmlns:a16="http://schemas.microsoft.com/office/drawing/2014/main" id="{98A5779C-0023-9930-9A02-5F8254004E5B}"/>
              </a:ext>
            </a:extLst>
          </p:cNvPr>
          <p:cNvPicPr>
            <a:picLocks noGrp="1" noChangeAspect="1"/>
          </p:cNvPicPr>
          <p:nvPr>
            <p:ph idx="1"/>
          </p:nvPr>
        </p:nvPicPr>
        <p:blipFill>
          <a:blip r:embed="rId2"/>
          <a:srcRect t="6775" b="6775"/>
          <a:stretch>
            <a:fillRect/>
          </a:stretch>
        </p:blipFill>
        <p:spPr>
          <a:xfrm>
            <a:off x="851491" y="0"/>
            <a:ext cx="10870017" cy="4651558"/>
          </a:xfrm>
          <a:prstGeom prst="rect">
            <a:avLst/>
          </a:prstGeom>
        </p:spPr>
      </p:pic>
      <p:cxnSp>
        <p:nvCxnSpPr>
          <p:cNvPr id="23" name="Straight Connector 22">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660992" y="4651571"/>
            <a:ext cx="10869326"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CasellaDiTesto 5">
            <a:extLst>
              <a:ext uri="{FF2B5EF4-FFF2-40B4-BE49-F238E27FC236}">
                <a16:creationId xmlns:a16="http://schemas.microsoft.com/office/drawing/2014/main" id="{1B5B0BD2-E10B-D71F-2342-EA0C79FCE605}"/>
              </a:ext>
            </a:extLst>
          </p:cNvPr>
          <p:cNvSpPr txBox="1"/>
          <p:nvPr/>
        </p:nvSpPr>
        <p:spPr>
          <a:xfrm>
            <a:off x="4872777" y="4895270"/>
            <a:ext cx="6658234" cy="1476541"/>
          </a:xfrm>
          <a:prstGeom prst="rect">
            <a:avLst/>
          </a:prstGeom>
        </p:spPr>
        <p:txBody>
          <a:bodyPr vert="horz" lIns="91440" tIns="45720" rIns="91440" bIns="45720" rtlCol="0" anchor="ctr">
            <a:normAutofit/>
          </a:bodyPr>
          <a:lstStyle/>
          <a:p>
            <a:pPr>
              <a:lnSpc>
                <a:spcPct val="110000"/>
              </a:lnSpc>
              <a:spcAft>
                <a:spcPts val="600"/>
              </a:spcAft>
              <a:buSzPct val="87000"/>
              <a:buFont typeface="Arial" panose="020B0604020202020204" pitchFamily="34" charset="0"/>
              <a:buChar char="•"/>
            </a:pPr>
            <a:r>
              <a:rPr lang="en-US" sz="1100" dirty="0" err="1"/>
              <a:t>Questo</a:t>
            </a:r>
            <a:r>
              <a:rPr lang="en-US" sz="1100" dirty="0"/>
              <a:t> </a:t>
            </a:r>
            <a:r>
              <a:rPr lang="en-US" sz="1100" dirty="0" err="1"/>
              <a:t>grafico</a:t>
            </a:r>
            <a:r>
              <a:rPr lang="en-US" sz="1100" dirty="0"/>
              <a:t> a barre </a:t>
            </a:r>
            <a:r>
              <a:rPr lang="en-US" sz="1100" dirty="0" err="1"/>
              <a:t>confronta</a:t>
            </a:r>
            <a:r>
              <a:rPr lang="en-US" sz="1100" dirty="0"/>
              <a:t> le performance di quattro </a:t>
            </a:r>
            <a:r>
              <a:rPr lang="en-US" sz="1100" dirty="0" err="1"/>
              <a:t>modelli</a:t>
            </a:r>
            <a:r>
              <a:rPr lang="en-US" sz="1100" dirty="0"/>
              <a:t> di </a:t>
            </a:r>
            <a:r>
              <a:rPr lang="en-US" sz="1100" dirty="0" err="1"/>
              <a:t>classificazione</a:t>
            </a:r>
            <a:r>
              <a:rPr lang="en-US" sz="1100" dirty="0"/>
              <a:t> (Random Forest, Logistic Regression, Naive Bayes, KNN) </a:t>
            </a:r>
            <a:r>
              <a:rPr lang="en-US" sz="1100" dirty="0" err="1"/>
              <a:t>nella</a:t>
            </a:r>
            <a:r>
              <a:rPr lang="en-US" sz="1100" dirty="0"/>
              <a:t> </a:t>
            </a:r>
            <a:r>
              <a:rPr lang="en-US" sz="1100" dirty="0" err="1"/>
              <a:t>predizione</a:t>
            </a:r>
            <a:r>
              <a:rPr lang="en-US" sz="1100" dirty="0"/>
              <a:t> del rating </a:t>
            </a:r>
            <a:r>
              <a:rPr lang="en-US" sz="1100" dirty="0" err="1"/>
              <a:t>dei</a:t>
            </a:r>
            <a:r>
              <a:rPr lang="en-US" sz="1100" dirty="0"/>
              <a:t> </a:t>
            </a:r>
            <a:r>
              <a:rPr lang="en-US" sz="1100" dirty="0" err="1"/>
              <a:t>contenuti</a:t>
            </a:r>
            <a:r>
              <a:rPr lang="en-US" sz="1100" dirty="0"/>
              <a:t> Netflix. Le </a:t>
            </a:r>
            <a:r>
              <a:rPr lang="en-US" sz="1100" dirty="0" err="1"/>
              <a:t>metriche</a:t>
            </a:r>
            <a:r>
              <a:rPr lang="en-US" sz="1100" dirty="0"/>
              <a:t> </a:t>
            </a:r>
            <a:r>
              <a:rPr lang="en-US" sz="1100" dirty="0" err="1"/>
              <a:t>mostrate</a:t>
            </a:r>
            <a:r>
              <a:rPr lang="en-US" sz="1100" dirty="0"/>
              <a:t> </a:t>
            </a:r>
            <a:r>
              <a:rPr lang="en-US" sz="1100" dirty="0" err="1"/>
              <a:t>sono</a:t>
            </a:r>
            <a:r>
              <a:rPr lang="en-US" sz="1100" dirty="0"/>
              <a:t> Accuracy, Precision, Recall e F1-score, </a:t>
            </a:r>
            <a:r>
              <a:rPr lang="en-US" sz="1100" dirty="0" err="1"/>
              <a:t>calcolate</a:t>
            </a:r>
            <a:r>
              <a:rPr lang="en-US" sz="1100" dirty="0"/>
              <a:t> </a:t>
            </a:r>
            <a:r>
              <a:rPr lang="en-US" sz="1100" dirty="0" err="1"/>
              <a:t>tramite</a:t>
            </a:r>
            <a:r>
              <a:rPr lang="en-US" sz="1100" dirty="0"/>
              <a:t> </a:t>
            </a:r>
            <a:r>
              <a:rPr lang="en-US" sz="1100" dirty="0" err="1"/>
              <a:t>validazione</a:t>
            </a:r>
            <a:r>
              <a:rPr lang="en-US" sz="1100" dirty="0"/>
              <a:t> </a:t>
            </a:r>
            <a:r>
              <a:rPr lang="en-US" sz="1100" dirty="0" err="1"/>
              <a:t>incrociata</a:t>
            </a:r>
            <a:r>
              <a:rPr lang="en-US" sz="1100" dirty="0"/>
              <a:t> (cross-validation).</a:t>
            </a:r>
          </a:p>
          <a:p>
            <a:pPr>
              <a:lnSpc>
                <a:spcPct val="110000"/>
              </a:lnSpc>
              <a:spcAft>
                <a:spcPts val="600"/>
              </a:spcAft>
              <a:buSzPct val="87000"/>
              <a:buFont typeface="Arial" panose="020B0604020202020204" pitchFamily="34" charset="0"/>
              <a:buChar char="•"/>
            </a:pPr>
            <a:r>
              <a:rPr lang="en-US" sz="1100" dirty="0"/>
              <a:t>Si </a:t>
            </a:r>
            <a:r>
              <a:rPr lang="en-US" sz="1100" dirty="0" err="1"/>
              <a:t>può</a:t>
            </a:r>
            <a:r>
              <a:rPr lang="en-US" sz="1100" dirty="0"/>
              <a:t> subito </a:t>
            </a:r>
            <a:r>
              <a:rPr lang="en-US" sz="1100" dirty="0" err="1"/>
              <a:t>vedere</a:t>
            </a:r>
            <a:r>
              <a:rPr lang="en-US" sz="1100" dirty="0"/>
              <a:t> quale </a:t>
            </a:r>
            <a:r>
              <a:rPr lang="en-US" sz="1100" dirty="0" err="1"/>
              <a:t>modello</a:t>
            </a:r>
            <a:r>
              <a:rPr lang="en-US" sz="1100" dirty="0"/>
              <a:t> </a:t>
            </a:r>
            <a:r>
              <a:rPr lang="en-US" sz="1100" dirty="0" err="1"/>
              <a:t>ottiene</a:t>
            </a:r>
            <a:r>
              <a:rPr lang="en-US" sz="1100" dirty="0"/>
              <a:t> </a:t>
            </a:r>
            <a:r>
              <a:rPr lang="en-US" sz="1100" dirty="0" err="1"/>
              <a:t>i</a:t>
            </a:r>
            <a:r>
              <a:rPr lang="en-US" sz="1100" dirty="0"/>
              <a:t> </a:t>
            </a:r>
            <a:r>
              <a:rPr lang="en-US" sz="1100" dirty="0" err="1"/>
              <a:t>punteggi</a:t>
            </a:r>
            <a:r>
              <a:rPr lang="en-US" sz="1100" dirty="0"/>
              <a:t> </a:t>
            </a:r>
            <a:r>
              <a:rPr lang="en-US" sz="1100" dirty="0" err="1"/>
              <a:t>migliori</a:t>
            </a:r>
            <a:r>
              <a:rPr lang="en-US" sz="1100" dirty="0"/>
              <a:t> </a:t>
            </a:r>
            <a:r>
              <a:rPr lang="en-US" sz="1100" dirty="0" err="1"/>
              <a:t>su</a:t>
            </a:r>
            <a:r>
              <a:rPr lang="en-US" sz="1100" dirty="0"/>
              <a:t> </a:t>
            </a:r>
            <a:r>
              <a:rPr lang="en-US" sz="1100" dirty="0" err="1"/>
              <a:t>ciascuna</a:t>
            </a:r>
            <a:r>
              <a:rPr lang="en-US" sz="1100" dirty="0"/>
              <a:t> </a:t>
            </a:r>
            <a:r>
              <a:rPr lang="en-US" sz="1100" dirty="0" err="1"/>
              <a:t>metrica</a:t>
            </a:r>
            <a:r>
              <a:rPr lang="en-US" sz="1100" dirty="0"/>
              <a:t>.</a:t>
            </a:r>
          </a:p>
          <a:p>
            <a:pPr>
              <a:lnSpc>
                <a:spcPct val="110000"/>
              </a:lnSpc>
              <a:spcAft>
                <a:spcPts val="600"/>
              </a:spcAft>
              <a:buSzPct val="87000"/>
              <a:buFont typeface="Arial" panose="020B0604020202020204" pitchFamily="34" charset="0"/>
              <a:buChar char="•"/>
            </a:pPr>
            <a:r>
              <a:rPr lang="en-US" sz="1100" dirty="0" err="1"/>
              <a:t>Permette</a:t>
            </a:r>
            <a:r>
              <a:rPr lang="en-US" sz="1100" dirty="0"/>
              <a:t> di </a:t>
            </a:r>
            <a:r>
              <a:rPr lang="en-US" sz="1100" dirty="0" err="1"/>
              <a:t>identificare</a:t>
            </a:r>
            <a:r>
              <a:rPr lang="en-US" sz="1100" dirty="0"/>
              <a:t> il </a:t>
            </a:r>
            <a:r>
              <a:rPr lang="en-US" sz="1100" dirty="0" err="1"/>
              <a:t>modello</a:t>
            </a:r>
            <a:r>
              <a:rPr lang="en-US" sz="1100" dirty="0"/>
              <a:t> </a:t>
            </a:r>
            <a:r>
              <a:rPr lang="en-US" sz="1100" dirty="0" err="1"/>
              <a:t>più</a:t>
            </a:r>
            <a:r>
              <a:rPr lang="en-US" sz="1100" dirty="0"/>
              <a:t> </a:t>
            </a:r>
            <a:r>
              <a:rPr lang="en-US" sz="1100" dirty="0" err="1"/>
              <a:t>affidabile</a:t>
            </a:r>
            <a:r>
              <a:rPr lang="en-US" sz="1100" dirty="0"/>
              <a:t> e </a:t>
            </a:r>
            <a:r>
              <a:rPr lang="en-US" sz="1100" dirty="0" err="1"/>
              <a:t>robusto</a:t>
            </a:r>
            <a:r>
              <a:rPr lang="en-US" sz="1100" dirty="0"/>
              <a:t> per il </a:t>
            </a:r>
            <a:r>
              <a:rPr lang="en-US" sz="1100" dirty="0" err="1"/>
              <a:t>problema</a:t>
            </a:r>
            <a:r>
              <a:rPr lang="en-US" sz="1100" dirty="0"/>
              <a:t> </a:t>
            </a:r>
            <a:r>
              <a:rPr lang="en-US" sz="1100" dirty="0" err="1"/>
              <a:t>affrontato</a:t>
            </a:r>
            <a:r>
              <a:rPr lang="en-US" sz="1100" dirty="0"/>
              <a:t>.</a:t>
            </a:r>
          </a:p>
        </p:txBody>
      </p:sp>
    </p:spTree>
    <p:extLst>
      <p:ext uri="{BB962C8B-B14F-4D97-AF65-F5344CB8AC3E}">
        <p14:creationId xmlns:p14="http://schemas.microsoft.com/office/powerpoint/2010/main" val="214852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348F260-8FDC-DF14-5EE0-37A974B0238F}"/>
              </a:ext>
            </a:extLst>
          </p:cNvPr>
          <p:cNvSpPr>
            <a:spLocks noGrp="1"/>
          </p:cNvSpPr>
          <p:nvPr>
            <p:ph type="title"/>
          </p:nvPr>
        </p:nvSpPr>
        <p:spPr/>
        <p:txBody>
          <a:bodyPr/>
          <a:lstStyle/>
          <a:p>
            <a:r>
              <a:rPr lang="it-IT" dirty="0"/>
              <a:t>Curve di ROC confronto </a:t>
            </a:r>
          </a:p>
        </p:txBody>
      </p:sp>
      <p:pic>
        <p:nvPicPr>
          <p:cNvPr id="5" name="Segnaposto contenuto 4">
            <a:extLst>
              <a:ext uri="{FF2B5EF4-FFF2-40B4-BE49-F238E27FC236}">
                <a16:creationId xmlns:a16="http://schemas.microsoft.com/office/drawing/2014/main" id="{15AED328-5EE1-CC42-FAD2-955640A1252A}"/>
              </a:ext>
            </a:extLst>
          </p:cNvPr>
          <p:cNvPicPr>
            <a:picLocks noGrp="1" noChangeAspect="1"/>
          </p:cNvPicPr>
          <p:nvPr>
            <p:ph idx="1"/>
          </p:nvPr>
        </p:nvPicPr>
        <p:blipFill>
          <a:blip r:embed="rId2"/>
          <a:stretch>
            <a:fillRect/>
          </a:stretch>
        </p:blipFill>
        <p:spPr>
          <a:xfrm>
            <a:off x="7310121" y="2922964"/>
            <a:ext cx="4689112" cy="3139321"/>
          </a:xfrm>
          <a:prstGeom prst="rect">
            <a:avLst/>
          </a:prstGeom>
        </p:spPr>
      </p:pic>
      <p:sp>
        <p:nvSpPr>
          <p:cNvPr id="7" name="CasellaDiTesto 6">
            <a:extLst>
              <a:ext uri="{FF2B5EF4-FFF2-40B4-BE49-F238E27FC236}">
                <a16:creationId xmlns:a16="http://schemas.microsoft.com/office/drawing/2014/main" id="{8EDD66B9-899B-3F4E-CFD0-646C10BB39A9}"/>
              </a:ext>
            </a:extLst>
          </p:cNvPr>
          <p:cNvSpPr txBox="1"/>
          <p:nvPr/>
        </p:nvSpPr>
        <p:spPr>
          <a:xfrm>
            <a:off x="466344" y="2642617"/>
            <a:ext cx="6656832" cy="3139321"/>
          </a:xfrm>
          <a:prstGeom prst="rect">
            <a:avLst/>
          </a:prstGeom>
          <a:noFill/>
        </p:spPr>
        <p:txBody>
          <a:bodyPr wrap="square">
            <a:spAutoFit/>
          </a:bodyPr>
          <a:lstStyle/>
          <a:p>
            <a:r>
              <a:rPr lang="it-IT" dirty="0"/>
              <a:t>Il grafico mostra le curve ROC (</a:t>
            </a:r>
            <a:r>
              <a:rPr lang="it-IT" dirty="0" err="1"/>
              <a:t>Receiver</a:t>
            </a:r>
            <a:r>
              <a:rPr lang="it-IT" dirty="0"/>
              <a:t> Operating </a:t>
            </a:r>
            <a:r>
              <a:rPr lang="it-IT" dirty="0" err="1"/>
              <a:t>Characteristic</a:t>
            </a:r>
            <a:r>
              <a:rPr lang="it-IT" dirty="0"/>
              <a:t>) per i principali modelli e per alcune classi di rating.</a:t>
            </a:r>
          </a:p>
          <a:p>
            <a:r>
              <a:rPr lang="it-IT" dirty="0"/>
              <a:t>Cosa mostra:</a:t>
            </a:r>
          </a:p>
          <a:p>
            <a:endParaRPr lang="it-IT" dirty="0"/>
          </a:p>
          <a:p>
            <a:r>
              <a:rPr lang="it-IT" dirty="0"/>
              <a:t>Ogni curva rappresenta la capacità del modello di distinguere tra una classe e le altre (one-vs-</a:t>
            </a:r>
            <a:r>
              <a:rPr lang="it-IT" dirty="0" err="1"/>
              <a:t>rest</a:t>
            </a:r>
            <a:r>
              <a:rPr lang="it-IT" dirty="0"/>
              <a:t>).</a:t>
            </a:r>
          </a:p>
          <a:p>
            <a:r>
              <a:rPr lang="it-IT" dirty="0"/>
              <a:t>Più la curva si avvicina all’angolo in alto a sinistra, migliore è la capacità predittiva (AUC più alto).</a:t>
            </a:r>
          </a:p>
          <a:p>
            <a:r>
              <a:rPr lang="it-IT" dirty="0"/>
              <a:t>Il confronto tra modelli evidenzia quali sono più efficaci nel riconoscere le diverse fasce di rating.</a:t>
            </a:r>
          </a:p>
        </p:txBody>
      </p:sp>
    </p:spTree>
    <p:extLst>
      <p:ext uri="{BB962C8B-B14F-4D97-AF65-F5344CB8AC3E}">
        <p14:creationId xmlns:p14="http://schemas.microsoft.com/office/powerpoint/2010/main" val="3082204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F942C69-ED98-B399-78D6-CFC84E288734}"/>
              </a:ext>
            </a:extLst>
          </p:cNvPr>
          <p:cNvSpPr>
            <a:spLocks noGrp="1"/>
          </p:cNvSpPr>
          <p:nvPr>
            <p:ph type="title"/>
          </p:nvPr>
        </p:nvSpPr>
        <p:spPr>
          <a:xfrm>
            <a:off x="640080" y="1371600"/>
            <a:ext cx="5737859" cy="1097280"/>
          </a:xfrm>
        </p:spPr>
        <p:txBody>
          <a:bodyPr vert="horz" lIns="91440" tIns="45720" rIns="91440" bIns="45720" rtlCol="0" anchor="t">
            <a:normAutofit/>
          </a:bodyPr>
          <a:lstStyle/>
          <a:p>
            <a:pPr>
              <a:lnSpc>
                <a:spcPct val="90000"/>
              </a:lnSpc>
            </a:pPr>
            <a:r>
              <a:rPr lang="en-US" sz="3400" dirty="0"/>
              <a:t>Confusion Matrix - Random Forest</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75C8F511-D6AD-0105-5AB7-35F9C8805435}"/>
              </a:ext>
            </a:extLst>
          </p:cNvPr>
          <p:cNvSpPr txBox="1"/>
          <p:nvPr/>
        </p:nvSpPr>
        <p:spPr>
          <a:xfrm>
            <a:off x="640080" y="2633236"/>
            <a:ext cx="5737860" cy="3666980"/>
          </a:xfrm>
          <a:prstGeom prst="rect">
            <a:avLst/>
          </a:prstGeom>
        </p:spPr>
        <p:txBody>
          <a:bodyPr vert="horz" lIns="91440" tIns="45720" rIns="91440" bIns="45720" rtlCol="0">
            <a:normAutofit fontScale="85000" lnSpcReduction="20000"/>
          </a:bodyPr>
          <a:lstStyle/>
          <a:p>
            <a:pPr>
              <a:lnSpc>
                <a:spcPct val="120000"/>
              </a:lnSpc>
              <a:spcAft>
                <a:spcPts val="600"/>
              </a:spcAft>
              <a:buSzPct val="87000"/>
              <a:buFont typeface="Arial" panose="020B0604020202020204" pitchFamily="34" charset="0"/>
              <a:buChar char="•"/>
            </a:pPr>
            <a:r>
              <a:rPr lang="en-US" dirty="0"/>
              <a:t>La </a:t>
            </a:r>
            <a:r>
              <a:rPr lang="en-US" dirty="0" err="1"/>
              <a:t>matrice</a:t>
            </a:r>
            <a:r>
              <a:rPr lang="en-US" dirty="0"/>
              <a:t> di </a:t>
            </a:r>
            <a:r>
              <a:rPr lang="en-US" dirty="0" err="1"/>
              <a:t>confusione</a:t>
            </a:r>
            <a:r>
              <a:rPr lang="en-US" dirty="0"/>
              <a:t> </a:t>
            </a:r>
            <a:r>
              <a:rPr lang="en-US" dirty="0" err="1"/>
              <a:t>mostra</a:t>
            </a:r>
            <a:r>
              <a:rPr lang="en-US" dirty="0"/>
              <a:t> le </a:t>
            </a:r>
            <a:r>
              <a:rPr lang="en-US" dirty="0" err="1"/>
              <a:t>prestazioni</a:t>
            </a:r>
            <a:r>
              <a:rPr lang="en-US" dirty="0"/>
              <a:t> del </a:t>
            </a:r>
            <a:r>
              <a:rPr lang="en-US" dirty="0" err="1"/>
              <a:t>modello</a:t>
            </a:r>
            <a:r>
              <a:rPr lang="en-US" dirty="0"/>
              <a:t> Random Forest </a:t>
            </a:r>
            <a:r>
              <a:rPr lang="en-US" dirty="0" err="1"/>
              <a:t>nella</a:t>
            </a:r>
            <a:r>
              <a:rPr lang="en-US" dirty="0"/>
              <a:t> </a:t>
            </a:r>
            <a:r>
              <a:rPr lang="en-US" dirty="0" err="1"/>
              <a:t>classificazione</a:t>
            </a:r>
            <a:r>
              <a:rPr lang="en-US" dirty="0"/>
              <a:t> </a:t>
            </a:r>
            <a:r>
              <a:rPr lang="en-US" dirty="0" err="1"/>
              <a:t>dei</a:t>
            </a:r>
            <a:r>
              <a:rPr lang="en-US" dirty="0"/>
              <a:t> rating.</a:t>
            </a:r>
          </a:p>
          <a:p>
            <a:pPr>
              <a:lnSpc>
                <a:spcPct val="120000"/>
              </a:lnSpc>
              <a:spcAft>
                <a:spcPts val="600"/>
              </a:spcAft>
              <a:buSzPct val="87000"/>
              <a:buFont typeface="Arial" panose="020B0604020202020204" pitchFamily="34" charset="0"/>
              <a:buChar char="•"/>
            </a:pPr>
            <a:r>
              <a:rPr lang="en-US" dirty="0"/>
              <a:t>Che </a:t>
            </a:r>
            <a:r>
              <a:rPr lang="en-US" dirty="0" err="1"/>
              <a:t>andrà</a:t>
            </a:r>
            <a:r>
              <a:rPr lang="en-US" dirty="0"/>
              <a:t> a </a:t>
            </a:r>
            <a:r>
              <a:rPr lang="en-US" dirty="0" err="1"/>
              <a:t>mostrare</a:t>
            </a:r>
            <a:r>
              <a:rPr lang="en-US" dirty="0"/>
              <a:t> le </a:t>
            </a:r>
            <a:r>
              <a:rPr lang="en-US" dirty="0" err="1"/>
              <a:t>righe</a:t>
            </a:r>
            <a:r>
              <a:rPr lang="en-US" dirty="0"/>
              <a:t> </a:t>
            </a:r>
            <a:r>
              <a:rPr lang="en-US" dirty="0" err="1"/>
              <a:t>rappresentano</a:t>
            </a:r>
            <a:r>
              <a:rPr lang="en-US" dirty="0"/>
              <a:t> le </a:t>
            </a:r>
            <a:r>
              <a:rPr lang="en-US" dirty="0" err="1"/>
              <a:t>classi</a:t>
            </a:r>
            <a:r>
              <a:rPr lang="en-US" dirty="0"/>
              <a:t> </a:t>
            </a:r>
            <a:r>
              <a:rPr lang="en-US" dirty="0" err="1"/>
              <a:t>reali</a:t>
            </a:r>
            <a:r>
              <a:rPr lang="en-US" dirty="0"/>
              <a:t>, le </a:t>
            </a:r>
            <a:r>
              <a:rPr lang="en-US" dirty="0" err="1"/>
              <a:t>colonne</a:t>
            </a:r>
            <a:r>
              <a:rPr lang="en-US" dirty="0"/>
              <a:t> quelle </a:t>
            </a:r>
            <a:r>
              <a:rPr lang="en-US" dirty="0" err="1"/>
              <a:t>predette</a:t>
            </a:r>
            <a:r>
              <a:rPr lang="en-US" dirty="0"/>
              <a:t>.</a:t>
            </a:r>
          </a:p>
          <a:p>
            <a:pPr>
              <a:lnSpc>
                <a:spcPct val="120000"/>
              </a:lnSpc>
              <a:spcAft>
                <a:spcPts val="600"/>
              </a:spcAft>
              <a:buSzPct val="87000"/>
              <a:buFont typeface="Arial" panose="020B0604020202020204" pitchFamily="34" charset="0"/>
              <a:buChar char="•"/>
            </a:pPr>
            <a:r>
              <a:rPr lang="en-US" dirty="0"/>
              <a:t>I </a:t>
            </a:r>
            <a:r>
              <a:rPr lang="en-US" dirty="0" err="1"/>
              <a:t>valori</a:t>
            </a:r>
            <a:r>
              <a:rPr lang="en-US" dirty="0"/>
              <a:t> </a:t>
            </a:r>
            <a:r>
              <a:rPr lang="en-US" dirty="0" err="1"/>
              <a:t>sulla</a:t>
            </a:r>
            <a:r>
              <a:rPr lang="en-US" dirty="0"/>
              <a:t> </a:t>
            </a:r>
            <a:r>
              <a:rPr lang="en-US" dirty="0" err="1"/>
              <a:t>diagonale</a:t>
            </a:r>
            <a:r>
              <a:rPr lang="en-US" dirty="0"/>
              <a:t> </a:t>
            </a:r>
            <a:r>
              <a:rPr lang="en-US" dirty="0" err="1"/>
              <a:t>indicano</a:t>
            </a:r>
            <a:r>
              <a:rPr lang="en-US" dirty="0"/>
              <a:t> le </a:t>
            </a:r>
            <a:r>
              <a:rPr lang="en-US" dirty="0" err="1"/>
              <a:t>predizioni</a:t>
            </a:r>
            <a:r>
              <a:rPr lang="en-US" dirty="0"/>
              <a:t> </a:t>
            </a:r>
            <a:r>
              <a:rPr lang="en-US" dirty="0" err="1"/>
              <a:t>corrette</a:t>
            </a:r>
            <a:r>
              <a:rPr lang="en-US" dirty="0"/>
              <a:t>; </a:t>
            </a:r>
            <a:r>
              <a:rPr lang="en-US" dirty="0" err="1"/>
              <a:t>quelli</a:t>
            </a:r>
            <a:r>
              <a:rPr lang="en-US" dirty="0"/>
              <a:t> </a:t>
            </a:r>
            <a:r>
              <a:rPr lang="en-US" dirty="0" err="1"/>
              <a:t>fuori</a:t>
            </a:r>
            <a:r>
              <a:rPr lang="en-US" dirty="0"/>
              <a:t> </a:t>
            </a:r>
            <a:r>
              <a:rPr lang="en-US" dirty="0" err="1"/>
              <a:t>diagonale</a:t>
            </a:r>
            <a:r>
              <a:rPr lang="en-US" dirty="0"/>
              <a:t> </a:t>
            </a:r>
            <a:r>
              <a:rPr lang="en-US" dirty="0" err="1"/>
              <a:t>sono</a:t>
            </a:r>
            <a:r>
              <a:rPr lang="en-US" dirty="0"/>
              <a:t> </a:t>
            </a:r>
            <a:r>
              <a:rPr lang="en-US" dirty="0" err="1"/>
              <a:t>errori</a:t>
            </a:r>
            <a:r>
              <a:rPr lang="en-US" dirty="0"/>
              <a:t>.</a:t>
            </a:r>
          </a:p>
          <a:p>
            <a:pPr>
              <a:lnSpc>
                <a:spcPct val="120000"/>
              </a:lnSpc>
              <a:spcAft>
                <a:spcPts val="600"/>
              </a:spcAft>
              <a:buSzPct val="87000"/>
              <a:buFont typeface="Arial" panose="020B0604020202020204" pitchFamily="34" charset="0"/>
              <a:buChar char="•"/>
            </a:pPr>
            <a:r>
              <a:rPr lang="en-US" dirty="0" err="1"/>
              <a:t>Permette</a:t>
            </a:r>
            <a:r>
              <a:rPr lang="en-US" dirty="0"/>
              <a:t> di </a:t>
            </a:r>
            <a:r>
              <a:rPr lang="en-US" dirty="0" err="1"/>
              <a:t>capire</a:t>
            </a:r>
            <a:r>
              <a:rPr lang="en-US" dirty="0"/>
              <a:t> </a:t>
            </a:r>
            <a:r>
              <a:rPr lang="en-US" dirty="0" err="1"/>
              <a:t>quali</a:t>
            </a:r>
            <a:r>
              <a:rPr lang="en-US" dirty="0"/>
              <a:t> </a:t>
            </a:r>
            <a:r>
              <a:rPr lang="en-US" dirty="0" err="1"/>
              <a:t>classi</a:t>
            </a:r>
            <a:r>
              <a:rPr lang="en-US" dirty="0"/>
              <a:t> </a:t>
            </a:r>
            <a:r>
              <a:rPr lang="en-US" dirty="0" err="1"/>
              <a:t>vengono</a:t>
            </a:r>
            <a:r>
              <a:rPr lang="en-US" dirty="0"/>
              <a:t> </a:t>
            </a:r>
            <a:r>
              <a:rPr lang="en-US" dirty="0" err="1"/>
              <a:t>riconosciute</a:t>
            </a:r>
            <a:r>
              <a:rPr lang="en-US" dirty="0"/>
              <a:t> </a:t>
            </a:r>
            <a:r>
              <a:rPr lang="en-US" dirty="0" err="1"/>
              <a:t>meglio</a:t>
            </a:r>
            <a:r>
              <a:rPr lang="en-US" dirty="0"/>
              <a:t> e dove il </a:t>
            </a:r>
            <a:r>
              <a:rPr lang="en-US" dirty="0" err="1"/>
              <a:t>modello</a:t>
            </a:r>
            <a:r>
              <a:rPr lang="en-US" dirty="0"/>
              <a:t> </a:t>
            </a:r>
            <a:r>
              <a:rPr lang="en-US" dirty="0" err="1"/>
              <a:t>commette</a:t>
            </a:r>
            <a:r>
              <a:rPr lang="en-US" dirty="0"/>
              <a:t> </a:t>
            </a:r>
            <a:r>
              <a:rPr lang="en-US" dirty="0" err="1"/>
              <a:t>più</a:t>
            </a:r>
            <a:r>
              <a:rPr lang="en-US" dirty="0"/>
              <a:t> </a:t>
            </a:r>
            <a:r>
              <a:rPr lang="en-US" dirty="0" err="1"/>
              <a:t>errori</a:t>
            </a:r>
            <a:r>
              <a:rPr lang="en-US" dirty="0"/>
              <a:t>.</a:t>
            </a:r>
          </a:p>
          <a:p>
            <a:pPr>
              <a:lnSpc>
                <a:spcPct val="120000"/>
              </a:lnSpc>
              <a:spcAft>
                <a:spcPts val="600"/>
              </a:spcAft>
              <a:buSzPct val="87000"/>
              <a:buFont typeface="Arial" panose="020B0604020202020204" pitchFamily="34" charset="0"/>
              <a:buChar char="•"/>
            </a:pPr>
            <a:r>
              <a:rPr lang="it-IT" dirty="0"/>
              <a:t>L’analisi ha portato alla conclusione in cui possiamo dire per questo quesito che la combinazione di tecniche di </a:t>
            </a:r>
            <a:r>
              <a:rPr lang="it-IT" dirty="0" err="1"/>
              <a:t>preprocessing</a:t>
            </a:r>
            <a:r>
              <a:rPr lang="it-IT" dirty="0"/>
              <a:t>, validazione incrociata e confronto tra modelli ha permesso di individuare la soluzione più efficace per la classificazione del rating nel dataset analizzato.</a:t>
            </a:r>
          </a:p>
          <a:p>
            <a:pPr>
              <a:lnSpc>
                <a:spcPct val="120000"/>
              </a:lnSpc>
              <a:spcAft>
                <a:spcPts val="600"/>
              </a:spcAft>
              <a:buSzPct val="87000"/>
              <a:buFont typeface="Arial" panose="020B0604020202020204" pitchFamily="34" charset="0"/>
              <a:buChar char="•"/>
            </a:pPr>
            <a:endParaRPr lang="en-US" dirty="0"/>
          </a:p>
        </p:txBody>
      </p:sp>
      <p:pic>
        <p:nvPicPr>
          <p:cNvPr id="5" name="Segnaposto contenuto 4">
            <a:extLst>
              <a:ext uri="{FF2B5EF4-FFF2-40B4-BE49-F238E27FC236}">
                <a16:creationId xmlns:a16="http://schemas.microsoft.com/office/drawing/2014/main" id="{A26AE18A-8708-B83E-187E-8602776EBF38}"/>
              </a:ext>
            </a:extLst>
          </p:cNvPr>
          <p:cNvPicPr>
            <a:picLocks noGrp="1" noChangeAspect="1"/>
          </p:cNvPicPr>
          <p:nvPr>
            <p:ph idx="1"/>
          </p:nvPr>
        </p:nvPicPr>
        <p:blipFill>
          <a:blip r:embed="rId2"/>
          <a:stretch>
            <a:fillRect/>
          </a:stretch>
        </p:blipFill>
        <p:spPr>
          <a:xfrm>
            <a:off x="7155179" y="2383850"/>
            <a:ext cx="4375829" cy="3916366"/>
          </a:xfrm>
          <a:prstGeom prst="rect">
            <a:avLst/>
          </a:prstGeom>
        </p:spPr>
      </p:pic>
    </p:spTree>
    <p:extLst>
      <p:ext uri="{BB962C8B-B14F-4D97-AF65-F5344CB8AC3E}">
        <p14:creationId xmlns:p14="http://schemas.microsoft.com/office/powerpoint/2010/main" val="3743982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AB2D76D-37A9-9F40-3FF5-73DE4E6766CD}"/>
              </a:ext>
            </a:extLst>
          </p:cNvPr>
          <p:cNvSpPr>
            <a:spLocks noGrp="1"/>
          </p:cNvSpPr>
          <p:nvPr>
            <p:ph type="title"/>
          </p:nvPr>
        </p:nvSpPr>
        <p:spPr>
          <a:xfrm>
            <a:off x="640080" y="570750"/>
            <a:ext cx="10890929" cy="1387934"/>
          </a:xfrm>
        </p:spPr>
        <p:txBody>
          <a:bodyPr anchor="b">
            <a:normAutofit/>
          </a:bodyPr>
          <a:lstStyle/>
          <a:p>
            <a:r>
              <a:rPr lang="it-IT" dirty="0"/>
              <a:t>Obiettivi</a:t>
            </a:r>
          </a:p>
        </p:txBody>
      </p:sp>
      <p:sp>
        <p:nvSpPr>
          <p:cNvPr id="3" name="Segnaposto contenuto 2">
            <a:extLst>
              <a:ext uri="{FF2B5EF4-FFF2-40B4-BE49-F238E27FC236}">
                <a16:creationId xmlns:a16="http://schemas.microsoft.com/office/drawing/2014/main" id="{62CAF6E4-5B1E-7597-67BA-195ABE643FCC}"/>
              </a:ext>
            </a:extLst>
          </p:cNvPr>
          <p:cNvSpPr>
            <a:spLocks noGrp="1"/>
          </p:cNvSpPr>
          <p:nvPr>
            <p:ph idx="1"/>
          </p:nvPr>
        </p:nvSpPr>
        <p:spPr>
          <a:xfrm>
            <a:off x="640080" y="2761673"/>
            <a:ext cx="10890929" cy="3536241"/>
          </a:xfrm>
        </p:spPr>
        <p:txBody>
          <a:bodyPr>
            <a:normAutofit fontScale="70000" lnSpcReduction="20000"/>
          </a:bodyPr>
          <a:lstStyle/>
          <a:p>
            <a:r>
              <a:rPr lang="it-IT" dirty="0"/>
              <a:t>Lo scopo principale è quello di analizzare questo dataset, ovvero un dataset in cui sono presenti dei dati di un catalogo di </a:t>
            </a:r>
            <a:r>
              <a:rPr lang="it-IT" dirty="0" err="1"/>
              <a:t>netflix</a:t>
            </a:r>
            <a:r>
              <a:rPr lang="it-IT" dirty="0"/>
              <a:t> fino alla metà del 2021. Il catalogo contiene diversi campi tra cui nome del titolo, il tipo di show , il genere e l’anno di uscita e così via.</a:t>
            </a:r>
            <a:br>
              <a:rPr lang="it-IT" dirty="0"/>
            </a:br>
            <a:r>
              <a:rPr lang="it-IT" dirty="0"/>
              <a:t>Nel dataset si sono proposte 5 domande che verranno analizzate nelle prossime slide, lo scopo è anche quelle di usare le numerosi tecniche durante il corso per lo più:</a:t>
            </a:r>
          </a:p>
          <a:p>
            <a:r>
              <a:rPr lang="it-IT" dirty="0"/>
              <a:t>Regressione lineare (tendenze temporali) e logistica (classificazioni delle serie e dei film) </a:t>
            </a:r>
          </a:p>
          <a:p>
            <a:r>
              <a:rPr lang="it-IT" dirty="0"/>
              <a:t>Pearson per le correlazioni; </a:t>
            </a:r>
          </a:p>
          <a:p>
            <a:r>
              <a:rPr lang="it-IT" dirty="0"/>
              <a:t>Clustering: k-</a:t>
            </a:r>
            <a:r>
              <a:rPr lang="it-IT" dirty="0" err="1"/>
              <a:t>means</a:t>
            </a:r>
            <a:r>
              <a:rPr lang="it-IT" dirty="0"/>
              <a:t>, PCA per ridurre la dimensionalità; </a:t>
            </a:r>
          </a:p>
          <a:p>
            <a:r>
              <a:rPr lang="it-IT" dirty="0"/>
              <a:t>Analisi sulla stima di densità utilizzando la </a:t>
            </a:r>
            <a:r>
              <a:rPr lang="it-IT" dirty="0" err="1"/>
              <a:t>kde</a:t>
            </a:r>
            <a:r>
              <a:rPr lang="it-IT" dirty="0"/>
              <a:t> ; </a:t>
            </a:r>
          </a:p>
          <a:p>
            <a:r>
              <a:rPr lang="it-IT" dirty="0"/>
              <a:t>Analisi predittiva usando: </a:t>
            </a:r>
            <a:r>
              <a:rPr lang="it-IT" dirty="0" err="1"/>
              <a:t>Naive</a:t>
            </a:r>
            <a:r>
              <a:rPr lang="it-IT" dirty="0"/>
              <a:t> </a:t>
            </a:r>
            <a:r>
              <a:rPr lang="it-IT" dirty="0" err="1"/>
              <a:t>Bayes</a:t>
            </a:r>
            <a:r>
              <a:rPr lang="it-IT" dirty="0"/>
              <a:t> e la </a:t>
            </a:r>
            <a:r>
              <a:rPr lang="it-IT" dirty="0" err="1"/>
              <a:t>knn</a:t>
            </a:r>
            <a:r>
              <a:rPr lang="it-IT" dirty="0"/>
              <a:t>; </a:t>
            </a:r>
          </a:p>
          <a:p>
            <a:r>
              <a:rPr lang="it-IT" dirty="0"/>
              <a:t>Valutazione tramite: K-</a:t>
            </a:r>
            <a:r>
              <a:rPr lang="it-IT" dirty="0" err="1"/>
              <a:t>fold</a:t>
            </a:r>
            <a:r>
              <a:rPr lang="it-IT" dirty="0"/>
              <a:t> cross-</a:t>
            </a:r>
            <a:r>
              <a:rPr lang="it-IT" dirty="0" err="1"/>
              <a:t>validation</a:t>
            </a:r>
            <a:r>
              <a:rPr lang="it-IT" dirty="0"/>
              <a:t>, metriche (</a:t>
            </a:r>
            <a:r>
              <a:rPr lang="it-IT" dirty="0" err="1"/>
              <a:t>Accuracy</a:t>
            </a:r>
            <a:r>
              <a:rPr lang="it-IT" dirty="0"/>
              <a:t>, Precision, Recall, F1, AUC). </a:t>
            </a:r>
            <a:br>
              <a:rPr lang="it-IT" dirty="0"/>
            </a:br>
            <a:endParaRPr lang="it-IT" dirty="0"/>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866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5A8178F-5E32-02C1-2DBD-368ACE043F37}"/>
              </a:ext>
            </a:extLst>
          </p:cNvPr>
          <p:cNvSpPr>
            <a:spLocks noGrp="1"/>
          </p:cNvSpPr>
          <p:nvPr>
            <p:ph type="title"/>
          </p:nvPr>
        </p:nvSpPr>
        <p:spPr>
          <a:xfrm>
            <a:off x="640080" y="914400"/>
            <a:ext cx="10008870" cy="756670"/>
          </a:xfrm>
        </p:spPr>
        <p:txBody>
          <a:bodyPr anchor="t">
            <a:normAutofit fontScale="90000"/>
          </a:bodyPr>
          <a:lstStyle/>
          <a:p>
            <a:pPr>
              <a:lnSpc>
                <a:spcPct val="90000"/>
              </a:lnSpc>
            </a:pPr>
            <a:r>
              <a:rPr lang="it-IT" sz="2500" dirty="0"/>
              <a:t> È possibile identificare gruppi naturali di contenuti (cluster) basati su caratteristiche testuali e  categorica?  </a:t>
            </a:r>
            <a:br>
              <a:rPr lang="it-IT" sz="2500" b="0" dirty="0"/>
            </a:br>
            <a:endParaRPr lang="it-IT" sz="2500" dirty="0"/>
          </a:p>
        </p:txBody>
      </p:sp>
      <p:pic>
        <p:nvPicPr>
          <p:cNvPr id="7" name="Immagine 6">
            <a:extLst>
              <a:ext uri="{FF2B5EF4-FFF2-40B4-BE49-F238E27FC236}">
                <a16:creationId xmlns:a16="http://schemas.microsoft.com/office/drawing/2014/main" id="{96388DD2-E1EB-9514-D079-C3E6A8A777CE}"/>
              </a:ext>
            </a:extLst>
          </p:cNvPr>
          <p:cNvPicPr>
            <a:picLocks noChangeAspect="1"/>
          </p:cNvPicPr>
          <p:nvPr/>
        </p:nvPicPr>
        <p:blipFill>
          <a:blip r:embed="rId2"/>
          <a:stretch>
            <a:fillRect/>
          </a:stretch>
        </p:blipFill>
        <p:spPr>
          <a:xfrm>
            <a:off x="713232" y="2256287"/>
            <a:ext cx="5612626" cy="3760459"/>
          </a:xfrm>
          <a:prstGeom prst="rect">
            <a:avLst/>
          </a:prstGeom>
        </p:spPr>
      </p:pic>
      <p:sp>
        <p:nvSpPr>
          <p:cNvPr id="3" name="Segnaposto contenuto 2">
            <a:extLst>
              <a:ext uri="{FF2B5EF4-FFF2-40B4-BE49-F238E27FC236}">
                <a16:creationId xmlns:a16="http://schemas.microsoft.com/office/drawing/2014/main" id="{4D9C9389-21A4-5613-E568-D801E26F1A3B}"/>
              </a:ext>
            </a:extLst>
          </p:cNvPr>
          <p:cNvSpPr>
            <a:spLocks noGrp="1"/>
          </p:cNvSpPr>
          <p:nvPr>
            <p:ph idx="1"/>
          </p:nvPr>
        </p:nvSpPr>
        <p:spPr>
          <a:xfrm>
            <a:off x="6410325" y="1721750"/>
            <a:ext cx="5276850" cy="4239762"/>
          </a:xfrm>
        </p:spPr>
        <p:txBody>
          <a:bodyPr anchor="t">
            <a:normAutofit/>
          </a:bodyPr>
          <a:lstStyle/>
          <a:p>
            <a:pPr marL="0" indent="0">
              <a:lnSpc>
                <a:spcPct val="110000"/>
              </a:lnSpc>
              <a:buNone/>
            </a:pPr>
            <a:r>
              <a:rPr lang="it-IT" sz="1050" b="1" dirty="0"/>
              <a:t>Obiettivo:</a:t>
            </a:r>
            <a:endParaRPr lang="it-IT" sz="1050" dirty="0"/>
          </a:p>
          <a:p>
            <a:pPr>
              <a:lnSpc>
                <a:spcPct val="110000"/>
              </a:lnSpc>
            </a:pPr>
            <a:r>
              <a:rPr lang="it-IT" sz="1050" dirty="0"/>
              <a:t>Raggruppare i titoli in </a:t>
            </a:r>
            <a:r>
              <a:rPr lang="it-IT" sz="1050" b="1" dirty="0"/>
              <a:t>5 cluster</a:t>
            </a:r>
            <a:r>
              <a:rPr lang="it-IT" sz="1050" dirty="0"/>
              <a:t> usando descrizione + tipo + rating</a:t>
            </a:r>
          </a:p>
          <a:p>
            <a:pPr>
              <a:lnSpc>
                <a:spcPct val="110000"/>
              </a:lnSpc>
            </a:pPr>
            <a:r>
              <a:rPr lang="it-IT" sz="1050" dirty="0"/>
              <a:t>Visualizzare i cluster nello spazio ridotto con </a:t>
            </a:r>
            <a:r>
              <a:rPr lang="it-IT" sz="1050" b="1" dirty="0"/>
              <a:t>PCA</a:t>
            </a:r>
            <a:endParaRPr lang="it-IT" sz="1050" dirty="0"/>
          </a:p>
          <a:p>
            <a:pPr marL="0" indent="0">
              <a:lnSpc>
                <a:spcPct val="110000"/>
              </a:lnSpc>
              <a:buNone/>
            </a:pPr>
            <a:r>
              <a:rPr lang="it-IT" sz="1050" b="1" dirty="0"/>
              <a:t>Tecniche:</a:t>
            </a:r>
            <a:endParaRPr lang="it-IT" sz="1050" dirty="0"/>
          </a:p>
          <a:p>
            <a:pPr>
              <a:lnSpc>
                <a:spcPct val="110000"/>
              </a:lnSpc>
            </a:pPr>
            <a:r>
              <a:rPr lang="it-IT" sz="1050" b="1" dirty="0"/>
              <a:t>K-Means</a:t>
            </a:r>
            <a:r>
              <a:rPr lang="it-IT" sz="1050" dirty="0"/>
              <a:t> : crea gruppi di contenuti simili senza etichette predefinite</a:t>
            </a:r>
          </a:p>
          <a:p>
            <a:pPr>
              <a:lnSpc>
                <a:spcPct val="110000"/>
              </a:lnSpc>
            </a:pPr>
            <a:r>
              <a:rPr lang="it-IT" sz="1050" b="1" dirty="0"/>
              <a:t>PCA</a:t>
            </a:r>
            <a:r>
              <a:rPr lang="it-IT" sz="1050" dirty="0"/>
              <a:t> : riduce la dimensionalità, facilita visualizzazione e interpretazione</a:t>
            </a:r>
          </a:p>
          <a:p>
            <a:pPr marL="0" indent="0">
              <a:lnSpc>
                <a:spcPct val="110000"/>
              </a:lnSpc>
              <a:buNone/>
            </a:pPr>
            <a:r>
              <a:rPr lang="it-IT" sz="1050" b="1" dirty="0"/>
              <a:t>Risultati Clustering (</a:t>
            </a:r>
            <a:r>
              <a:rPr lang="it-IT" sz="1050" b="1" dirty="0" err="1"/>
              <a:t>KMeans</a:t>
            </a:r>
            <a:r>
              <a:rPr lang="it-IT" sz="1050" b="1" dirty="0"/>
              <a:t> + PCA):</a:t>
            </a:r>
          </a:p>
          <a:p>
            <a:pPr>
              <a:lnSpc>
                <a:spcPct val="110000"/>
              </a:lnSpc>
            </a:pPr>
            <a:r>
              <a:rPr lang="it-IT" sz="1050" b="1" dirty="0"/>
              <a:t>5 cluster distinti</a:t>
            </a:r>
            <a:r>
              <a:rPr lang="it-IT" sz="1050" dirty="0"/>
              <a:t> di titoli Netflix, basati su descrizioni testuali + variabili categoriche (tipo, rating);</a:t>
            </a:r>
          </a:p>
          <a:p>
            <a:pPr>
              <a:lnSpc>
                <a:spcPct val="110000"/>
              </a:lnSpc>
            </a:pPr>
            <a:r>
              <a:rPr lang="it-IT" sz="1050" b="1" dirty="0"/>
              <a:t>PCA</a:t>
            </a:r>
            <a:r>
              <a:rPr lang="it-IT" sz="1050" dirty="0"/>
              <a:t> → i cluster risultano </a:t>
            </a:r>
            <a:r>
              <a:rPr lang="it-IT" sz="1050" b="1" dirty="0"/>
              <a:t>ben separati</a:t>
            </a:r>
            <a:r>
              <a:rPr lang="it-IT" sz="1050" dirty="0"/>
              <a:t> nello spazio ridotto</a:t>
            </a:r>
          </a:p>
          <a:p>
            <a:pPr>
              <a:lnSpc>
                <a:spcPct val="110000"/>
              </a:lnSpc>
            </a:pPr>
            <a:r>
              <a:rPr lang="it-IT" sz="1050" dirty="0"/>
              <a:t>Ogni cluster mostra </a:t>
            </a:r>
            <a:r>
              <a:rPr lang="it-IT" sz="1050" b="1" dirty="0"/>
              <a:t>caratteristiche comuni</a:t>
            </a:r>
            <a:r>
              <a:rPr lang="it-IT" sz="1050" dirty="0"/>
              <a:t> (generi, tipologie, rating prevalenti)</a:t>
            </a:r>
          </a:p>
          <a:p>
            <a:pPr marL="0" indent="0">
              <a:lnSpc>
                <a:spcPct val="110000"/>
              </a:lnSpc>
              <a:buNone/>
            </a:pPr>
            <a:r>
              <a:rPr lang="it-IT" sz="1050" b="1" dirty="0"/>
              <a:t>Capire la struttura del catalogo: </a:t>
            </a:r>
            <a:r>
              <a:rPr lang="it-IT" sz="1050" dirty="0"/>
              <a:t>Segmentare i contenuti per strategie di produzione/distribuzione e supportare sistemi di raccomandazione personalizzati</a:t>
            </a:r>
          </a:p>
          <a:p>
            <a:pPr marL="0" indent="0">
              <a:lnSpc>
                <a:spcPct val="110000"/>
              </a:lnSpc>
              <a:buNone/>
            </a:pPr>
            <a:br>
              <a:rPr lang="it-IT" sz="800" dirty="0"/>
            </a:br>
            <a:endParaRPr lang="it-IT" sz="800" dirty="0"/>
          </a:p>
        </p:txBody>
      </p:sp>
      <p:cxnSp>
        <p:nvCxnSpPr>
          <p:cNvPr id="33" name="Straight Connector 32">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7734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8D9AB9-3DD5-70E3-2A9D-E844F500FB8E}"/>
              </a:ext>
            </a:extLst>
          </p:cNvPr>
          <p:cNvSpPr>
            <a:spLocks noGrp="1"/>
          </p:cNvSpPr>
          <p:nvPr>
            <p:ph type="title"/>
          </p:nvPr>
        </p:nvSpPr>
        <p:spPr/>
        <p:txBody>
          <a:bodyPr>
            <a:normAutofit/>
          </a:bodyPr>
          <a:lstStyle/>
          <a:p>
            <a:r>
              <a:rPr lang="it-IT" sz="2000" dirty="0"/>
              <a:t>5) Distribuzione delle uscite delle serie TV per capire se ci sono dei picchi significativi? </a:t>
            </a:r>
          </a:p>
        </p:txBody>
      </p:sp>
      <p:sp>
        <p:nvSpPr>
          <p:cNvPr id="3" name="Segnaposto contenuto 2">
            <a:extLst>
              <a:ext uri="{FF2B5EF4-FFF2-40B4-BE49-F238E27FC236}">
                <a16:creationId xmlns:a16="http://schemas.microsoft.com/office/drawing/2014/main" id="{4C5C63C1-D807-04FB-F0EB-BFDBFFA1C5DB}"/>
              </a:ext>
            </a:extLst>
          </p:cNvPr>
          <p:cNvSpPr>
            <a:spLocks noGrp="1"/>
          </p:cNvSpPr>
          <p:nvPr>
            <p:ph idx="1"/>
          </p:nvPr>
        </p:nvSpPr>
        <p:spPr/>
        <p:txBody>
          <a:bodyPr>
            <a:normAutofit/>
          </a:bodyPr>
          <a:lstStyle/>
          <a:p>
            <a:pPr marL="0" indent="0">
              <a:buNone/>
            </a:pPr>
            <a:r>
              <a:rPr lang="it-IT" dirty="0"/>
              <a:t>Il principale obiettivo è identificare i picchi e i trend di crescita/diminuzione nelle uscite di Serie TV con l’applicazione dei seguenti metodi:</a:t>
            </a:r>
          </a:p>
          <a:p>
            <a:r>
              <a:rPr lang="it-IT" b="1" dirty="0"/>
              <a:t>Analisi descrittiva</a:t>
            </a:r>
            <a:r>
              <a:rPr lang="it-IT" dirty="0"/>
              <a:t> : media, deviazione standard, z-score per rilevare picchi</a:t>
            </a:r>
          </a:p>
          <a:p>
            <a:r>
              <a:rPr lang="it-IT" b="1" dirty="0"/>
              <a:t>Visualizzazioni</a:t>
            </a:r>
            <a:r>
              <a:rPr lang="it-IT" dirty="0"/>
              <a:t> : grafici a barre, linee, </a:t>
            </a:r>
            <a:r>
              <a:rPr lang="it-IT" dirty="0" err="1"/>
              <a:t>heatmap</a:t>
            </a:r>
            <a:r>
              <a:rPr lang="it-IT" dirty="0"/>
              <a:t> (uscite per anno, % Serie TV, distribuzione mensile)</a:t>
            </a:r>
          </a:p>
          <a:p>
            <a:r>
              <a:rPr lang="it-IT" b="1" dirty="0"/>
              <a:t>Regressione lineare</a:t>
            </a:r>
            <a:r>
              <a:rPr lang="it-IT" dirty="0"/>
              <a:t> : stima del trend delle uscite nel tempo</a:t>
            </a:r>
          </a:p>
          <a:p>
            <a:pPr marL="0" indent="0">
              <a:buNone/>
            </a:pPr>
            <a:r>
              <a:rPr lang="it-IT" dirty="0"/>
              <a:t>L’analisi mirata serve  per capire l’evoluzione delle Serie TV e i momenti di crescita più significativi.</a:t>
            </a:r>
          </a:p>
          <a:p>
            <a:endParaRPr lang="it-IT" dirty="0"/>
          </a:p>
        </p:txBody>
      </p:sp>
    </p:spTree>
    <p:extLst>
      <p:ext uri="{BB962C8B-B14F-4D97-AF65-F5344CB8AC3E}">
        <p14:creationId xmlns:p14="http://schemas.microsoft.com/office/powerpoint/2010/main" val="3695637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2AE765D-C66B-A0AD-CC53-129C7305C14F}"/>
              </a:ext>
            </a:extLst>
          </p:cNvPr>
          <p:cNvSpPr>
            <a:spLocks noGrp="1"/>
          </p:cNvSpPr>
          <p:nvPr>
            <p:ph type="title"/>
          </p:nvPr>
        </p:nvSpPr>
        <p:spPr>
          <a:xfrm>
            <a:off x="640080" y="1371600"/>
            <a:ext cx="5737859" cy="1097280"/>
          </a:xfrm>
        </p:spPr>
        <p:txBody>
          <a:bodyPr vert="horz" lIns="91440" tIns="45720" rIns="91440" bIns="45720" rtlCol="0" anchor="t">
            <a:normAutofit/>
          </a:bodyPr>
          <a:lstStyle/>
          <a:p>
            <a:r>
              <a:rPr lang="en-US"/>
              <a:t>Plot:</a:t>
            </a:r>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asellaDiTesto 6">
            <a:extLst>
              <a:ext uri="{FF2B5EF4-FFF2-40B4-BE49-F238E27FC236}">
                <a16:creationId xmlns:a16="http://schemas.microsoft.com/office/drawing/2014/main" id="{5E9E7DFC-262F-6EE2-9DCD-F07D7DC5265E}"/>
              </a:ext>
            </a:extLst>
          </p:cNvPr>
          <p:cNvSpPr txBox="1"/>
          <p:nvPr/>
        </p:nvSpPr>
        <p:spPr>
          <a:xfrm>
            <a:off x="756327" y="1920240"/>
            <a:ext cx="6968448" cy="4379976"/>
          </a:xfrm>
          <a:prstGeom prst="rect">
            <a:avLst/>
          </a:prstGeom>
        </p:spPr>
        <p:txBody>
          <a:bodyPr vert="horz" lIns="91440" tIns="45720" rIns="91440" bIns="45720" rtlCol="0">
            <a:normAutofit fontScale="62500" lnSpcReduction="20000"/>
          </a:bodyPr>
          <a:lstStyle/>
          <a:p>
            <a:pPr>
              <a:lnSpc>
                <a:spcPct val="120000"/>
              </a:lnSpc>
              <a:spcAft>
                <a:spcPts val="1200"/>
              </a:spcAft>
              <a:buSzPct val="87000"/>
            </a:pPr>
            <a:r>
              <a:rPr lang="en-US" sz="2200" b="1" i="0" dirty="0">
                <a:effectLst/>
              </a:rPr>
              <a:t>1. Dis</a:t>
            </a:r>
            <a:r>
              <a:rPr lang="it-IT" sz="2200" b="1" i="0" noProof="0" dirty="0" err="1">
                <a:effectLst/>
              </a:rPr>
              <a:t>tribuzione</a:t>
            </a:r>
            <a:r>
              <a:rPr lang="it-IT" sz="2200" b="1" i="0" noProof="0" dirty="0">
                <a:effectLst/>
              </a:rPr>
              <a:t> delle Serie TV per Anno di Uscita (grafico in alto):</a:t>
            </a:r>
            <a:br>
              <a:rPr lang="it-IT" sz="2200" b="1" i="0" noProof="0" dirty="0">
                <a:effectLst/>
              </a:rPr>
            </a:br>
            <a:r>
              <a:rPr lang="it-IT" sz="2200" i="0" noProof="0" dirty="0">
                <a:effectLst/>
              </a:rPr>
              <a:t>Mostra il numero di nuove Serie TV pubblicate ogni anno su Netflix.</a:t>
            </a:r>
          </a:p>
          <a:p>
            <a:pPr>
              <a:lnSpc>
                <a:spcPct val="120000"/>
              </a:lnSpc>
              <a:buSzPct val="87000"/>
              <a:buFont typeface="Arial" panose="020B0604020202020204" pitchFamily="34" charset="0"/>
              <a:buChar char="•"/>
            </a:pPr>
            <a:r>
              <a:rPr lang="it-IT" sz="2200" i="0" noProof="0" dirty="0">
                <a:effectLst/>
              </a:rPr>
              <a:t>Le barre blu rappresentano il conteggio annuale.</a:t>
            </a:r>
          </a:p>
          <a:p>
            <a:pPr>
              <a:lnSpc>
                <a:spcPct val="120000"/>
              </a:lnSpc>
              <a:buSzPct val="87000"/>
              <a:buFont typeface="Arial" panose="020B0604020202020204" pitchFamily="34" charset="0"/>
              <a:buChar char="•"/>
            </a:pPr>
            <a:r>
              <a:rPr lang="it-IT" sz="2200" i="0" noProof="0" dirty="0">
                <a:effectLst/>
              </a:rPr>
              <a:t>La linea rossa tratteggiata indica la media storica.</a:t>
            </a:r>
          </a:p>
          <a:p>
            <a:pPr>
              <a:lnSpc>
                <a:spcPct val="120000"/>
              </a:lnSpc>
              <a:buSzPct val="87000"/>
              <a:buFont typeface="Arial" panose="020B0604020202020204" pitchFamily="34" charset="0"/>
              <a:buChar char="•"/>
            </a:pPr>
            <a:r>
              <a:rPr lang="it-IT" sz="2200" i="0" noProof="0" dirty="0">
                <a:effectLst/>
              </a:rPr>
              <a:t>Si notano alcuni anni con valori nettamente superiori alla media: questi sono i “picchi” produttivi, che evidenziano strategie di espansione o cambiamenti di mercato.</a:t>
            </a:r>
          </a:p>
          <a:p>
            <a:pPr>
              <a:lnSpc>
                <a:spcPct val="120000"/>
              </a:lnSpc>
              <a:buSzPct val="87000"/>
              <a:buFont typeface="Arial" panose="020B0604020202020204" pitchFamily="34" charset="0"/>
              <a:buChar char="•"/>
            </a:pPr>
            <a:endParaRPr lang="it-IT" sz="2200" i="0" noProof="0" dirty="0">
              <a:effectLst/>
            </a:endParaRPr>
          </a:p>
          <a:p>
            <a:r>
              <a:rPr lang="it-IT" sz="2200" b="1" dirty="0"/>
              <a:t>2. Serie TV come Percentuale di Tutti i Contenuti (grafico centrale):</a:t>
            </a:r>
            <a:br>
              <a:rPr lang="it-IT" sz="2200" dirty="0"/>
            </a:br>
            <a:r>
              <a:rPr lang="it-IT" sz="2200" dirty="0"/>
              <a:t>Mostra la quota percentuale delle Serie TV rispetto al totale dei contenuti pubblicati ogni anno.</a:t>
            </a:r>
          </a:p>
          <a:p>
            <a:r>
              <a:rPr lang="it-IT" sz="2200" dirty="0"/>
              <a:t>La linea verde evidenzia come la presenza delle Serie TV sia cresciuta nel tempo, soprattutto negli ultimi anni, diventando una parte sempre più rilevante del catalogo Netflix.</a:t>
            </a:r>
          </a:p>
          <a:p>
            <a:endParaRPr lang="it-IT" sz="2200" dirty="0"/>
          </a:p>
          <a:p>
            <a:r>
              <a:rPr lang="it-IT" sz="2200" b="1" dirty="0"/>
              <a:t>3. Andamento Mensile delle Aggiunte di Serie TV (grafico in basso):</a:t>
            </a:r>
            <a:br>
              <a:rPr lang="it-IT" sz="2200" dirty="0"/>
            </a:br>
            <a:r>
              <a:rPr lang="it-IT" sz="2200" dirty="0"/>
              <a:t>Mostra la distribuzione delle nuove Serie TV aggiunte mese per mese.</a:t>
            </a:r>
          </a:p>
          <a:p>
            <a:r>
              <a:rPr lang="it-IT" sz="2200" dirty="0"/>
              <a:t>Le barre arancioni indicano che le aggiunte sono distribuite durante tutto l’anno, ma con alcuni mesi leggermente più “ricchi”, suggerendo una certa stagionalità nelle pubblicazioni</a:t>
            </a:r>
            <a:r>
              <a:rPr lang="it-IT" dirty="0"/>
              <a:t>.</a:t>
            </a:r>
          </a:p>
          <a:p>
            <a:br>
              <a:rPr lang="it-IT" dirty="0"/>
            </a:br>
            <a:endParaRPr lang="it-IT" i="0" noProof="0" dirty="0">
              <a:effectLst/>
            </a:endParaRPr>
          </a:p>
        </p:txBody>
      </p:sp>
      <p:pic>
        <p:nvPicPr>
          <p:cNvPr id="5" name="Segnaposto contenuto 4" descr="Immagine che contiene testo, diagramma, Carattere, linea&#10;&#10;Il contenuto generato dall'IA potrebbe non essere corretto.">
            <a:extLst>
              <a:ext uri="{FF2B5EF4-FFF2-40B4-BE49-F238E27FC236}">
                <a16:creationId xmlns:a16="http://schemas.microsoft.com/office/drawing/2014/main" id="{B3F2110E-4B04-13AC-8EC5-4F3818517541}"/>
              </a:ext>
            </a:extLst>
          </p:cNvPr>
          <p:cNvPicPr>
            <a:picLocks noGrp="1" noChangeAspect="1"/>
          </p:cNvPicPr>
          <p:nvPr>
            <p:ph idx="1"/>
          </p:nvPr>
        </p:nvPicPr>
        <p:blipFill>
          <a:blip r:embed="rId2"/>
          <a:stretch>
            <a:fillRect/>
          </a:stretch>
        </p:blipFill>
        <p:spPr>
          <a:xfrm>
            <a:off x="7807539" y="571500"/>
            <a:ext cx="4301696" cy="4833366"/>
          </a:xfrm>
          <a:prstGeom prst="rect">
            <a:avLst/>
          </a:prstGeom>
        </p:spPr>
      </p:pic>
    </p:spTree>
    <p:extLst>
      <p:ext uri="{BB962C8B-B14F-4D97-AF65-F5344CB8AC3E}">
        <p14:creationId xmlns:p14="http://schemas.microsoft.com/office/powerpoint/2010/main" val="3562766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92F2C93-22BE-CD62-D17C-7167857478E6}"/>
              </a:ext>
            </a:extLst>
          </p:cNvPr>
          <p:cNvSpPr>
            <a:spLocks noGrp="1"/>
          </p:cNvSpPr>
          <p:nvPr>
            <p:ph type="title"/>
          </p:nvPr>
        </p:nvSpPr>
        <p:spPr>
          <a:xfrm>
            <a:off x="640080" y="1371600"/>
            <a:ext cx="10890928" cy="971550"/>
          </a:xfrm>
        </p:spPr>
        <p:txBody>
          <a:bodyPr anchor="t">
            <a:normAutofit/>
          </a:bodyPr>
          <a:lstStyle/>
          <a:p>
            <a:r>
              <a:rPr lang="it-IT"/>
              <a:t>Plot : Matrice di confusione</a:t>
            </a:r>
            <a:endParaRPr lang="it-IT" dirty="0"/>
          </a:p>
        </p:txBody>
      </p:sp>
      <p:cxnSp>
        <p:nvCxnSpPr>
          <p:cNvPr id="15" name="Straight Connector 11">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Immagine 4">
            <a:extLst>
              <a:ext uri="{FF2B5EF4-FFF2-40B4-BE49-F238E27FC236}">
                <a16:creationId xmlns:a16="http://schemas.microsoft.com/office/drawing/2014/main" id="{0F30889C-2F86-A633-F6B2-402B90EFBB96}"/>
              </a:ext>
            </a:extLst>
          </p:cNvPr>
          <p:cNvPicPr>
            <a:picLocks noChangeAspect="1"/>
          </p:cNvPicPr>
          <p:nvPr/>
        </p:nvPicPr>
        <p:blipFill>
          <a:blip r:embed="rId2"/>
          <a:stretch>
            <a:fillRect/>
          </a:stretch>
        </p:blipFill>
        <p:spPr>
          <a:xfrm>
            <a:off x="713232" y="2537460"/>
            <a:ext cx="4821101" cy="3760459"/>
          </a:xfrm>
          <a:prstGeom prst="rect">
            <a:avLst/>
          </a:prstGeom>
        </p:spPr>
      </p:pic>
      <p:sp>
        <p:nvSpPr>
          <p:cNvPr id="3" name="Segnaposto contenuto 2">
            <a:extLst>
              <a:ext uri="{FF2B5EF4-FFF2-40B4-BE49-F238E27FC236}">
                <a16:creationId xmlns:a16="http://schemas.microsoft.com/office/drawing/2014/main" id="{3C33EEE0-46B7-A1D5-09A0-7E593C3B3B94}"/>
              </a:ext>
            </a:extLst>
          </p:cNvPr>
          <p:cNvSpPr>
            <a:spLocks noGrp="1"/>
          </p:cNvSpPr>
          <p:nvPr>
            <p:ph idx="1"/>
          </p:nvPr>
        </p:nvSpPr>
        <p:spPr>
          <a:xfrm>
            <a:off x="6871063" y="2537460"/>
            <a:ext cx="4659945" cy="3760459"/>
          </a:xfrm>
        </p:spPr>
        <p:txBody>
          <a:bodyPr anchor="t">
            <a:normAutofit/>
          </a:bodyPr>
          <a:lstStyle/>
          <a:p>
            <a:pPr marL="0" indent="0">
              <a:lnSpc>
                <a:spcPct val="110000"/>
              </a:lnSpc>
              <a:buNone/>
            </a:pPr>
            <a:r>
              <a:rPr lang="it-IT" sz="1300" b="1" err="1"/>
              <a:t>Heatmap</a:t>
            </a:r>
            <a:r>
              <a:rPr lang="it-IT" sz="1300" b="1"/>
              <a:t> uscite Serie TV (2013–2021)</a:t>
            </a:r>
          </a:p>
          <a:p>
            <a:pPr marL="0" indent="0">
              <a:lnSpc>
                <a:spcPct val="110000"/>
              </a:lnSpc>
              <a:buNone/>
            </a:pPr>
            <a:r>
              <a:rPr lang="it-IT" sz="1300" b="1"/>
              <a:t>Come leggerla:</a:t>
            </a:r>
            <a:endParaRPr lang="it-IT" sz="1300"/>
          </a:p>
          <a:p>
            <a:pPr>
              <a:lnSpc>
                <a:spcPct val="110000"/>
              </a:lnSpc>
            </a:pPr>
            <a:r>
              <a:rPr lang="it-IT" sz="1300"/>
              <a:t>Righe = anni</a:t>
            </a:r>
          </a:p>
          <a:p>
            <a:pPr>
              <a:lnSpc>
                <a:spcPct val="110000"/>
              </a:lnSpc>
            </a:pPr>
            <a:r>
              <a:rPr lang="it-IT" sz="1300"/>
              <a:t>Colonne = mesi</a:t>
            </a:r>
          </a:p>
          <a:p>
            <a:pPr>
              <a:lnSpc>
                <a:spcPct val="110000"/>
              </a:lnSpc>
            </a:pPr>
            <a:r>
              <a:rPr lang="it-IT" sz="1300"/>
              <a:t>Colore = numero di nuove Serie TV</a:t>
            </a:r>
          </a:p>
          <a:p>
            <a:pPr marL="0" indent="0">
              <a:lnSpc>
                <a:spcPct val="110000"/>
              </a:lnSpc>
              <a:buNone/>
            </a:pPr>
            <a:r>
              <a:rPr lang="it-IT" sz="1300" b="1"/>
              <a:t>Cosa mostra:</a:t>
            </a:r>
            <a:endParaRPr lang="it-IT" sz="1300"/>
          </a:p>
          <a:p>
            <a:pPr>
              <a:lnSpc>
                <a:spcPct val="110000"/>
              </a:lnSpc>
            </a:pPr>
            <a:r>
              <a:rPr lang="it-IT" sz="1300" b="1"/>
              <a:t>Picchi evidenti</a:t>
            </a:r>
            <a:r>
              <a:rPr lang="it-IT" sz="1300"/>
              <a:t> in mesi specifici (es. maggio–giugno 2020)</a:t>
            </a:r>
          </a:p>
          <a:p>
            <a:pPr>
              <a:lnSpc>
                <a:spcPct val="110000"/>
              </a:lnSpc>
            </a:pPr>
            <a:r>
              <a:rPr lang="it-IT" sz="1300" b="1"/>
              <a:t>Crescita nel tempo</a:t>
            </a:r>
            <a:r>
              <a:rPr lang="it-IT" sz="1300"/>
              <a:t>: più uscite negli anni recenti</a:t>
            </a:r>
          </a:p>
          <a:p>
            <a:pPr>
              <a:lnSpc>
                <a:spcPct val="110000"/>
              </a:lnSpc>
            </a:pPr>
            <a:r>
              <a:rPr lang="it-IT" sz="1300" b="1"/>
              <a:t>Stagionalità</a:t>
            </a:r>
            <a:r>
              <a:rPr lang="it-IT" sz="1300"/>
              <a:t> : alcuni mesi più “ricchi” di aggiunte</a:t>
            </a:r>
          </a:p>
          <a:p>
            <a:pPr>
              <a:lnSpc>
                <a:spcPct val="110000"/>
              </a:lnSpc>
            </a:pPr>
            <a:r>
              <a:rPr lang="it-IT" sz="1300"/>
              <a:t> </a:t>
            </a:r>
            <a:r>
              <a:rPr lang="it-IT" sz="1300" b="1"/>
              <a:t>Conclusione</a:t>
            </a:r>
            <a:r>
              <a:rPr lang="it-IT" sz="1300"/>
              <a:t>: la produzione di Serie TV è aumentata negli ultimi anni, con pattern stagionali ben visibili.</a:t>
            </a:r>
          </a:p>
          <a:p>
            <a:pPr>
              <a:lnSpc>
                <a:spcPct val="110000"/>
              </a:lnSpc>
            </a:pPr>
            <a:endParaRPr lang="it-IT" sz="1300"/>
          </a:p>
        </p:txBody>
      </p:sp>
    </p:spTree>
    <p:extLst>
      <p:ext uri="{BB962C8B-B14F-4D97-AF65-F5344CB8AC3E}">
        <p14:creationId xmlns:p14="http://schemas.microsoft.com/office/powerpoint/2010/main" val="901558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5F57ABF0-B4FE-B8B7-DBE9-E17CC6BB95BC}"/>
              </a:ext>
            </a:extLst>
          </p:cNvPr>
          <p:cNvSpPr>
            <a:spLocks noGrp="1"/>
          </p:cNvSpPr>
          <p:nvPr>
            <p:ph type="title"/>
          </p:nvPr>
        </p:nvSpPr>
        <p:spPr>
          <a:xfrm>
            <a:off x="640080" y="1371600"/>
            <a:ext cx="10890928" cy="971550"/>
          </a:xfrm>
        </p:spPr>
        <p:txBody>
          <a:bodyPr vert="horz" lIns="91440" tIns="45720" rIns="91440" bIns="45720" rtlCol="0" anchor="t">
            <a:normAutofit/>
          </a:bodyPr>
          <a:lstStyle/>
          <a:p>
            <a:r>
              <a:rPr lang="en-US"/>
              <a:t>Plot: Trend uscite  delle serie TV nel tempo</a:t>
            </a:r>
          </a:p>
        </p:txBody>
      </p:sp>
      <p:cxnSp>
        <p:nvCxnSpPr>
          <p:cNvPr id="14" name="Straight Connector 13">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Segnaposto contenuto 4">
            <a:extLst>
              <a:ext uri="{FF2B5EF4-FFF2-40B4-BE49-F238E27FC236}">
                <a16:creationId xmlns:a16="http://schemas.microsoft.com/office/drawing/2014/main" id="{FA036DEC-5601-AB87-74A0-40B535A8AFBD}"/>
              </a:ext>
            </a:extLst>
          </p:cNvPr>
          <p:cNvPicPr>
            <a:picLocks noGrp="1" noChangeAspect="1"/>
          </p:cNvPicPr>
          <p:nvPr>
            <p:ph idx="1"/>
          </p:nvPr>
        </p:nvPicPr>
        <p:blipFill>
          <a:blip r:embed="rId2"/>
          <a:stretch>
            <a:fillRect/>
          </a:stretch>
        </p:blipFill>
        <p:spPr>
          <a:xfrm>
            <a:off x="713232" y="2603207"/>
            <a:ext cx="5648193" cy="3628964"/>
          </a:xfrm>
          <a:prstGeom prst="rect">
            <a:avLst/>
          </a:prstGeom>
        </p:spPr>
      </p:pic>
      <p:sp>
        <p:nvSpPr>
          <p:cNvPr id="7" name="CasellaDiTesto 6">
            <a:extLst>
              <a:ext uri="{FF2B5EF4-FFF2-40B4-BE49-F238E27FC236}">
                <a16:creationId xmlns:a16="http://schemas.microsoft.com/office/drawing/2014/main" id="{2C8C5F05-89E2-1DEF-B25F-17118D93C8A2}"/>
              </a:ext>
            </a:extLst>
          </p:cNvPr>
          <p:cNvSpPr txBox="1"/>
          <p:nvPr/>
        </p:nvSpPr>
        <p:spPr>
          <a:xfrm>
            <a:off x="6871063" y="2537460"/>
            <a:ext cx="4659945" cy="3760459"/>
          </a:xfrm>
          <a:prstGeom prst="rect">
            <a:avLst/>
          </a:prstGeom>
        </p:spPr>
        <p:txBody>
          <a:bodyPr vert="horz" lIns="91440" tIns="45720" rIns="91440" bIns="45720" rtlCol="0" anchor="t">
            <a:normAutofit/>
          </a:bodyPr>
          <a:lstStyle/>
          <a:p>
            <a:pPr>
              <a:lnSpc>
                <a:spcPct val="110000"/>
              </a:lnSpc>
              <a:spcAft>
                <a:spcPts val="600"/>
              </a:spcAft>
              <a:buSzPct val="87000"/>
              <a:buFont typeface="Arial" panose="020B0604020202020204" pitchFamily="34" charset="0"/>
              <a:buChar char="•"/>
            </a:pPr>
            <a:r>
              <a:rPr lang="en-US" sz="1500" b="1"/>
              <a:t>Grafico</a:t>
            </a:r>
            <a:endParaRPr lang="en-US" sz="1500"/>
          </a:p>
          <a:p>
            <a:pPr>
              <a:lnSpc>
                <a:spcPct val="110000"/>
              </a:lnSpc>
              <a:spcAft>
                <a:spcPts val="600"/>
              </a:spcAft>
              <a:buSzPct val="87000"/>
              <a:buFont typeface="Arial" panose="020B0604020202020204" pitchFamily="34" charset="0"/>
              <a:buChar char="•"/>
            </a:pPr>
            <a:r>
              <a:rPr lang="en-US" sz="1500"/>
              <a:t> Punti blu = numero di Serie TV per anno</a:t>
            </a:r>
          </a:p>
          <a:p>
            <a:pPr>
              <a:lnSpc>
                <a:spcPct val="110000"/>
              </a:lnSpc>
              <a:spcAft>
                <a:spcPts val="600"/>
              </a:spcAft>
              <a:buSzPct val="87000"/>
              <a:buFont typeface="Arial" panose="020B0604020202020204" pitchFamily="34" charset="0"/>
              <a:buChar char="•"/>
            </a:pPr>
            <a:r>
              <a:rPr lang="en-US" sz="1500"/>
              <a:t> Linea rossa = trend (regressione lineare, pendenza ≈ +0.8 Serie TV/anno)</a:t>
            </a:r>
          </a:p>
          <a:p>
            <a:pPr>
              <a:lnSpc>
                <a:spcPct val="110000"/>
              </a:lnSpc>
              <a:spcAft>
                <a:spcPts val="600"/>
              </a:spcAft>
              <a:buSzPct val="87000"/>
              <a:buFont typeface="Arial" panose="020B0604020202020204" pitchFamily="34" charset="0"/>
              <a:buChar char="•"/>
            </a:pPr>
            <a:r>
              <a:rPr lang="en-US" sz="1500" b="1"/>
              <a:t>Cosa evidenzia</a:t>
            </a:r>
            <a:endParaRPr lang="en-US" sz="1500"/>
          </a:p>
          <a:p>
            <a:pPr>
              <a:lnSpc>
                <a:spcPct val="110000"/>
              </a:lnSpc>
              <a:spcAft>
                <a:spcPts val="600"/>
              </a:spcAft>
              <a:buSzPct val="87000"/>
              <a:buFont typeface="Arial" panose="020B0604020202020204" pitchFamily="34" charset="0"/>
              <a:buChar char="•"/>
            </a:pPr>
            <a:r>
              <a:rPr lang="en-US" sz="1500"/>
              <a:t>Crescita costante delle uscite negli ultimi anni</a:t>
            </a:r>
          </a:p>
          <a:p>
            <a:pPr>
              <a:lnSpc>
                <a:spcPct val="110000"/>
              </a:lnSpc>
              <a:spcAft>
                <a:spcPts val="600"/>
              </a:spcAft>
              <a:buSzPct val="87000"/>
              <a:buFont typeface="Arial" panose="020B0604020202020204" pitchFamily="34" charset="0"/>
              <a:buChar char="•"/>
            </a:pPr>
            <a:r>
              <a:rPr lang="en-US" sz="1500"/>
              <a:t>Trend positivo = Netflix investe sempre di più nelle Serie TV</a:t>
            </a:r>
          </a:p>
          <a:p>
            <a:pPr>
              <a:lnSpc>
                <a:spcPct val="110000"/>
              </a:lnSpc>
              <a:spcAft>
                <a:spcPts val="600"/>
              </a:spcAft>
              <a:buSzPct val="87000"/>
              <a:buFont typeface="Arial" panose="020B0604020202020204" pitchFamily="34" charset="0"/>
              <a:buChar char="•"/>
            </a:pPr>
            <a:r>
              <a:rPr lang="en-US" sz="1500"/>
              <a:t>Serie TV diventano parte </a:t>
            </a:r>
            <a:r>
              <a:rPr lang="en-US" sz="1500" b="1"/>
              <a:t>centrale</a:t>
            </a:r>
            <a:r>
              <a:rPr lang="en-US" sz="1500"/>
              <a:t> del catalogo</a:t>
            </a:r>
          </a:p>
          <a:p>
            <a:pPr>
              <a:lnSpc>
                <a:spcPct val="110000"/>
              </a:lnSpc>
              <a:spcAft>
                <a:spcPts val="600"/>
              </a:spcAft>
              <a:buSzPct val="87000"/>
              <a:buFont typeface="Arial" panose="020B0604020202020204" pitchFamily="34" charset="0"/>
              <a:buChar char="•"/>
            </a:pPr>
            <a:r>
              <a:rPr lang="en-US" sz="1500"/>
              <a:t>Si può dedurre  la produzione di Serie TV su Netflix è aumentata in modo continuo e significativo.</a:t>
            </a:r>
          </a:p>
        </p:txBody>
      </p:sp>
    </p:spTree>
    <p:extLst>
      <p:ext uri="{BB962C8B-B14F-4D97-AF65-F5344CB8AC3E}">
        <p14:creationId xmlns:p14="http://schemas.microsoft.com/office/powerpoint/2010/main" val="22865029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4E28BD-C59A-AD1E-E343-6F61C63C208A}"/>
              </a:ext>
            </a:extLst>
          </p:cNvPr>
          <p:cNvSpPr>
            <a:spLocks noGrp="1"/>
          </p:cNvSpPr>
          <p:nvPr>
            <p:ph type="title"/>
          </p:nvPr>
        </p:nvSpPr>
        <p:spPr/>
        <p:txBody>
          <a:bodyPr/>
          <a:lstStyle/>
          <a:p>
            <a:r>
              <a:rPr lang="it-IT" dirty="0"/>
              <a:t>Conclusione 5° quesito</a:t>
            </a:r>
          </a:p>
        </p:txBody>
      </p:sp>
      <p:sp>
        <p:nvSpPr>
          <p:cNvPr id="3" name="Segnaposto contenuto 2">
            <a:extLst>
              <a:ext uri="{FF2B5EF4-FFF2-40B4-BE49-F238E27FC236}">
                <a16:creationId xmlns:a16="http://schemas.microsoft.com/office/drawing/2014/main" id="{06028F0A-53A6-BE82-61DC-0D259D16CAFD}"/>
              </a:ext>
            </a:extLst>
          </p:cNvPr>
          <p:cNvSpPr>
            <a:spLocks noGrp="1"/>
          </p:cNvSpPr>
          <p:nvPr>
            <p:ph idx="1"/>
          </p:nvPr>
        </p:nvSpPr>
        <p:spPr/>
        <p:txBody>
          <a:bodyPr/>
          <a:lstStyle/>
          <a:p>
            <a:r>
              <a:rPr lang="it-IT" b="1" dirty="0"/>
              <a:t>Picchi produttivi</a:t>
            </a:r>
            <a:r>
              <a:rPr lang="it-IT" dirty="0"/>
              <a:t> individuati con </a:t>
            </a:r>
            <a:r>
              <a:rPr lang="it-IT" i="1" dirty="0"/>
              <a:t>z-score</a:t>
            </a:r>
            <a:r>
              <a:rPr lang="it-IT" dirty="0"/>
              <a:t> &gt; 2</a:t>
            </a:r>
          </a:p>
          <a:p>
            <a:r>
              <a:rPr lang="it-IT" b="1" dirty="0"/>
              <a:t>Percentuale Serie TV</a:t>
            </a:r>
            <a:r>
              <a:rPr lang="it-IT" dirty="0"/>
              <a:t> in crescita costante sul totale</a:t>
            </a:r>
          </a:p>
          <a:p>
            <a:r>
              <a:rPr lang="it-IT" b="1" dirty="0"/>
              <a:t>Regressione lineare</a:t>
            </a:r>
            <a:r>
              <a:rPr lang="it-IT" dirty="0"/>
              <a:t> : coefficiente positivo = trend crescente</a:t>
            </a:r>
          </a:p>
          <a:p>
            <a:r>
              <a:rPr lang="it-IT" b="1" dirty="0"/>
              <a:t>Analisi mensile + </a:t>
            </a:r>
            <a:r>
              <a:rPr lang="it-IT" b="1" dirty="0" err="1"/>
              <a:t>heatmap</a:t>
            </a:r>
            <a:r>
              <a:rPr lang="it-IT" dirty="0"/>
              <a:t> : evidenziano stagionalità nelle pubblicazioni</a:t>
            </a:r>
          </a:p>
          <a:p>
            <a:r>
              <a:rPr lang="it-IT" b="1" dirty="0"/>
              <a:t>Conclusione</a:t>
            </a:r>
            <a:r>
              <a:rPr lang="it-IT" dirty="0"/>
              <a:t>: Netflix ha investito sempre di più nelle Serie TV, rendendole una parte centrale del catalogo.</a:t>
            </a:r>
          </a:p>
          <a:p>
            <a:endParaRPr lang="it-IT" dirty="0"/>
          </a:p>
        </p:txBody>
      </p:sp>
    </p:spTree>
    <p:extLst>
      <p:ext uri="{BB962C8B-B14F-4D97-AF65-F5344CB8AC3E}">
        <p14:creationId xmlns:p14="http://schemas.microsoft.com/office/powerpoint/2010/main" val="1469565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C546EA2-EFF0-EDD8-1AD4-7039B5889A72}"/>
              </a:ext>
            </a:extLst>
          </p:cNvPr>
          <p:cNvSpPr>
            <a:spLocks noGrp="1"/>
          </p:cNvSpPr>
          <p:nvPr>
            <p:ph type="title"/>
          </p:nvPr>
        </p:nvSpPr>
        <p:spPr/>
        <p:txBody>
          <a:bodyPr/>
          <a:lstStyle/>
          <a:p>
            <a:r>
              <a:rPr lang="it-IT" dirty="0"/>
              <a:t>Tirando le somme</a:t>
            </a:r>
          </a:p>
        </p:txBody>
      </p:sp>
      <p:sp>
        <p:nvSpPr>
          <p:cNvPr id="3" name="Segnaposto contenuto 2">
            <a:extLst>
              <a:ext uri="{FF2B5EF4-FFF2-40B4-BE49-F238E27FC236}">
                <a16:creationId xmlns:a16="http://schemas.microsoft.com/office/drawing/2014/main" id="{BD1F0CA9-DF9B-4127-2D1B-88C0E6CBA479}"/>
              </a:ext>
            </a:extLst>
          </p:cNvPr>
          <p:cNvSpPr>
            <a:spLocks noGrp="1"/>
          </p:cNvSpPr>
          <p:nvPr>
            <p:ph idx="1"/>
          </p:nvPr>
        </p:nvSpPr>
        <p:spPr>
          <a:xfrm>
            <a:off x="401955" y="2210181"/>
            <a:ext cx="12085320" cy="4357878"/>
          </a:xfrm>
        </p:spPr>
        <p:txBody>
          <a:bodyPr>
            <a:normAutofit fontScale="47500" lnSpcReduction="20000"/>
          </a:bodyPr>
          <a:lstStyle/>
          <a:p>
            <a:pPr marL="0" indent="0">
              <a:buNone/>
            </a:pPr>
            <a:r>
              <a:rPr lang="it-IT" sz="2600" b="1" dirty="0"/>
              <a:t>Evoluzione produzione</a:t>
            </a:r>
            <a:endParaRPr lang="it-IT" sz="2600" dirty="0"/>
          </a:p>
          <a:p>
            <a:pPr lvl="1"/>
            <a:r>
              <a:rPr lang="it-IT" sz="2600" dirty="0"/>
              <a:t>Crescita costante dei contenuti</a:t>
            </a:r>
          </a:p>
          <a:p>
            <a:pPr lvl="1"/>
            <a:r>
              <a:rPr lang="it-IT" sz="2600" dirty="0"/>
              <a:t>Serie TV sempre più centrali (soprattutto dopo il 2010)</a:t>
            </a:r>
          </a:p>
          <a:p>
            <a:pPr marL="0" indent="0">
              <a:buNone/>
            </a:pPr>
            <a:r>
              <a:rPr lang="it-IT" sz="2600" b="1" dirty="0"/>
              <a:t>Tipo ↔ Rating</a:t>
            </a:r>
            <a:endParaRPr lang="it-IT" sz="2600" dirty="0"/>
          </a:p>
          <a:p>
            <a:pPr lvl="1"/>
            <a:r>
              <a:rPr lang="it-IT" sz="2600" dirty="0"/>
              <a:t>Relazione significativa (Chi-quadro)</a:t>
            </a:r>
          </a:p>
          <a:p>
            <a:pPr lvl="1"/>
            <a:r>
              <a:rPr lang="it-IT" sz="2600" dirty="0"/>
              <a:t>Rating diversi per Film e Serie TV → strategie di targetizzazione</a:t>
            </a:r>
          </a:p>
          <a:p>
            <a:pPr marL="0" indent="0">
              <a:buNone/>
            </a:pPr>
            <a:r>
              <a:rPr lang="it-IT" sz="2600" b="1" dirty="0"/>
              <a:t>Predizione rating</a:t>
            </a:r>
            <a:endParaRPr lang="it-IT" sz="2600" dirty="0"/>
          </a:p>
          <a:p>
            <a:pPr lvl="1"/>
            <a:r>
              <a:rPr lang="it-IT" sz="2600" dirty="0"/>
              <a:t>Random </a:t>
            </a:r>
            <a:r>
              <a:rPr lang="it-IT" sz="2600" dirty="0" err="1"/>
              <a:t>Forest</a:t>
            </a:r>
            <a:r>
              <a:rPr lang="it-IT" sz="2600" dirty="0"/>
              <a:t> = modello più accurato</a:t>
            </a:r>
          </a:p>
          <a:p>
            <a:pPr lvl="1"/>
            <a:r>
              <a:rPr lang="it-IT" sz="2600" dirty="0"/>
              <a:t>Anno, durata e tipo → già predittivi del rating</a:t>
            </a:r>
          </a:p>
          <a:p>
            <a:pPr marL="0" indent="0">
              <a:buNone/>
            </a:pPr>
            <a:r>
              <a:rPr lang="it-IT" sz="2600" b="1" dirty="0"/>
              <a:t>Clustering contenuti</a:t>
            </a:r>
            <a:endParaRPr lang="it-IT" sz="2600" dirty="0"/>
          </a:p>
          <a:p>
            <a:pPr lvl="1"/>
            <a:r>
              <a:rPr lang="it-IT" sz="2600" dirty="0"/>
              <a:t>5 cluster naturali (testo + variabili categoriali)</a:t>
            </a:r>
          </a:p>
          <a:p>
            <a:pPr lvl="1"/>
            <a:r>
              <a:rPr lang="it-IT" sz="2600" dirty="0"/>
              <a:t>Utile per raccomandazioni e analisi di mercato</a:t>
            </a:r>
          </a:p>
          <a:p>
            <a:pPr marL="0" indent="0">
              <a:buNone/>
            </a:pPr>
            <a:r>
              <a:rPr lang="it-IT" sz="2600" b="1" dirty="0"/>
              <a:t>Picchi Serie TV</a:t>
            </a:r>
            <a:endParaRPr lang="it-IT" sz="2600" dirty="0"/>
          </a:p>
          <a:p>
            <a:pPr lvl="1"/>
            <a:r>
              <a:rPr lang="it-IT" sz="2600" dirty="0"/>
              <a:t>Anni con z-score &gt; 2 → strategie aziendali/mercato</a:t>
            </a:r>
          </a:p>
          <a:p>
            <a:pPr lvl="1"/>
            <a:r>
              <a:rPr lang="it-IT" sz="2600" dirty="0"/>
              <a:t>Presenza di stagionalità nelle aggiunte</a:t>
            </a:r>
          </a:p>
          <a:p>
            <a:pPr marL="0" indent="0">
              <a:buNone/>
            </a:pPr>
            <a:r>
              <a:rPr lang="it-IT" sz="2600" dirty="0"/>
              <a:t> </a:t>
            </a:r>
            <a:r>
              <a:rPr lang="it-IT" sz="2600" b="1" dirty="0"/>
              <a:t>Sintesi finale</a:t>
            </a:r>
            <a:r>
              <a:rPr lang="it-IT" sz="2600" dirty="0"/>
              <a:t>: Netflix ha ampliato e diversificato l’offerta, puntando sempre più sulle Serie TV e adattando i contenuti a rating e target.</a:t>
            </a:r>
          </a:p>
          <a:p>
            <a:endParaRPr lang="it-IT" dirty="0"/>
          </a:p>
        </p:txBody>
      </p:sp>
    </p:spTree>
    <p:extLst>
      <p:ext uri="{BB962C8B-B14F-4D97-AF65-F5344CB8AC3E}">
        <p14:creationId xmlns:p14="http://schemas.microsoft.com/office/powerpoint/2010/main" val="364437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E49C34D-1E0A-C757-A5D3-CF5FF36AB1FE}"/>
              </a:ext>
            </a:extLst>
          </p:cNvPr>
          <p:cNvSpPr>
            <a:spLocks noGrp="1"/>
          </p:cNvSpPr>
          <p:nvPr>
            <p:ph type="title"/>
          </p:nvPr>
        </p:nvSpPr>
        <p:spPr>
          <a:xfrm>
            <a:off x="640079" y="1371600"/>
            <a:ext cx="5752093" cy="1097280"/>
          </a:xfrm>
        </p:spPr>
        <p:txBody>
          <a:bodyPr>
            <a:normAutofit/>
          </a:bodyPr>
          <a:lstStyle/>
          <a:p>
            <a:r>
              <a:rPr lang="it-IT" dirty="0"/>
              <a:t>Dataset e </a:t>
            </a:r>
            <a:r>
              <a:rPr lang="it-IT" dirty="0" err="1"/>
              <a:t>Preprocessing</a:t>
            </a:r>
            <a:endParaRPr lang="it-IT" dirty="0"/>
          </a:p>
        </p:txBody>
      </p:sp>
      <p:cxnSp>
        <p:nvCxnSpPr>
          <p:cNvPr id="14" name="Straight Connector 13">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Rectangle 2">
            <a:extLst>
              <a:ext uri="{FF2B5EF4-FFF2-40B4-BE49-F238E27FC236}">
                <a16:creationId xmlns:a16="http://schemas.microsoft.com/office/drawing/2014/main" id="{D53DA8F4-3E32-5EEE-9209-324555685F61}"/>
              </a:ext>
            </a:extLst>
          </p:cNvPr>
          <p:cNvSpPr>
            <a:spLocks noGrp="1" noChangeArrowheads="1"/>
          </p:cNvSpPr>
          <p:nvPr>
            <p:ph idx="1"/>
          </p:nvPr>
        </p:nvSpPr>
        <p:spPr bwMode="auto">
          <a:xfrm>
            <a:off x="640079" y="2636205"/>
            <a:ext cx="5752095" cy="366171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None/>
              <a:tabLst/>
            </a:pPr>
            <a:r>
              <a:rPr lang="it-IT" altLang="it-IT" sz="1300">
                <a:latin typeface="Arial" panose="020B0604020202020204" pitchFamily="34" charset="0"/>
              </a:rPr>
              <a:t>Inizialmente il dataset ha </a:t>
            </a:r>
            <a:r>
              <a:rPr kumimoji="0" lang="it-IT" altLang="it-IT" sz="1300" b="0" i="0" u="none" strike="noStrike" cap="none" normalizeH="0" baseline="0">
                <a:ln>
                  <a:noFill/>
                </a:ln>
                <a:effectLst/>
                <a:latin typeface="Arial" panose="020B0604020202020204" pitchFamily="34" charset="0"/>
              </a:rPr>
              <a:t>8807 record (film e serie TV, aggiornato al 2021).</a:t>
            </a:r>
          </a:p>
          <a:p>
            <a:pPr marL="0" marR="0" lvl="0" indent="0" defTabSz="914400" rtl="0" eaLnBrk="0" fontAlgn="base" latinLnBrk="0" hangingPunct="0">
              <a:lnSpc>
                <a:spcPct val="110000"/>
              </a:lnSpc>
              <a:spcBef>
                <a:spcPct val="0"/>
              </a:spcBef>
              <a:spcAft>
                <a:spcPts val="600"/>
              </a:spcAft>
              <a:buClrTx/>
              <a:buSzTx/>
              <a:buNone/>
              <a:tabLst/>
            </a:pPr>
            <a:r>
              <a:rPr kumimoji="0" lang="it-IT" altLang="it-IT" sz="1300" b="0" i="0" u="none" strike="noStrike" cap="none" normalizeH="0" baseline="0">
                <a:ln>
                  <a:noFill/>
                </a:ln>
                <a:effectLst/>
                <a:latin typeface="Arial" panose="020B0604020202020204" pitchFamily="34" charset="0"/>
              </a:rPr>
              <a:t>- Variabili principali: </a:t>
            </a:r>
            <a:r>
              <a:rPr kumimoji="0" lang="it-IT" altLang="it-IT" sz="1300" b="0" i="1" u="none" strike="noStrike" cap="none" normalizeH="0" baseline="0">
                <a:ln>
                  <a:noFill/>
                </a:ln>
                <a:effectLst/>
                <a:latin typeface="Arial" panose="020B0604020202020204" pitchFamily="34" charset="0"/>
              </a:rPr>
              <a:t>titolo, tipo, regista, cast, paese, anno, rating, durata, generi</a:t>
            </a:r>
            <a:endParaRPr kumimoji="0" lang="it-IT" altLang="it-IT"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None/>
              <a:tabLst/>
            </a:pPr>
            <a:r>
              <a:rPr kumimoji="0" lang="it-IT" altLang="it-IT" sz="1300" b="1" i="0" u="none" strike="noStrike" cap="none" normalizeH="0" baseline="0">
                <a:ln>
                  <a:noFill/>
                </a:ln>
                <a:effectLst/>
                <a:latin typeface="Arial" panose="020B0604020202020204" pitchFamily="34" charset="0"/>
              </a:rPr>
              <a:t>- Pulizia dei dati (rimuovendo tutti </a:t>
            </a:r>
            <a:endParaRPr kumimoji="0" lang="it-IT" altLang="it-IT"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None/>
              <a:tabLst/>
            </a:pPr>
            <a:r>
              <a:rPr kumimoji="0" lang="it-IT" altLang="it-IT" sz="1300" b="0" i="0" u="none" strike="noStrike" cap="none" normalizeH="0" baseline="0">
                <a:ln>
                  <a:noFill/>
                </a:ln>
                <a:effectLst/>
                <a:latin typeface="Arial" panose="020B0604020202020204" pitchFamily="34" charset="0"/>
              </a:rPr>
              <a:t>- Rimossi duplicati e valori nulli passando da 8807 a  </a:t>
            </a:r>
            <a:r>
              <a:rPr kumimoji="0" lang="it-IT" altLang="it-IT" sz="1300" i="0" u="none" strike="noStrike" cap="none" normalizeH="0" baseline="0">
                <a:ln>
                  <a:noFill/>
                </a:ln>
                <a:effectLst/>
                <a:latin typeface="Arial" panose="020B0604020202020204" pitchFamily="34" charset="0"/>
              </a:rPr>
              <a:t>5332 record finali</a:t>
            </a:r>
          </a:p>
          <a:p>
            <a:pPr marL="0" marR="0" lvl="0" indent="0" defTabSz="914400" rtl="0" eaLnBrk="0" fontAlgn="base" latinLnBrk="0" hangingPunct="0">
              <a:lnSpc>
                <a:spcPct val="110000"/>
              </a:lnSpc>
              <a:spcBef>
                <a:spcPct val="0"/>
              </a:spcBef>
              <a:spcAft>
                <a:spcPts val="600"/>
              </a:spcAft>
              <a:buClrTx/>
              <a:buSzTx/>
              <a:buFontTx/>
              <a:buChar char="•"/>
              <a:tabLst/>
            </a:pPr>
            <a:r>
              <a:rPr kumimoji="0" lang="it-IT" altLang="it-IT" sz="1300" b="0" i="0" u="none" strike="noStrike" cap="none" normalizeH="0" baseline="0" err="1">
                <a:ln>
                  <a:noFill/>
                </a:ln>
                <a:effectLst/>
                <a:latin typeface="Arial" panose="020B0604020202020204" pitchFamily="34" charset="0"/>
              </a:rPr>
              <a:t>Parsing</a:t>
            </a:r>
            <a:r>
              <a:rPr kumimoji="0" lang="it-IT" altLang="it-IT" sz="1300" b="0" i="0" u="none" strike="noStrike" cap="none" normalizeH="0" baseline="0">
                <a:ln>
                  <a:noFill/>
                </a:ln>
                <a:effectLst/>
                <a:latin typeface="Arial" panose="020B0604020202020204" pitchFamily="34" charset="0"/>
              </a:rPr>
              <a:t> date in formato standard</a:t>
            </a:r>
          </a:p>
          <a:p>
            <a:pPr marL="0" marR="0" lvl="0" indent="0" defTabSz="914400" rtl="0" eaLnBrk="0" fontAlgn="base" latinLnBrk="0" hangingPunct="0">
              <a:lnSpc>
                <a:spcPct val="110000"/>
              </a:lnSpc>
              <a:spcBef>
                <a:spcPct val="0"/>
              </a:spcBef>
              <a:spcAft>
                <a:spcPts val="600"/>
              </a:spcAft>
              <a:buClrTx/>
              <a:buSzTx/>
              <a:buFontTx/>
              <a:buChar char="•"/>
              <a:tabLst/>
            </a:pPr>
            <a:r>
              <a:rPr kumimoji="0" lang="it-IT" altLang="it-IT" sz="1300" b="1" i="0" u="none" strike="noStrike" cap="none" normalizeH="0" baseline="0">
                <a:ln>
                  <a:noFill/>
                </a:ln>
                <a:effectLst/>
                <a:latin typeface="Arial" panose="020B0604020202020204" pitchFamily="34" charset="0"/>
              </a:rPr>
              <a:t>Trasformazioni</a:t>
            </a:r>
            <a:endParaRPr kumimoji="0" lang="it-IT" altLang="it-IT" sz="1300" b="0" i="0" u="none" strike="noStrike" cap="none" normalizeH="0" baseline="0">
              <a:ln>
                <a:noFill/>
              </a:ln>
              <a:effectLst/>
              <a:latin typeface="Arial" panose="020B0604020202020204" pitchFamily="34" charset="0"/>
            </a:endParaRPr>
          </a:p>
          <a:p>
            <a:pPr marL="0" marR="0" lvl="0" indent="0" defTabSz="914400" rtl="0" eaLnBrk="0" fontAlgn="base" latinLnBrk="0" hangingPunct="0">
              <a:lnSpc>
                <a:spcPct val="110000"/>
              </a:lnSpc>
              <a:spcBef>
                <a:spcPct val="0"/>
              </a:spcBef>
              <a:spcAft>
                <a:spcPts val="600"/>
              </a:spcAft>
              <a:buClrTx/>
              <a:buSzTx/>
              <a:buFontTx/>
              <a:buChar char="•"/>
              <a:tabLst/>
            </a:pPr>
            <a:r>
              <a:rPr kumimoji="0" lang="it-IT" altLang="it-IT" sz="1300" b="1" i="0" u="none" strike="noStrike" cap="none" normalizeH="0" baseline="0">
                <a:ln>
                  <a:noFill/>
                </a:ln>
                <a:effectLst/>
                <a:latin typeface="Arial" panose="020B0604020202020204" pitchFamily="34" charset="0"/>
              </a:rPr>
              <a:t>Normalizzazione &amp; Standardizzazione</a:t>
            </a:r>
            <a:r>
              <a:rPr kumimoji="0" lang="it-IT" altLang="it-IT" sz="1300" b="0" i="0" u="none" strike="noStrike" cap="none" normalizeH="0" baseline="0">
                <a:ln>
                  <a:noFill/>
                </a:ln>
                <a:effectLst/>
                <a:latin typeface="Arial" panose="020B0604020202020204" pitchFamily="34" charset="0"/>
              </a:rPr>
              <a:t> (release </a:t>
            </a:r>
            <a:r>
              <a:rPr kumimoji="0" lang="it-IT" altLang="it-IT" sz="1300" b="0" i="0" u="none" strike="noStrike" cap="none" normalizeH="0" baseline="0" err="1">
                <a:ln>
                  <a:noFill/>
                </a:ln>
                <a:effectLst/>
                <a:latin typeface="Arial" panose="020B0604020202020204" pitchFamily="34" charset="0"/>
              </a:rPr>
              <a:t>year</a:t>
            </a:r>
            <a:r>
              <a:rPr kumimoji="0" lang="it-IT" altLang="it-IT" sz="1300" b="0" i="0" u="none" strike="noStrike" cap="none" normalizeH="0" baseline="0">
                <a:ln>
                  <a:noFill/>
                </a:ln>
                <a:effectLst/>
                <a:latin typeface="Arial" panose="020B0604020202020204" pitchFamily="34" charset="0"/>
              </a:rPr>
              <a:t>, durata)</a:t>
            </a:r>
          </a:p>
          <a:p>
            <a:pPr marL="0" marR="0" lvl="0" indent="0" defTabSz="914400" rtl="0" eaLnBrk="0" fontAlgn="base" latinLnBrk="0" hangingPunct="0">
              <a:lnSpc>
                <a:spcPct val="110000"/>
              </a:lnSpc>
              <a:spcBef>
                <a:spcPct val="0"/>
              </a:spcBef>
              <a:spcAft>
                <a:spcPts val="600"/>
              </a:spcAft>
              <a:buClrTx/>
              <a:buSzTx/>
              <a:buFontTx/>
              <a:buChar char="•"/>
              <a:tabLst/>
            </a:pPr>
            <a:r>
              <a:rPr kumimoji="0" lang="it-IT" altLang="it-IT" sz="1300" b="1" i="0" u="none" strike="noStrike" cap="none" normalizeH="0" baseline="0" err="1">
                <a:ln>
                  <a:noFill/>
                </a:ln>
                <a:effectLst/>
                <a:latin typeface="Arial" panose="020B0604020202020204" pitchFamily="34" charset="0"/>
              </a:rPr>
              <a:t>Encoding</a:t>
            </a:r>
            <a:r>
              <a:rPr kumimoji="0" lang="it-IT" altLang="it-IT" sz="1300" b="0" i="0" u="none" strike="noStrike" cap="none" normalizeH="0" baseline="0">
                <a:ln>
                  <a:noFill/>
                </a:ln>
                <a:effectLst/>
                <a:latin typeface="Arial" panose="020B0604020202020204" pitchFamily="34" charset="0"/>
              </a:rPr>
              <a:t>:</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it-IT" altLang="it-IT" sz="1300" b="0" i="0" u="none" strike="noStrike" cap="none" normalizeH="0" baseline="0">
                <a:ln>
                  <a:noFill/>
                </a:ln>
                <a:effectLst/>
                <a:latin typeface="Arial" panose="020B0604020202020204" pitchFamily="34" charset="0"/>
              </a:rPr>
              <a:t>One-hot per generi </a:t>
            </a:r>
          </a:p>
          <a:p>
            <a:pPr marL="457200" marR="0" lvl="1" indent="0" defTabSz="914400" rtl="0" eaLnBrk="0" fontAlgn="base" latinLnBrk="0" hangingPunct="0">
              <a:lnSpc>
                <a:spcPct val="110000"/>
              </a:lnSpc>
              <a:spcBef>
                <a:spcPct val="0"/>
              </a:spcBef>
              <a:spcAft>
                <a:spcPts val="600"/>
              </a:spcAft>
              <a:buClrTx/>
              <a:buSzTx/>
              <a:buFontTx/>
              <a:buChar char="•"/>
              <a:tabLst/>
            </a:pPr>
            <a:r>
              <a:rPr kumimoji="0" lang="it-IT" altLang="it-IT" sz="1300" b="0" i="0" u="none" strike="noStrike" cap="none" normalizeH="0" baseline="0">
                <a:ln>
                  <a:noFill/>
                </a:ln>
                <a:effectLst/>
                <a:latin typeface="Arial" panose="020B0604020202020204" pitchFamily="34" charset="0"/>
              </a:rPr>
              <a:t>Dummy per rating</a:t>
            </a:r>
          </a:p>
          <a:p>
            <a:pPr marL="0" marR="0" lvl="0" indent="0" defTabSz="914400" rtl="0" eaLnBrk="0" fontAlgn="base" latinLnBrk="0" hangingPunct="0">
              <a:lnSpc>
                <a:spcPct val="110000"/>
              </a:lnSpc>
              <a:spcBef>
                <a:spcPct val="0"/>
              </a:spcBef>
              <a:spcAft>
                <a:spcPts val="600"/>
              </a:spcAft>
              <a:buClrTx/>
              <a:buSzTx/>
              <a:buFontTx/>
              <a:buNone/>
              <a:tabLst/>
            </a:pPr>
            <a:endParaRPr kumimoji="0" lang="it-IT" altLang="it-IT" sz="1300" b="0" i="0" u="none" strike="noStrike" cap="none" normalizeH="0" baseline="0">
              <a:ln>
                <a:noFill/>
              </a:ln>
              <a:effectLst/>
              <a:latin typeface="Arial" panose="020B0604020202020204" pitchFamily="34" charset="0"/>
            </a:endParaRPr>
          </a:p>
        </p:txBody>
      </p:sp>
      <p:pic>
        <p:nvPicPr>
          <p:cNvPr id="7" name="Immagine 6">
            <a:extLst>
              <a:ext uri="{FF2B5EF4-FFF2-40B4-BE49-F238E27FC236}">
                <a16:creationId xmlns:a16="http://schemas.microsoft.com/office/drawing/2014/main" id="{1410E9A0-1892-D8C3-2C2C-18044B3DEE03}"/>
              </a:ext>
            </a:extLst>
          </p:cNvPr>
          <p:cNvPicPr>
            <a:picLocks noChangeAspect="1"/>
          </p:cNvPicPr>
          <p:nvPr/>
        </p:nvPicPr>
        <p:blipFill>
          <a:blip r:embed="rId2"/>
          <a:stretch>
            <a:fillRect/>
          </a:stretch>
        </p:blipFill>
        <p:spPr>
          <a:xfrm>
            <a:off x="7527501" y="4019119"/>
            <a:ext cx="4153425" cy="2658192"/>
          </a:xfrm>
          <a:prstGeom prst="rect">
            <a:avLst/>
          </a:prstGeom>
        </p:spPr>
      </p:pic>
      <p:pic>
        <p:nvPicPr>
          <p:cNvPr id="4" name="Immagine 3">
            <a:extLst>
              <a:ext uri="{FF2B5EF4-FFF2-40B4-BE49-F238E27FC236}">
                <a16:creationId xmlns:a16="http://schemas.microsoft.com/office/drawing/2014/main" id="{A23C7C9E-2F3A-7AAD-E58B-425194935E23}"/>
              </a:ext>
            </a:extLst>
          </p:cNvPr>
          <p:cNvPicPr>
            <a:picLocks noChangeAspect="1"/>
          </p:cNvPicPr>
          <p:nvPr/>
        </p:nvPicPr>
        <p:blipFill>
          <a:blip r:embed="rId3"/>
          <a:stretch>
            <a:fillRect/>
          </a:stretch>
        </p:blipFill>
        <p:spPr>
          <a:xfrm>
            <a:off x="7758960" y="148247"/>
            <a:ext cx="3066250" cy="2690635"/>
          </a:xfrm>
          <a:prstGeom prst="rect">
            <a:avLst/>
          </a:prstGeom>
        </p:spPr>
      </p:pic>
      <p:cxnSp>
        <p:nvCxnSpPr>
          <p:cNvPr id="9" name="Connettore 2 8">
            <a:extLst>
              <a:ext uri="{FF2B5EF4-FFF2-40B4-BE49-F238E27FC236}">
                <a16:creationId xmlns:a16="http://schemas.microsoft.com/office/drawing/2014/main" id="{20C13E0E-B2B5-DC65-9C9D-32C7DEAE3F21}"/>
              </a:ext>
            </a:extLst>
          </p:cNvPr>
          <p:cNvCxnSpPr>
            <a:stCxn id="4" idx="2"/>
            <a:endCxn id="7" idx="0"/>
          </p:cNvCxnSpPr>
          <p:nvPr/>
        </p:nvCxnSpPr>
        <p:spPr>
          <a:xfrm>
            <a:off x="9292085" y="2838882"/>
            <a:ext cx="312129" cy="1180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asellaDiTesto 9">
            <a:extLst>
              <a:ext uri="{FF2B5EF4-FFF2-40B4-BE49-F238E27FC236}">
                <a16:creationId xmlns:a16="http://schemas.microsoft.com/office/drawing/2014/main" id="{BCAB986E-22FD-3E28-6C3C-49627B8C88EC}"/>
              </a:ext>
            </a:extLst>
          </p:cNvPr>
          <p:cNvSpPr txBox="1"/>
          <p:nvPr/>
        </p:nvSpPr>
        <p:spPr>
          <a:xfrm>
            <a:off x="6392172" y="448056"/>
            <a:ext cx="1135329" cy="923330"/>
          </a:xfrm>
          <a:prstGeom prst="rect">
            <a:avLst/>
          </a:prstGeom>
          <a:noFill/>
        </p:spPr>
        <p:txBody>
          <a:bodyPr wrap="square" rtlCol="0">
            <a:spAutoFit/>
          </a:bodyPr>
          <a:lstStyle/>
          <a:p>
            <a:r>
              <a:rPr lang="it-IT" dirty="0"/>
              <a:t>Prima della One-Hot</a:t>
            </a:r>
          </a:p>
        </p:txBody>
      </p:sp>
      <p:sp>
        <p:nvSpPr>
          <p:cNvPr id="11" name="CasellaDiTesto 10">
            <a:extLst>
              <a:ext uri="{FF2B5EF4-FFF2-40B4-BE49-F238E27FC236}">
                <a16:creationId xmlns:a16="http://schemas.microsoft.com/office/drawing/2014/main" id="{3114C6D6-4345-DFF6-084B-F235C6E3F187}"/>
              </a:ext>
            </a:extLst>
          </p:cNvPr>
          <p:cNvSpPr txBox="1"/>
          <p:nvPr/>
        </p:nvSpPr>
        <p:spPr>
          <a:xfrm>
            <a:off x="6392172" y="4590288"/>
            <a:ext cx="977892" cy="923330"/>
          </a:xfrm>
          <a:prstGeom prst="rect">
            <a:avLst/>
          </a:prstGeom>
          <a:noFill/>
        </p:spPr>
        <p:txBody>
          <a:bodyPr wrap="square" rtlCol="0">
            <a:spAutoFit/>
          </a:bodyPr>
          <a:lstStyle/>
          <a:p>
            <a:r>
              <a:rPr lang="it-IT" dirty="0"/>
              <a:t>Dopo La one-hot</a:t>
            </a:r>
          </a:p>
        </p:txBody>
      </p:sp>
    </p:spTree>
    <p:extLst>
      <p:ext uri="{BB962C8B-B14F-4D97-AF65-F5344CB8AC3E}">
        <p14:creationId xmlns:p14="http://schemas.microsoft.com/office/powerpoint/2010/main" val="636988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90C84DAF-709B-B6D5-2474-299C44294C6B}"/>
              </a:ext>
            </a:extLst>
          </p:cNvPr>
          <p:cNvSpPr>
            <a:spLocks noGrp="1"/>
          </p:cNvSpPr>
          <p:nvPr>
            <p:ph type="title"/>
          </p:nvPr>
        </p:nvSpPr>
        <p:spPr>
          <a:xfrm>
            <a:off x="640080" y="914401"/>
            <a:ext cx="4876801" cy="1569516"/>
          </a:xfrm>
        </p:spPr>
        <p:txBody>
          <a:bodyPr vert="horz" lIns="91440" tIns="45720" rIns="91440" bIns="45720" rtlCol="0" anchor="t">
            <a:normAutofit/>
          </a:bodyPr>
          <a:lstStyle/>
          <a:p>
            <a:r>
              <a:rPr lang="en-US"/>
              <a:t>Analisi Descrittiva</a:t>
            </a:r>
          </a:p>
        </p:txBody>
      </p:sp>
      <p:pic>
        <p:nvPicPr>
          <p:cNvPr id="5" name="Segnaposto contenuto 4">
            <a:extLst>
              <a:ext uri="{FF2B5EF4-FFF2-40B4-BE49-F238E27FC236}">
                <a16:creationId xmlns:a16="http://schemas.microsoft.com/office/drawing/2014/main" id="{79F0C3AC-71E9-3CBF-DEFB-7023EF883838}"/>
              </a:ext>
            </a:extLst>
          </p:cNvPr>
          <p:cNvPicPr>
            <a:picLocks noGrp="1" noChangeAspect="1"/>
          </p:cNvPicPr>
          <p:nvPr>
            <p:ph idx="1"/>
          </p:nvPr>
        </p:nvPicPr>
        <p:blipFill>
          <a:blip r:embed="rId2"/>
          <a:stretch>
            <a:fillRect/>
          </a:stretch>
        </p:blipFill>
        <p:spPr>
          <a:xfrm>
            <a:off x="640080" y="2012843"/>
            <a:ext cx="5631864" cy="3111604"/>
          </a:xfrm>
          <a:prstGeom prst="rect">
            <a:avLst/>
          </a:prstGeom>
        </p:spPr>
      </p:pic>
      <p:sp>
        <p:nvSpPr>
          <p:cNvPr id="9" name="CasellaDiTesto 8">
            <a:extLst>
              <a:ext uri="{FF2B5EF4-FFF2-40B4-BE49-F238E27FC236}">
                <a16:creationId xmlns:a16="http://schemas.microsoft.com/office/drawing/2014/main" id="{B18FDA6C-71F8-6080-9D6D-F7950E82B333}"/>
              </a:ext>
            </a:extLst>
          </p:cNvPr>
          <p:cNvSpPr txBox="1"/>
          <p:nvPr/>
        </p:nvSpPr>
        <p:spPr>
          <a:xfrm>
            <a:off x="6400799" y="960119"/>
            <a:ext cx="5130210" cy="5022661"/>
          </a:xfrm>
          <a:prstGeom prst="rect">
            <a:avLst/>
          </a:prstGeom>
        </p:spPr>
        <p:txBody>
          <a:bodyPr vert="horz" lIns="91440" tIns="45720" rIns="91440" bIns="45720" rtlCol="0">
            <a:normAutofit/>
          </a:bodyPr>
          <a:lstStyle/>
          <a:p>
            <a:pPr>
              <a:lnSpc>
                <a:spcPct val="110000"/>
              </a:lnSpc>
              <a:spcAft>
                <a:spcPts val="600"/>
              </a:spcAft>
              <a:buSzPct val="87000"/>
            </a:pPr>
            <a:r>
              <a:rPr lang="en-US" sz="1100" b="1" dirty="0" err="1"/>
              <a:t>Distribuzione</a:t>
            </a:r>
            <a:r>
              <a:rPr lang="en-US" sz="1100" b="1" dirty="0"/>
              <a:t> anni di </a:t>
            </a:r>
            <a:r>
              <a:rPr lang="en-US" sz="1100" b="1" dirty="0" err="1"/>
              <a:t>uscita</a:t>
            </a:r>
            <a:endParaRPr lang="en-US" sz="1100" dirty="0"/>
          </a:p>
          <a:p>
            <a:pPr>
              <a:lnSpc>
                <a:spcPct val="110000"/>
              </a:lnSpc>
              <a:spcAft>
                <a:spcPts val="600"/>
              </a:spcAft>
              <a:buSzPct val="87000"/>
              <a:buFont typeface="Arial" panose="020B0604020202020204" pitchFamily="34" charset="0"/>
              <a:buChar char="•"/>
            </a:pPr>
            <a:r>
              <a:rPr lang="en-US" sz="1100" dirty="0" err="1"/>
              <a:t>Maggior</a:t>
            </a:r>
            <a:r>
              <a:rPr lang="en-US" sz="1100" dirty="0"/>
              <a:t> </a:t>
            </a:r>
            <a:r>
              <a:rPr lang="en-US" sz="1100" dirty="0" err="1"/>
              <a:t>parte</a:t>
            </a:r>
            <a:r>
              <a:rPr lang="en-US" sz="1100" dirty="0"/>
              <a:t> </a:t>
            </a:r>
            <a:r>
              <a:rPr lang="en-US" sz="1100" dirty="0" err="1"/>
              <a:t>dei</a:t>
            </a:r>
            <a:r>
              <a:rPr lang="en-US" sz="1100" dirty="0"/>
              <a:t> </a:t>
            </a:r>
            <a:r>
              <a:rPr lang="en-US" sz="1100" dirty="0" err="1"/>
              <a:t>contenuti</a:t>
            </a:r>
            <a:r>
              <a:rPr lang="en-US" sz="1100" dirty="0"/>
              <a:t> </a:t>
            </a:r>
            <a:r>
              <a:rPr lang="en-US" sz="1100" dirty="0" err="1"/>
              <a:t>pubblicati</a:t>
            </a:r>
            <a:r>
              <a:rPr lang="en-US" sz="1100" dirty="0"/>
              <a:t> dopo il 2015</a:t>
            </a:r>
          </a:p>
          <a:p>
            <a:pPr>
              <a:lnSpc>
                <a:spcPct val="110000"/>
              </a:lnSpc>
              <a:spcAft>
                <a:spcPts val="600"/>
              </a:spcAft>
              <a:buSzPct val="87000"/>
              <a:buFont typeface="Arial" panose="020B0604020202020204" pitchFamily="34" charset="0"/>
              <a:buChar char="•"/>
            </a:pPr>
            <a:r>
              <a:rPr lang="en-US" sz="1100" dirty="0"/>
              <a:t>Forte </a:t>
            </a:r>
            <a:r>
              <a:rPr lang="en-US" sz="1100" dirty="0" err="1"/>
              <a:t>crescita</a:t>
            </a:r>
            <a:r>
              <a:rPr lang="en-US" sz="1100" dirty="0"/>
              <a:t> </a:t>
            </a:r>
            <a:r>
              <a:rPr lang="en-US" sz="1100" dirty="0" err="1"/>
              <a:t>recente</a:t>
            </a:r>
            <a:r>
              <a:rPr lang="en-US" sz="1100" dirty="0"/>
              <a:t> del </a:t>
            </a:r>
            <a:r>
              <a:rPr lang="en-US" sz="1100" dirty="0" err="1"/>
              <a:t>catalogo</a:t>
            </a:r>
            <a:endParaRPr lang="en-US" sz="1100" dirty="0"/>
          </a:p>
          <a:p>
            <a:pPr>
              <a:lnSpc>
                <a:spcPct val="110000"/>
              </a:lnSpc>
              <a:spcAft>
                <a:spcPts val="600"/>
              </a:spcAft>
              <a:buSzPct val="87000"/>
              <a:buFont typeface="Arial" panose="020B0604020202020204" pitchFamily="34" charset="0"/>
              <a:buChar char="•"/>
            </a:pPr>
            <a:endParaRPr lang="en-US" sz="1100" dirty="0"/>
          </a:p>
          <a:p>
            <a:pPr>
              <a:lnSpc>
                <a:spcPct val="110000"/>
              </a:lnSpc>
              <a:spcAft>
                <a:spcPts val="600"/>
              </a:spcAft>
              <a:buSzPct val="87000"/>
            </a:pPr>
            <a:r>
              <a:rPr lang="en-US" sz="1100" b="1" dirty="0" err="1"/>
              <a:t>Durata</a:t>
            </a:r>
            <a:r>
              <a:rPr lang="en-US" sz="1100" b="1" dirty="0"/>
              <a:t> </a:t>
            </a:r>
            <a:r>
              <a:rPr lang="en-US" sz="1100" b="1" dirty="0" err="1"/>
              <a:t>dei</a:t>
            </a:r>
            <a:r>
              <a:rPr lang="en-US" sz="1100" b="1" dirty="0"/>
              <a:t> film</a:t>
            </a:r>
            <a:endParaRPr lang="en-US" sz="1100" dirty="0"/>
          </a:p>
          <a:p>
            <a:pPr>
              <a:lnSpc>
                <a:spcPct val="110000"/>
              </a:lnSpc>
              <a:spcAft>
                <a:spcPts val="600"/>
              </a:spcAft>
              <a:buSzPct val="87000"/>
              <a:buFont typeface="Arial" panose="020B0604020202020204" pitchFamily="34" charset="0"/>
              <a:buChar char="•"/>
            </a:pPr>
            <a:r>
              <a:rPr lang="en-US" sz="1100" dirty="0" err="1"/>
              <a:t>Distribuzione</a:t>
            </a:r>
            <a:r>
              <a:rPr lang="en-US" sz="1100" dirty="0"/>
              <a:t> ~ </a:t>
            </a:r>
            <a:r>
              <a:rPr lang="en-US" sz="1100" dirty="0" err="1"/>
              <a:t>normale</a:t>
            </a:r>
            <a:r>
              <a:rPr lang="en-US" sz="1100" dirty="0"/>
              <a:t> </a:t>
            </a:r>
            <a:r>
              <a:rPr lang="en-US" sz="1100" dirty="0" err="1"/>
              <a:t>tra</a:t>
            </a:r>
            <a:r>
              <a:rPr lang="en-US" sz="1100" dirty="0"/>
              <a:t> 80–120 min</a:t>
            </a:r>
          </a:p>
          <a:p>
            <a:pPr>
              <a:lnSpc>
                <a:spcPct val="110000"/>
              </a:lnSpc>
              <a:spcAft>
                <a:spcPts val="600"/>
              </a:spcAft>
              <a:buSzPct val="87000"/>
              <a:buFont typeface="Arial" panose="020B0604020202020204" pitchFamily="34" charset="0"/>
              <a:buChar char="•"/>
            </a:pPr>
            <a:r>
              <a:rPr lang="en-US" sz="1100" dirty="0" err="1"/>
              <a:t>Pochi</a:t>
            </a:r>
            <a:r>
              <a:rPr lang="en-US" sz="1100" dirty="0"/>
              <a:t> film molto </a:t>
            </a:r>
            <a:r>
              <a:rPr lang="en-US" sz="1100" dirty="0" err="1"/>
              <a:t>brevi</a:t>
            </a:r>
            <a:r>
              <a:rPr lang="en-US" sz="1100" dirty="0"/>
              <a:t> o molto </a:t>
            </a:r>
            <a:r>
              <a:rPr lang="en-US" sz="1100" dirty="0" err="1"/>
              <a:t>lunghi</a:t>
            </a:r>
            <a:endParaRPr lang="en-US" sz="1100" dirty="0"/>
          </a:p>
          <a:p>
            <a:pPr>
              <a:lnSpc>
                <a:spcPct val="110000"/>
              </a:lnSpc>
              <a:spcAft>
                <a:spcPts val="600"/>
              </a:spcAft>
              <a:buSzPct val="87000"/>
              <a:buFont typeface="Arial" panose="020B0604020202020204" pitchFamily="34" charset="0"/>
              <a:buChar char="•"/>
            </a:pPr>
            <a:endParaRPr lang="en-US" sz="1100" dirty="0"/>
          </a:p>
          <a:p>
            <a:pPr>
              <a:lnSpc>
                <a:spcPct val="110000"/>
              </a:lnSpc>
              <a:spcAft>
                <a:spcPts val="600"/>
              </a:spcAft>
              <a:buSzPct val="87000"/>
            </a:pPr>
            <a:r>
              <a:rPr lang="en-US" sz="1100" b="1" dirty="0"/>
              <a:t>Film vs Serie TV</a:t>
            </a:r>
            <a:endParaRPr lang="en-US" sz="1100" dirty="0"/>
          </a:p>
          <a:p>
            <a:pPr>
              <a:lnSpc>
                <a:spcPct val="110000"/>
              </a:lnSpc>
              <a:spcAft>
                <a:spcPts val="600"/>
              </a:spcAft>
              <a:buSzPct val="87000"/>
              <a:buFont typeface="Arial" panose="020B0604020202020204" pitchFamily="34" charset="0"/>
              <a:buChar char="•"/>
            </a:pPr>
            <a:r>
              <a:rPr lang="en-US" sz="1100" dirty="0"/>
              <a:t>I film </a:t>
            </a:r>
            <a:r>
              <a:rPr lang="en-US" sz="1100" dirty="0" err="1"/>
              <a:t>dominano</a:t>
            </a:r>
            <a:r>
              <a:rPr lang="en-US" sz="1100" dirty="0"/>
              <a:t> il </a:t>
            </a:r>
            <a:r>
              <a:rPr lang="en-US" sz="1100" dirty="0" err="1"/>
              <a:t>catalogo</a:t>
            </a:r>
            <a:endParaRPr lang="en-US" sz="1100" dirty="0"/>
          </a:p>
          <a:p>
            <a:pPr>
              <a:lnSpc>
                <a:spcPct val="110000"/>
              </a:lnSpc>
              <a:spcAft>
                <a:spcPts val="600"/>
              </a:spcAft>
              <a:buSzPct val="87000"/>
              <a:buFont typeface="Arial" panose="020B0604020202020204" pitchFamily="34" charset="0"/>
              <a:buChar char="•"/>
            </a:pPr>
            <a:r>
              <a:rPr lang="en-US" sz="1100" dirty="0"/>
              <a:t>Le </a:t>
            </a:r>
            <a:r>
              <a:rPr lang="en-US" sz="1100" dirty="0" err="1"/>
              <a:t>serie</a:t>
            </a:r>
            <a:r>
              <a:rPr lang="en-US" sz="1100" dirty="0"/>
              <a:t> TV </a:t>
            </a:r>
            <a:r>
              <a:rPr lang="en-US" sz="1100" dirty="0" err="1"/>
              <a:t>crescono</a:t>
            </a:r>
            <a:r>
              <a:rPr lang="en-US" sz="1100" dirty="0"/>
              <a:t> solo </a:t>
            </a:r>
            <a:r>
              <a:rPr lang="en-US" sz="1100" dirty="0" err="1"/>
              <a:t>negli</a:t>
            </a:r>
            <a:r>
              <a:rPr lang="en-US" sz="1100" dirty="0"/>
              <a:t> </a:t>
            </a:r>
            <a:r>
              <a:rPr lang="en-US" sz="1100" dirty="0" err="1"/>
              <a:t>ultimi</a:t>
            </a:r>
            <a:r>
              <a:rPr lang="en-US" sz="1100" dirty="0"/>
              <a:t> anni</a:t>
            </a:r>
          </a:p>
          <a:p>
            <a:pPr>
              <a:lnSpc>
                <a:spcPct val="110000"/>
              </a:lnSpc>
              <a:spcAft>
                <a:spcPts val="600"/>
              </a:spcAft>
              <a:buSzPct val="87000"/>
              <a:buFont typeface="Arial" panose="020B0604020202020204" pitchFamily="34" charset="0"/>
              <a:buChar char="•"/>
            </a:pPr>
            <a:endParaRPr lang="en-US" sz="1100" dirty="0"/>
          </a:p>
          <a:p>
            <a:pPr>
              <a:lnSpc>
                <a:spcPct val="110000"/>
              </a:lnSpc>
              <a:spcAft>
                <a:spcPts val="600"/>
              </a:spcAft>
              <a:buSzPct val="87000"/>
            </a:pPr>
            <a:r>
              <a:rPr lang="en-US" sz="1100" b="1" dirty="0"/>
              <a:t>Trend </a:t>
            </a:r>
            <a:r>
              <a:rPr lang="en-US" sz="1100" b="1" dirty="0" err="1"/>
              <a:t>contenuti</a:t>
            </a:r>
            <a:r>
              <a:rPr lang="en-US" sz="1100" b="1" dirty="0"/>
              <a:t> </a:t>
            </a:r>
            <a:r>
              <a:rPr lang="en-US" sz="1100" b="1" dirty="0" err="1"/>
              <a:t>aggiunti</a:t>
            </a:r>
            <a:endParaRPr lang="en-US" sz="1100" dirty="0"/>
          </a:p>
          <a:p>
            <a:pPr>
              <a:lnSpc>
                <a:spcPct val="110000"/>
              </a:lnSpc>
              <a:spcAft>
                <a:spcPts val="600"/>
              </a:spcAft>
              <a:buSzPct val="87000"/>
              <a:buFont typeface="Arial" panose="020B0604020202020204" pitchFamily="34" charset="0"/>
              <a:buChar char="•"/>
            </a:pPr>
            <a:r>
              <a:rPr lang="en-US" sz="1100" dirty="0" err="1"/>
              <a:t>Crescita</a:t>
            </a:r>
            <a:r>
              <a:rPr lang="en-US" sz="1100" dirty="0"/>
              <a:t> </a:t>
            </a:r>
            <a:r>
              <a:rPr lang="en-US" sz="1100" dirty="0" err="1"/>
              <a:t>marcata</a:t>
            </a:r>
            <a:r>
              <a:rPr lang="en-US" sz="1100" dirty="0"/>
              <a:t> dal 2016 al 2019</a:t>
            </a:r>
          </a:p>
          <a:p>
            <a:pPr>
              <a:lnSpc>
                <a:spcPct val="110000"/>
              </a:lnSpc>
              <a:spcAft>
                <a:spcPts val="600"/>
              </a:spcAft>
              <a:buSzPct val="87000"/>
              <a:buFont typeface="Arial" panose="020B0604020202020204" pitchFamily="34" charset="0"/>
              <a:buChar char="•"/>
            </a:pPr>
            <a:r>
              <a:rPr lang="en-US" sz="1100" dirty="0" err="1"/>
              <a:t>Leggera</a:t>
            </a:r>
            <a:r>
              <a:rPr lang="en-US" sz="1100" dirty="0"/>
              <a:t> </a:t>
            </a:r>
            <a:r>
              <a:rPr lang="en-US" sz="1100" dirty="0" err="1"/>
              <a:t>diminuzione</a:t>
            </a:r>
            <a:r>
              <a:rPr lang="en-US" sz="1100" dirty="0"/>
              <a:t> </a:t>
            </a:r>
            <a:r>
              <a:rPr lang="en-US" sz="1100" dirty="0" err="1"/>
              <a:t>negli</a:t>
            </a:r>
            <a:r>
              <a:rPr lang="en-US" sz="1100" dirty="0"/>
              <a:t> anni </a:t>
            </a:r>
            <a:r>
              <a:rPr lang="en-US" sz="1100" dirty="0" err="1"/>
              <a:t>successivi</a:t>
            </a:r>
            <a:endParaRPr lang="en-US" sz="1100" dirty="0"/>
          </a:p>
          <a:p>
            <a:pPr>
              <a:lnSpc>
                <a:spcPct val="110000"/>
              </a:lnSpc>
              <a:spcAft>
                <a:spcPts val="600"/>
              </a:spcAft>
              <a:buSzPct val="87000"/>
            </a:pPr>
            <a:endParaRPr lang="en-US" sz="1100" dirty="0"/>
          </a:p>
        </p:txBody>
      </p:sp>
      <p:cxnSp>
        <p:nvCxnSpPr>
          <p:cNvPr id="16" name="Straight Connector 15">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885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59C938-8EE6-2DCB-C85F-05E3F6836F18}"/>
              </a:ext>
            </a:extLst>
          </p:cNvPr>
          <p:cNvSpPr>
            <a:spLocks noGrp="1"/>
          </p:cNvSpPr>
          <p:nvPr>
            <p:ph type="title"/>
          </p:nvPr>
        </p:nvSpPr>
        <p:spPr/>
        <p:txBody>
          <a:bodyPr/>
          <a:lstStyle/>
          <a:p>
            <a:r>
              <a:rPr lang="it-IT" dirty="0"/>
              <a:t>Analisi Inferenziale</a:t>
            </a:r>
          </a:p>
        </p:txBody>
      </p:sp>
      <p:sp>
        <p:nvSpPr>
          <p:cNvPr id="3" name="Segnaposto contenuto 2">
            <a:extLst>
              <a:ext uri="{FF2B5EF4-FFF2-40B4-BE49-F238E27FC236}">
                <a16:creationId xmlns:a16="http://schemas.microsoft.com/office/drawing/2014/main" id="{7F3D5A19-0E93-7DDA-8299-E424EB5802A7}"/>
              </a:ext>
            </a:extLst>
          </p:cNvPr>
          <p:cNvSpPr>
            <a:spLocks noGrp="1"/>
          </p:cNvSpPr>
          <p:nvPr>
            <p:ph idx="1"/>
          </p:nvPr>
        </p:nvSpPr>
        <p:spPr/>
        <p:txBody>
          <a:bodyPr>
            <a:normAutofit fontScale="55000" lnSpcReduction="20000"/>
          </a:bodyPr>
          <a:lstStyle/>
          <a:p>
            <a:pPr>
              <a:buNone/>
            </a:pPr>
            <a:r>
              <a:rPr lang="it-IT" b="1" dirty="0"/>
              <a:t>ANOVA (durata film per rating)</a:t>
            </a:r>
            <a:endParaRPr lang="it-IT" dirty="0"/>
          </a:p>
          <a:p>
            <a:pPr>
              <a:buFont typeface="Arial" panose="020B0604020202020204" pitchFamily="34" charset="0"/>
              <a:buChar char="•"/>
            </a:pPr>
            <a:r>
              <a:rPr lang="it-IT" dirty="0"/>
              <a:t>Differenze significative tra i rating (p &lt; 0.05)</a:t>
            </a:r>
          </a:p>
          <a:p>
            <a:pPr>
              <a:buFont typeface="Arial" panose="020B0604020202020204" pitchFamily="34" charset="0"/>
              <a:buChar char="•"/>
            </a:pPr>
            <a:r>
              <a:rPr lang="it-IT" dirty="0"/>
              <a:t>Es.: TV-14 ≈ 114 min, TV-MA ≈ 97 min</a:t>
            </a:r>
          </a:p>
          <a:p>
            <a:pPr>
              <a:buNone/>
            </a:pPr>
            <a:r>
              <a:rPr lang="it-IT" b="1" dirty="0"/>
              <a:t>Correlazione (anno di uscita – durata)</a:t>
            </a:r>
            <a:endParaRPr lang="it-IT" dirty="0"/>
          </a:p>
          <a:p>
            <a:pPr>
              <a:buFont typeface="Arial" panose="020B0604020202020204" pitchFamily="34" charset="0"/>
              <a:buChar char="•"/>
            </a:pPr>
            <a:r>
              <a:rPr lang="it-IT" dirty="0"/>
              <a:t>Correlazione negativa significativa (r ≈ -0.21)</a:t>
            </a:r>
          </a:p>
          <a:p>
            <a:pPr>
              <a:buFont typeface="Arial" panose="020B0604020202020204" pitchFamily="34" charset="0"/>
              <a:buChar char="•"/>
            </a:pPr>
            <a:r>
              <a:rPr lang="it-IT" dirty="0"/>
              <a:t>I film più recenti tendono a durare meno</a:t>
            </a:r>
          </a:p>
          <a:p>
            <a:pPr>
              <a:buNone/>
            </a:pPr>
            <a:r>
              <a:rPr lang="it-IT" b="1" dirty="0"/>
              <a:t>Chi-quadro (genere vs rating)</a:t>
            </a:r>
            <a:endParaRPr lang="it-IT" dirty="0"/>
          </a:p>
          <a:p>
            <a:pPr>
              <a:buFont typeface="Arial" panose="020B0604020202020204" pitchFamily="34" charset="0"/>
              <a:buChar char="•"/>
            </a:pPr>
            <a:r>
              <a:rPr lang="it-IT" dirty="0"/>
              <a:t>Associazione significativa (p &lt; 0.001)</a:t>
            </a:r>
          </a:p>
          <a:p>
            <a:pPr>
              <a:buFont typeface="Arial" panose="020B0604020202020204" pitchFamily="34" charset="0"/>
              <a:buChar char="•"/>
            </a:pPr>
            <a:r>
              <a:rPr lang="it-IT" dirty="0"/>
              <a:t>Alcuni rating più frequenti in certi generi (es. </a:t>
            </a:r>
            <a:r>
              <a:rPr lang="it-IT" dirty="0" err="1"/>
              <a:t>Dramas</a:t>
            </a:r>
            <a:r>
              <a:rPr lang="it-IT" dirty="0"/>
              <a:t>, </a:t>
            </a:r>
            <a:r>
              <a:rPr lang="it-IT" dirty="0" err="1"/>
              <a:t>Comedies</a:t>
            </a:r>
            <a:r>
              <a:rPr lang="it-IT" dirty="0"/>
              <a:t>)</a:t>
            </a:r>
          </a:p>
          <a:p>
            <a:pPr>
              <a:buNone/>
            </a:pPr>
            <a:r>
              <a:rPr lang="it-IT" b="1" dirty="0"/>
              <a:t>ANOVA (durata film per decade)</a:t>
            </a:r>
            <a:endParaRPr lang="it-IT" dirty="0"/>
          </a:p>
          <a:p>
            <a:pPr>
              <a:buFont typeface="Arial" panose="020B0604020202020204" pitchFamily="34" charset="0"/>
              <a:buChar char="•"/>
            </a:pPr>
            <a:r>
              <a:rPr lang="it-IT" dirty="0"/>
              <a:t>Differenze significative tra decadi</a:t>
            </a:r>
          </a:p>
          <a:p>
            <a:pPr>
              <a:buFont typeface="Arial" panose="020B0604020202020204" pitchFamily="34" charset="0"/>
              <a:buChar char="•"/>
            </a:pPr>
            <a:r>
              <a:rPr lang="it-IT" dirty="0"/>
              <a:t>Film anni ’90-2000 più lunghi in media rispetto a quelli 2010+</a:t>
            </a:r>
          </a:p>
          <a:p>
            <a:pPr marL="0" indent="0">
              <a:buNone/>
            </a:pPr>
            <a:endParaRPr lang="it-IT" dirty="0"/>
          </a:p>
        </p:txBody>
      </p:sp>
    </p:spTree>
    <p:extLst>
      <p:ext uri="{BB962C8B-B14F-4D97-AF65-F5344CB8AC3E}">
        <p14:creationId xmlns:p14="http://schemas.microsoft.com/office/powerpoint/2010/main" val="1819853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asellaDiTesto 9">
            <a:extLst>
              <a:ext uri="{FF2B5EF4-FFF2-40B4-BE49-F238E27FC236}">
                <a16:creationId xmlns:a16="http://schemas.microsoft.com/office/drawing/2014/main" id="{170F1F85-9806-7BD9-16D6-8DFE9A965B4E}"/>
              </a:ext>
            </a:extLst>
          </p:cNvPr>
          <p:cNvSpPr txBox="1"/>
          <p:nvPr/>
        </p:nvSpPr>
        <p:spPr>
          <a:xfrm>
            <a:off x="1699404" y="914400"/>
            <a:ext cx="8945593" cy="948688"/>
          </a:xfrm>
          <a:prstGeom prst="rect">
            <a:avLst/>
          </a:prstGeom>
        </p:spPr>
        <p:txBody>
          <a:bodyPr vert="horz" lIns="91440" tIns="45720" rIns="91440" bIns="45720" rtlCol="0" anchor="b">
            <a:normAutofit/>
          </a:bodyPr>
          <a:lstStyle/>
          <a:p>
            <a:pPr algn="ctr">
              <a:spcBef>
                <a:spcPct val="0"/>
              </a:spcBef>
              <a:spcAft>
                <a:spcPts val="600"/>
              </a:spcAft>
            </a:pPr>
            <a:r>
              <a:rPr lang="en-US" sz="4400" b="1">
                <a:latin typeface="+mj-lt"/>
                <a:ea typeface="+mj-ea"/>
                <a:cs typeface="+mj-cs"/>
              </a:rPr>
              <a:t>1) Per durata film tra i top 5 raing</a:t>
            </a:r>
          </a:p>
        </p:txBody>
      </p:sp>
      <p:pic>
        <p:nvPicPr>
          <p:cNvPr id="5" name="Immagine 4">
            <a:extLst>
              <a:ext uri="{FF2B5EF4-FFF2-40B4-BE49-F238E27FC236}">
                <a16:creationId xmlns:a16="http://schemas.microsoft.com/office/drawing/2014/main" id="{4F6E0BD8-437A-CA2E-5B8F-EC18A6A7DB52}"/>
              </a:ext>
            </a:extLst>
          </p:cNvPr>
          <p:cNvPicPr>
            <a:picLocks noChangeAspect="1"/>
          </p:cNvPicPr>
          <p:nvPr/>
        </p:nvPicPr>
        <p:blipFill>
          <a:blip r:embed="rId2"/>
          <a:stretch>
            <a:fillRect/>
          </a:stretch>
        </p:blipFill>
        <p:spPr>
          <a:xfrm>
            <a:off x="912627" y="3933162"/>
            <a:ext cx="5132089" cy="1077739"/>
          </a:xfrm>
          <a:prstGeom prst="rect">
            <a:avLst/>
          </a:prstGeom>
        </p:spPr>
      </p:pic>
      <p:pic>
        <p:nvPicPr>
          <p:cNvPr id="7" name="Immagine 6">
            <a:extLst>
              <a:ext uri="{FF2B5EF4-FFF2-40B4-BE49-F238E27FC236}">
                <a16:creationId xmlns:a16="http://schemas.microsoft.com/office/drawing/2014/main" id="{04416378-1281-A31C-B5DD-264E6E039300}"/>
              </a:ext>
            </a:extLst>
          </p:cNvPr>
          <p:cNvPicPr>
            <a:picLocks noChangeAspect="1"/>
          </p:cNvPicPr>
          <p:nvPr/>
        </p:nvPicPr>
        <p:blipFill>
          <a:blip r:embed="rId3"/>
          <a:stretch>
            <a:fillRect/>
          </a:stretch>
        </p:blipFill>
        <p:spPr>
          <a:xfrm>
            <a:off x="6222582" y="3009854"/>
            <a:ext cx="5130449" cy="2924355"/>
          </a:xfrm>
          <a:prstGeom prst="rect">
            <a:avLst/>
          </a:prstGeom>
        </p:spPr>
      </p:pic>
    </p:spTree>
    <p:extLst>
      <p:ext uri="{BB962C8B-B14F-4D97-AF65-F5344CB8AC3E}">
        <p14:creationId xmlns:p14="http://schemas.microsoft.com/office/powerpoint/2010/main" val="832238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299200CA-E52C-1E33-1A9A-A25D43AB2E68}"/>
              </a:ext>
            </a:extLst>
          </p:cNvPr>
          <p:cNvPicPr>
            <a:picLocks noChangeAspect="1"/>
          </p:cNvPicPr>
          <p:nvPr/>
        </p:nvPicPr>
        <p:blipFill>
          <a:blip r:embed="rId2"/>
          <a:stretch>
            <a:fillRect/>
          </a:stretch>
        </p:blipFill>
        <p:spPr>
          <a:xfrm>
            <a:off x="646078" y="1192508"/>
            <a:ext cx="11622122" cy="666843"/>
          </a:xfrm>
          <a:prstGeom prst="rect">
            <a:avLst/>
          </a:prstGeom>
        </p:spPr>
      </p:pic>
      <p:pic>
        <p:nvPicPr>
          <p:cNvPr id="7" name="Immagine 6">
            <a:extLst>
              <a:ext uri="{FF2B5EF4-FFF2-40B4-BE49-F238E27FC236}">
                <a16:creationId xmlns:a16="http://schemas.microsoft.com/office/drawing/2014/main" id="{AED553BB-6555-3CD8-A8F8-C47C96049F98}"/>
              </a:ext>
            </a:extLst>
          </p:cNvPr>
          <p:cNvPicPr>
            <a:picLocks noChangeAspect="1"/>
          </p:cNvPicPr>
          <p:nvPr/>
        </p:nvPicPr>
        <p:blipFill>
          <a:blip r:embed="rId3"/>
          <a:stretch>
            <a:fillRect/>
          </a:stretch>
        </p:blipFill>
        <p:spPr>
          <a:xfrm>
            <a:off x="962025" y="2257425"/>
            <a:ext cx="5295900" cy="3408067"/>
          </a:xfrm>
          <a:prstGeom prst="rect">
            <a:avLst/>
          </a:prstGeom>
        </p:spPr>
      </p:pic>
      <p:sp>
        <p:nvSpPr>
          <p:cNvPr id="8" name="CasellaDiTesto 7">
            <a:extLst>
              <a:ext uri="{FF2B5EF4-FFF2-40B4-BE49-F238E27FC236}">
                <a16:creationId xmlns:a16="http://schemas.microsoft.com/office/drawing/2014/main" id="{186A3075-2F44-3F73-2CDC-952E0147F77D}"/>
              </a:ext>
            </a:extLst>
          </p:cNvPr>
          <p:cNvSpPr txBox="1"/>
          <p:nvPr/>
        </p:nvSpPr>
        <p:spPr>
          <a:xfrm>
            <a:off x="646078" y="381000"/>
            <a:ext cx="9640922" cy="369332"/>
          </a:xfrm>
          <a:prstGeom prst="rect">
            <a:avLst/>
          </a:prstGeom>
          <a:noFill/>
        </p:spPr>
        <p:txBody>
          <a:bodyPr wrap="square" rtlCol="0">
            <a:spAutoFit/>
          </a:bodyPr>
          <a:lstStyle/>
          <a:p>
            <a:r>
              <a:rPr lang="it-IT" dirty="0"/>
              <a:t>2) Correlazione tra anno di uscita e durata film</a:t>
            </a:r>
          </a:p>
        </p:txBody>
      </p:sp>
    </p:spTree>
    <p:extLst>
      <p:ext uri="{BB962C8B-B14F-4D97-AF65-F5344CB8AC3E}">
        <p14:creationId xmlns:p14="http://schemas.microsoft.com/office/powerpoint/2010/main" val="4046987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1">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9" name="Rectangle 13">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6658071-5207-10A7-368A-4E466518FFD4}"/>
              </a:ext>
            </a:extLst>
          </p:cNvPr>
          <p:cNvSpPr>
            <a:spLocks noGrp="1"/>
          </p:cNvSpPr>
          <p:nvPr>
            <p:ph type="title"/>
          </p:nvPr>
        </p:nvSpPr>
        <p:spPr>
          <a:xfrm>
            <a:off x="992570" y="1171145"/>
            <a:ext cx="10168106" cy="955515"/>
          </a:xfrm>
        </p:spPr>
        <p:txBody>
          <a:bodyPr vert="horz" lIns="91440" tIns="45720" rIns="91440" bIns="45720" rtlCol="0" anchor="t">
            <a:normAutofit fontScale="90000"/>
          </a:bodyPr>
          <a:lstStyle/>
          <a:p>
            <a:pPr algn="ctr"/>
            <a:r>
              <a:rPr lang="it-IT" b="0" dirty="0"/>
              <a:t>Test Chi-quadro Generi vs Rating (Film) e ANOVA durata film per decade:</a:t>
            </a:r>
            <a:endParaRPr lang="en-US" sz="4800" dirty="0"/>
          </a:p>
        </p:txBody>
      </p:sp>
      <p:cxnSp>
        <p:nvCxnSpPr>
          <p:cNvPr id="20" name="Straight Connector 15">
            <a:extLst>
              <a:ext uri="{FF2B5EF4-FFF2-40B4-BE49-F238E27FC236}">
                <a16:creationId xmlns:a16="http://schemas.microsoft.com/office/drawing/2014/main" id="{6CE0D2A5-C167-FB61-F32A-674B344F2D1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92570" y="914400"/>
            <a:ext cx="10208830"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Immagine 6" descr="Immagine che contiene diagramma, linea, Rettangolo, Parallelo&#10;&#10;Il contenuto generato dall'IA potrebbe non essere corretto.">
            <a:extLst>
              <a:ext uri="{FF2B5EF4-FFF2-40B4-BE49-F238E27FC236}">
                <a16:creationId xmlns:a16="http://schemas.microsoft.com/office/drawing/2014/main" id="{AE568C3F-2936-BE70-9A95-D5C201E4128A}"/>
              </a:ext>
            </a:extLst>
          </p:cNvPr>
          <p:cNvPicPr>
            <a:picLocks noChangeAspect="1"/>
          </p:cNvPicPr>
          <p:nvPr/>
        </p:nvPicPr>
        <p:blipFill>
          <a:blip r:embed="rId2"/>
          <a:stretch>
            <a:fillRect/>
          </a:stretch>
        </p:blipFill>
        <p:spPr>
          <a:xfrm>
            <a:off x="992570" y="3473419"/>
            <a:ext cx="4978176" cy="2713105"/>
          </a:xfrm>
          <a:prstGeom prst="rect">
            <a:avLst/>
          </a:prstGeom>
        </p:spPr>
      </p:pic>
      <p:pic>
        <p:nvPicPr>
          <p:cNvPr id="5" name="Segnaposto contenuto 4" descr="Immagine che contiene testo, schermata, Carattere&#10;&#10;Il contenuto generato dall'IA potrebbe non essere corretto.">
            <a:extLst>
              <a:ext uri="{FF2B5EF4-FFF2-40B4-BE49-F238E27FC236}">
                <a16:creationId xmlns:a16="http://schemas.microsoft.com/office/drawing/2014/main" id="{51E24D2C-A5A3-D8E4-D8E9-64D6EDD5AF97}"/>
              </a:ext>
            </a:extLst>
          </p:cNvPr>
          <p:cNvPicPr>
            <a:picLocks noGrp="1" noChangeAspect="1"/>
          </p:cNvPicPr>
          <p:nvPr>
            <p:ph idx="1"/>
          </p:nvPr>
        </p:nvPicPr>
        <p:blipFill>
          <a:blip r:embed="rId3"/>
          <a:stretch>
            <a:fillRect/>
          </a:stretch>
        </p:blipFill>
        <p:spPr>
          <a:xfrm>
            <a:off x="6182500" y="3959445"/>
            <a:ext cx="4978176" cy="2227078"/>
          </a:xfrm>
          <a:prstGeom prst="rect">
            <a:avLst/>
          </a:prstGeom>
        </p:spPr>
      </p:pic>
    </p:spTree>
    <p:extLst>
      <p:ext uri="{BB962C8B-B14F-4D97-AF65-F5344CB8AC3E}">
        <p14:creationId xmlns:p14="http://schemas.microsoft.com/office/powerpoint/2010/main" val="389707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FAF2C8-8D9A-5534-2ED5-77478823CDE7}"/>
              </a:ext>
            </a:extLst>
          </p:cNvPr>
          <p:cNvSpPr>
            <a:spLocks noGrp="1"/>
          </p:cNvSpPr>
          <p:nvPr>
            <p:ph type="title"/>
          </p:nvPr>
        </p:nvSpPr>
        <p:spPr/>
        <p:txBody>
          <a:bodyPr/>
          <a:lstStyle/>
          <a:p>
            <a:r>
              <a:rPr lang="it-IT" dirty="0"/>
              <a:t>Interpretazione generale dell’analisi </a:t>
            </a:r>
          </a:p>
        </p:txBody>
      </p:sp>
      <p:sp>
        <p:nvSpPr>
          <p:cNvPr id="4" name="Rectangle 1">
            <a:extLst>
              <a:ext uri="{FF2B5EF4-FFF2-40B4-BE49-F238E27FC236}">
                <a16:creationId xmlns:a16="http://schemas.microsoft.com/office/drawing/2014/main" id="{045072D7-6D0C-DE1D-891C-AC6C44ACE0C3}"/>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b="0" i="0" u="none" strike="noStrike" cap="none" normalizeH="0" baseline="0" dirty="0">
                <a:ln>
                  <a:noFill/>
                </a:ln>
                <a:solidFill>
                  <a:schemeClr val="tx1"/>
                </a:solidFill>
                <a:effectLst/>
                <a:latin typeface="Arial" panose="020B0604020202020204" pitchFamily="34" charset="0"/>
              </a:rPr>
              <a:t>Esistono differenze reali nelle durate in base a rating e periodo storico.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it-IT" altLang="it-IT" sz="1800" b="0" i="0" u="none" strike="noStrike" cap="none" normalizeH="0" baseline="0" dirty="0">
                <a:ln>
                  <a:noFill/>
                </a:ln>
                <a:solidFill>
                  <a:schemeClr val="tx1"/>
                </a:solidFill>
                <a:effectLst/>
                <a:latin typeface="Arial" panose="020B0604020202020204" pitchFamily="34" charset="0"/>
              </a:rPr>
              <a:t>Il rating e il genere influenzano in modo significativo le caratteristiche dei film.</a:t>
            </a:r>
          </a:p>
        </p:txBody>
      </p:sp>
    </p:spTree>
    <p:extLst>
      <p:ext uri="{BB962C8B-B14F-4D97-AF65-F5344CB8AC3E}">
        <p14:creationId xmlns:p14="http://schemas.microsoft.com/office/powerpoint/2010/main" val="34123116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1015</TotalTime>
  <Words>2359</Words>
  <Application>Microsoft Office PowerPoint</Application>
  <PresentationFormat>Widescreen</PresentationFormat>
  <Paragraphs>198</Paragraphs>
  <Slides>26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26</vt:i4>
      </vt:variant>
    </vt:vector>
  </HeadingPairs>
  <TitlesOfParts>
    <vt:vector size="32" baseType="lpstr">
      <vt:lpstr>Aptos</vt:lpstr>
      <vt:lpstr>Arial</vt:lpstr>
      <vt:lpstr>Consolas</vt:lpstr>
      <vt:lpstr>Grandview Display</vt:lpstr>
      <vt:lpstr>Neue Haas Grotesk Text Pro</vt:lpstr>
      <vt:lpstr>DashVTI</vt:lpstr>
      <vt:lpstr>Progetto di  Fondamenti di Analisi dati</vt:lpstr>
      <vt:lpstr>Obiettivi</vt:lpstr>
      <vt:lpstr>Dataset e Preprocessing</vt:lpstr>
      <vt:lpstr>Analisi Descrittiva</vt:lpstr>
      <vt:lpstr>Analisi Inferenziale</vt:lpstr>
      <vt:lpstr>Presentazione standard di PowerPoint</vt:lpstr>
      <vt:lpstr>Presentazione standard di PowerPoint</vt:lpstr>
      <vt:lpstr>Test Chi-quadro Generi vs Rating (Film) e ANOVA durata film per decade:</vt:lpstr>
      <vt:lpstr>Interpretazione generale dell’analisi </vt:lpstr>
      <vt:lpstr>1) Com’è cambiata la produzione dei contenuti durante gli anni? (se col tempo sono state fatte più  serie TV o più film)</vt:lpstr>
      <vt:lpstr>Presentazione standard di PowerPoint</vt:lpstr>
      <vt:lpstr>1) Com’è cambiata la produzione dei contenuti durante gli anni? (se col tempo sono state fatte più serie TV o più film) </vt:lpstr>
      <vt:lpstr>Evoluzione dei contenuti Netflix </vt:lpstr>
      <vt:lpstr>2) Una relazione tra tipo di contenuto (Film e SerieTV) e i loro rating.  </vt:lpstr>
      <vt:lpstr>3) adesso si andrà a rispondere alla terza domanda che tratta della :  Predizione fascia di rating delle serie TV e film?   </vt:lpstr>
      <vt:lpstr>Plot:</vt:lpstr>
      <vt:lpstr>Confronto delle prestazioni dei modelli (Cross-Validation)</vt:lpstr>
      <vt:lpstr>Curve di ROC confronto </vt:lpstr>
      <vt:lpstr>Confusion Matrix - Random Forest</vt:lpstr>
      <vt:lpstr> È possibile identificare gruppi naturali di contenuti (cluster) basati su caratteristiche testuali e  categorica?   </vt:lpstr>
      <vt:lpstr>5) Distribuzione delle uscite delle serie TV per capire se ci sono dei picchi significativi? </vt:lpstr>
      <vt:lpstr>Plot:</vt:lpstr>
      <vt:lpstr>Plot : Matrice di confusione</vt:lpstr>
      <vt:lpstr>Plot: Trend uscite  delle serie TV nel tempo</vt:lpstr>
      <vt:lpstr>Conclusione 5° quesito</vt:lpstr>
      <vt:lpstr>Tirando le somme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ANDREA FILIPPO SALEMI</dc:creator>
  <cp:lastModifiedBy>ANDREA FILIPPO SALEMI</cp:lastModifiedBy>
  <cp:revision>16</cp:revision>
  <dcterms:created xsi:type="dcterms:W3CDTF">2025-09-24T15:43:10Z</dcterms:created>
  <dcterms:modified xsi:type="dcterms:W3CDTF">2025-09-25T20:25:53Z</dcterms:modified>
</cp:coreProperties>
</file>