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6" r:id="rId3"/>
    <p:sldMasterId id="2147483699" r:id="rId4"/>
    <p:sldMasterId id="2147483796" r:id="rId5"/>
  </p:sldMasterIdLst>
  <p:notesMasterIdLst>
    <p:notesMasterId r:id="rId19"/>
  </p:notesMasterIdLst>
  <p:handoutMasterIdLst>
    <p:handoutMasterId r:id="rId20"/>
  </p:handoutMasterIdLst>
  <p:sldIdLst>
    <p:sldId id="274" r:id="rId6"/>
    <p:sldId id="276" r:id="rId7"/>
    <p:sldId id="427" r:id="rId8"/>
    <p:sldId id="498" r:id="rId9"/>
    <p:sldId id="499" r:id="rId10"/>
    <p:sldId id="500" r:id="rId11"/>
    <p:sldId id="501" r:id="rId12"/>
    <p:sldId id="502" r:id="rId13"/>
    <p:sldId id="503" r:id="rId14"/>
    <p:sldId id="505" r:id="rId15"/>
    <p:sldId id="506" r:id="rId16"/>
    <p:sldId id="504" r:id="rId17"/>
    <p:sldId id="497" r:id="rId18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2020A1C5-B7C7-4741-8AD6-016F9C731D91}">
          <p14:sldIdLst>
            <p14:sldId id="274"/>
            <p14:sldId id="276"/>
          </p14:sldIdLst>
        </p14:section>
        <p14:section name="Introduction to ORM" id="{DEC7EB40-21A7-498D-9510-2B689D106646}">
          <p14:sldIdLst>
            <p14:sldId id="425"/>
            <p14:sldId id="479"/>
            <p14:sldId id="427"/>
            <p14:sldId id="429"/>
          </p14:sldIdLst>
        </p14:section>
        <p14:section name="Entity Framework" id="{EA0EEF64-29BD-458D-9961-DB0A619EA29C}">
          <p14:sldIdLst>
            <p14:sldId id="431"/>
            <p14:sldId id="432"/>
            <p14:sldId id="480"/>
            <p14:sldId id="433"/>
            <p14:sldId id="435"/>
            <p14:sldId id="437"/>
            <p14:sldId id="482"/>
            <p14:sldId id="483"/>
            <p14:sldId id="484"/>
            <p14:sldId id="485"/>
            <p14:sldId id="481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</p14:sldIdLst>
        </p14:section>
        <p14:section name="Reading Data with Entity Framework" id="{77F45782-4B23-49CB-9CF9-C7DB84B7F97F}">
          <p14:sldIdLst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reate, Update and Delete using Entity Framework" id="{F50AECD3-DB70-45C0-939F-624F539B3F89}">
          <p14:sldIdLst>
            <p14:sldId id="448"/>
            <p14:sldId id="449"/>
            <p14:sldId id="450"/>
            <p14:sldId id="451"/>
            <p14:sldId id="452"/>
          </p14:sldIdLst>
        </p14:section>
        <p14:section name="Entity Framework Core" id="{695C58A5-8797-48A3-AE38-24418B0C2272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498"/>
            <p14:sldId id="275"/>
            <p14:sldId id="499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0B5DE"/>
    <a:srgbClr val="FBEEDC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4" autoAdjust="0"/>
    <p:restoredTop sz="94265" autoAdjust="0"/>
  </p:normalViewPr>
  <p:slideViewPr>
    <p:cSldViewPr>
      <p:cViewPr varScale="1">
        <p:scale>
          <a:sx n="69" d="100"/>
          <a:sy n="69" d="100"/>
        </p:scale>
        <p:origin x="-480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341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252" y="174930"/>
            <a:ext cx="12387556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997"/>
              </a:lnSpc>
              <a:defRPr sz="14996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23555054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5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5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1476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4846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4071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3295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2520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698157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3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3" y="4228717"/>
            <a:ext cx="3187612" cy="4605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0528"/>
            <a:ext cx="3187614" cy="3912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3" y="5034755"/>
            <a:ext cx="3187612" cy="3497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3" y="5415380"/>
            <a:ext cx="3187612" cy="3220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3" y="5754234"/>
            <a:ext cx="3187612" cy="2943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281652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4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D39-56EC-4F7C-8E53-8780FF68416A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4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4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4" y="1151123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3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979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3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068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2"/>
            <a:ext cx="10482604" cy="34163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3" y="261002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76060" y="2253546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77908" y="4341197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104832" y="610908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64814" y="403273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73804" y="260628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64951" y="232084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83413" y="344792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47202" y="562591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72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280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4431" y="236808"/>
            <a:ext cx="212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668672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252" y="174930"/>
            <a:ext cx="12387556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997"/>
              </a:lnSpc>
              <a:defRPr sz="14996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1481446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733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62085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59159" y="5906731"/>
            <a:ext cx="154144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2285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5537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3340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259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3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24703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9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18469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61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2" y="1382489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541191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5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5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59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4846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4071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3295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2520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1492715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4431" y="236808"/>
            <a:ext cx="212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9958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59159" y="5906731"/>
            <a:ext cx="154144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86895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252" y="174931"/>
            <a:ext cx="12387556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497"/>
              </a:lnSpc>
              <a:defRPr sz="149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7998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0581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59159" y="5906731"/>
            <a:ext cx="1541442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22728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663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74593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4126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3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59075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9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130403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61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2" y="1382489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66808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5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5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70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8294787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205740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67" y="2743200"/>
            <a:ext cx="122497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059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6284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5508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4733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3958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4847" y="205740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3594" y="2057403"/>
            <a:ext cx="1466467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3296" y="205740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2043" y="207645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621" y="3076578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4846" y="3076578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3593" y="3076577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3295" y="3076578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2997" y="3076577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54626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399" y="146304"/>
            <a:ext cx="11750027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18817" y="381001"/>
            <a:ext cx="10969943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844059" y="2819400"/>
            <a:ext cx="8744701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7414868" y="6509004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11515603" y="6509004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2133044" y="6509004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4318" y="1424588"/>
            <a:ext cx="10665222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333157" y="3267456"/>
            <a:ext cx="987294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17" y="498230"/>
            <a:ext cx="10360501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833" y="3287713"/>
            <a:ext cx="10360501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4868" y="6513670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5603" y="6513670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044" y="6513670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441" y="1645920"/>
            <a:ext cx="538339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5986" y="1645920"/>
            <a:ext cx="538339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18440" y="6514568"/>
            <a:ext cx="618889" cy="274320"/>
          </a:xfrm>
        </p:spPr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784318" y="1424588"/>
            <a:ext cx="10665222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22111" y="2165216"/>
            <a:ext cx="499741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399133" y="2165216"/>
            <a:ext cx="499741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251948"/>
            <a:ext cx="10969943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1754" y="1535113"/>
            <a:ext cx="5387630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441" y="2362201"/>
            <a:ext cx="5385514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1754" y="2362201"/>
            <a:ext cx="5387630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518440" y="6514568"/>
            <a:ext cx="618889" cy="274320"/>
          </a:xfrm>
        </p:spPr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253218"/>
            <a:ext cx="10969943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784318" y="1424588"/>
            <a:ext cx="10665222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741647" y="1057656"/>
            <a:ext cx="499741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5791" y="304800"/>
            <a:ext cx="5241195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615791" y="1107560"/>
            <a:ext cx="5241195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04721" y="2209800"/>
            <a:ext cx="1155226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7414868" y="6513670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11515603" y="6513670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2133044" y="6513670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2868" y="4724400"/>
            <a:ext cx="7313295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52868" y="5388937"/>
            <a:ext cx="7313295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06294" y="249864"/>
            <a:ext cx="11376237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4868" y="6509004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5603" y="6509004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044" y="6509004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182462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xmlns="" val="386620853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82947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2028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3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432558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9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865741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61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2" y="1382489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17614574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8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711" r:id="rId17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  <p15:guide id="25" orient="horz" pos="2160" userDrawn="1">
          <p15:clr>
            <a:srgbClr val="F26B43"/>
          </p15:clr>
        </p15:guide>
        <p15:guide id="26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034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7704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399" y="147085"/>
            <a:ext cx="1174473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726750" y="6400800"/>
            <a:ext cx="5614889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414868" y="6400800"/>
            <a:ext cx="4001998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9/16/2024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515603" y="6514568"/>
            <a:ext cx="618889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441" y="253536"/>
            <a:ext cx="10969943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441" y="1646237"/>
            <a:ext cx="10969943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C2 application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uk-UA" sz="6600" dirty="0" err="1" smtClean="0"/>
              <a:t>SalesWork</a:t>
            </a:r>
            <a:r>
              <a:rPr lang="en-US" sz="6600" dirty="0" smtClean="0"/>
              <a:t>s</a:t>
            </a:r>
            <a:endParaRPr lang="uk-U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08012" y="1676400"/>
            <a:ext cx="10895192" cy="4495800"/>
          </a:xfrm>
        </p:spPr>
        <p:txBody>
          <a:bodyPr>
            <a:normAutofit fontScale="85000" lnSpcReduction="20000"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Основний функціонал</a:t>
            </a:r>
            <a:r>
              <a:rPr lang="uk-UA" sz="3000" dirty="0" smtClean="0"/>
              <a:t>:</a:t>
            </a:r>
          </a:p>
          <a:p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CRM система для управління взаємодією з клієнтами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Управління продажами та угодами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Автоматизація процесів продажів та відстеження комунікацій з клієнтами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Вбудована аналітика для управління продажами та </a:t>
            </a:r>
            <a:r>
              <a:rPr lang="uk-UA" sz="1900" dirty="0" smtClean="0"/>
              <a:t>прогнозування</a:t>
            </a:r>
            <a:r>
              <a:rPr lang="en-US" sz="1900" dirty="0" smtClean="0"/>
              <a:t> </a:t>
            </a:r>
            <a:r>
              <a:rPr lang="uk-UA" sz="1900" dirty="0" smtClean="0"/>
              <a:t>CRM </a:t>
            </a:r>
            <a:r>
              <a:rPr lang="uk-UA" sz="1900" dirty="0" smtClean="0"/>
              <a:t>для управління взаємодією з клієнтами</a:t>
            </a:r>
          </a:p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Переваги</a:t>
            </a:r>
            <a:r>
              <a:rPr lang="uk-UA" sz="3000" dirty="0" smtClean="0"/>
              <a:t>:</a:t>
            </a:r>
          </a:p>
          <a:p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Простота використання та впровадження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Орієнтація на відділи продажів і маркетингу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Інтуїтивний інтерфейс</a:t>
            </a:r>
          </a:p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Недоліки</a:t>
            </a:r>
            <a:r>
              <a:rPr lang="uk-UA" sz="3000" dirty="0" smtClean="0"/>
              <a:t>:</a:t>
            </a:r>
          </a:p>
          <a:p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Обмежені можливості для інтеграції з іншими системами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Відсутність бухгалтерських і фінансових інструментів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Не підходить для великих компаній або більш комплексних бізнес-процесів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 smtClean="0"/>
              <a:t>SAP</a:t>
            </a:r>
            <a:endParaRPr lang="uk-U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622" y="2057400"/>
            <a:ext cx="10817582" cy="4267200"/>
          </a:xfrm>
        </p:spPr>
        <p:txBody>
          <a:bodyPr>
            <a:normAutofit fontScale="92500" lnSpcReduction="10000"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Основний функціонал</a:t>
            </a:r>
            <a:r>
              <a:rPr lang="uk-UA" sz="3000" dirty="0" smtClean="0"/>
              <a:t>:</a:t>
            </a:r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600" dirty="0" smtClean="0"/>
              <a:t>ERP система, що покриває фінансовий менеджмент, бухгалтерський облік, управління персоналом, виробництвом і логістикою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600" dirty="0" smtClean="0"/>
              <a:t>Інтегровані інструменти для управління виробничими процесами, постачанням і </a:t>
            </a:r>
            <a:r>
              <a:rPr lang="uk-UA" sz="1600" dirty="0" smtClean="0"/>
              <a:t>дистрибуцією</a:t>
            </a:r>
            <a:endParaRPr lang="uk-UA" sz="1600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600" dirty="0" smtClean="0"/>
              <a:t>Гнучка аналітика та </a:t>
            </a:r>
            <a:r>
              <a:rPr lang="uk-UA" sz="1600" dirty="0" smtClean="0"/>
              <a:t>звітність</a:t>
            </a:r>
            <a:endParaRPr lang="uk-UA" sz="2800" dirty="0" smtClean="0"/>
          </a:p>
          <a:p>
            <a:pPr marL="571500" lvl="0" indent="-571500">
              <a:buFont typeface="+mj-lt"/>
              <a:buAutoNum type="romanUcPeriod" startAt="2"/>
            </a:pPr>
            <a:r>
              <a:rPr lang="uk-UA" sz="3000" b="1" dirty="0" smtClean="0"/>
              <a:t>Переваги</a:t>
            </a:r>
            <a:r>
              <a:rPr lang="uk-UA" sz="3000" dirty="0" smtClean="0"/>
              <a:t>:</a:t>
            </a:r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Широкий спектр функцій і інтеграцій для великих підприємств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масштабованість і гнучкість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Потужна система </a:t>
            </a:r>
            <a:r>
              <a:rPr lang="uk-UA" sz="1800" dirty="0" smtClean="0"/>
              <a:t>аналітики</a:t>
            </a:r>
            <a:endParaRPr lang="uk-UA" sz="3000" dirty="0" smtClean="0"/>
          </a:p>
          <a:p>
            <a:pPr marL="571500" lvl="0" indent="-571500">
              <a:buFont typeface="+mj-lt"/>
              <a:buAutoNum type="romanUcPeriod" startAt="3"/>
            </a:pPr>
            <a:r>
              <a:rPr lang="uk-UA" sz="3000" b="1" dirty="0" smtClean="0"/>
              <a:t>Недоліки</a:t>
            </a:r>
            <a:r>
              <a:rPr lang="uk-UA" sz="3000" dirty="0" smtClean="0"/>
              <a:t>:</a:t>
            </a:r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вартість впровадження і підтримки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Складність для користувачів, які не мають досвіду роботи з великими ERP системами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Тривалий процес впровадження і навчання персоналу</a:t>
            </a:r>
          </a:p>
          <a:p>
            <a:pPr marL="571500" lvl="0" indent="-571500">
              <a:buFont typeface="+mj-lt"/>
              <a:buAutoNum type="romanUcPeriod" startAt="3"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Висновок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 smtClean="0"/>
              <a:t>Об’єднання основних функцій</a:t>
            </a:r>
            <a:r>
              <a:rPr lang="uk-UA" sz="2000" dirty="0" smtClean="0"/>
              <a:t> </a:t>
            </a:r>
            <a:r>
              <a:rPr lang="uk-UA" sz="2400" dirty="0" smtClean="0"/>
              <a:t>1</a:t>
            </a:r>
            <a:r>
              <a:rPr lang="uk-UA" sz="2000" dirty="0" smtClean="0"/>
              <a:t>С</a:t>
            </a:r>
            <a:r>
              <a:rPr lang="uk-UA" dirty="0" smtClean="0"/>
              <a:t>, </a:t>
            </a:r>
            <a:r>
              <a:rPr lang="uk-UA" sz="2800" dirty="0" err="1" smtClean="0"/>
              <a:t>SalesWork</a:t>
            </a:r>
            <a:r>
              <a:rPr lang="en-US" sz="2400" dirty="0" smtClean="0"/>
              <a:t>s</a:t>
            </a:r>
            <a:r>
              <a:rPr lang="uk-UA" sz="2400" dirty="0" smtClean="0"/>
              <a:t> </a:t>
            </a:r>
            <a:r>
              <a:rPr lang="uk-UA" dirty="0" smtClean="0"/>
              <a:t>та </a:t>
            </a:r>
            <a:r>
              <a:rPr lang="uk-UA" sz="2400" dirty="0" smtClean="0"/>
              <a:t>SAP </a:t>
            </a:r>
            <a:r>
              <a:rPr lang="uk-UA" dirty="0" smtClean="0"/>
              <a:t>у спрощеній формі дасть змогу створити доступну платформу для малого і середнього бізнесу, яка поєднає облік, продажі та управління персоналом в єдиній інтегрованій системі.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96178D-F701-4810-BF5A-165ADD61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2362200"/>
            <a:ext cx="108175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Thank you!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522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Tech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Entity Framework.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WPF.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Ціль </a:t>
            </a:r>
            <a:r>
              <a:rPr lang="uk-UA" b="1" dirty="0" smtClean="0"/>
              <a:t>аплікації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b="1" dirty="0" smtClean="0"/>
              <a:t>Ціль</a:t>
            </a:r>
            <a:r>
              <a:rPr lang="uk-UA" dirty="0" smtClean="0"/>
              <a:t>: Створення спрощеної системи для малого та середнього бізнесу, яка поєднує ключові функції </a:t>
            </a:r>
            <a:r>
              <a:rPr lang="en-US" dirty="0" smtClean="0"/>
              <a:t> </a:t>
            </a:r>
            <a:r>
              <a:rPr lang="en-US" sz="2400" dirty="0" smtClean="0"/>
              <a:t>1</a:t>
            </a:r>
            <a:r>
              <a:rPr lang="uk-UA" dirty="0" smtClean="0"/>
              <a:t>С, </a:t>
            </a:r>
            <a:r>
              <a:rPr lang="uk-UA" sz="2800" dirty="0" err="1" smtClean="0"/>
              <a:t>SalesWork</a:t>
            </a:r>
            <a:r>
              <a:rPr lang="en-US" sz="2800" dirty="0" smtClean="0"/>
              <a:t>s</a:t>
            </a:r>
            <a:r>
              <a:rPr lang="uk-UA" sz="2800" dirty="0" smtClean="0"/>
              <a:t> </a:t>
            </a:r>
            <a:r>
              <a:rPr lang="uk-UA" dirty="0" smtClean="0"/>
              <a:t>та </a:t>
            </a:r>
            <a:r>
              <a:rPr lang="uk-UA" sz="2800" dirty="0" smtClean="0"/>
              <a:t>SAP</a:t>
            </a:r>
            <a:r>
              <a:rPr lang="uk-UA" dirty="0" smtClean="0"/>
              <a:t>, орієнтованої на простоту впровадження та використання з мінімальними витратами.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Проблеми</a:t>
            </a:r>
            <a:r>
              <a:rPr lang="en-US" b="1" dirty="0" smtClean="0"/>
              <a:t>,</a:t>
            </a:r>
            <a:r>
              <a:rPr lang="uk-UA" b="1" dirty="0" smtClean="0"/>
              <a:t> </a:t>
            </a:r>
            <a:r>
              <a:rPr lang="uk-UA" b="1" dirty="0" smtClean="0"/>
              <a:t>які вирішує аплікація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Спрощення управління бізнес-процесами</a:t>
            </a:r>
            <a:r>
              <a:rPr lang="uk-UA" dirty="0" smtClean="0"/>
              <a:t>: Проблема складних та дорогих ERP систем, які недоступні для малих і середніх підприємств.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Інтеграція різних функцій в одному продукті</a:t>
            </a:r>
            <a:r>
              <a:rPr lang="uk-UA" dirty="0" smtClean="0"/>
              <a:t>: Бухгалтерський облік, управління продажами та персоналом в одній платформі.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Зменшення витрат на підтримку та навчання</a:t>
            </a:r>
            <a:r>
              <a:rPr lang="uk-UA" dirty="0" smtClean="0"/>
              <a:t>: Інтуїтивний інтерфейс та спрощене налаштування, що не потребує великої технічної підтримки.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Типи користувачів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Малий та середній бізнес</a:t>
            </a:r>
            <a:r>
              <a:rPr lang="uk-UA" dirty="0" smtClean="0"/>
              <a:t>: Користувачі, які шукають доступне і просте рішення для управління бізнесом.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Менеджери з продажів</a:t>
            </a:r>
            <a:r>
              <a:rPr lang="uk-UA" dirty="0" smtClean="0"/>
              <a:t>: Потребують інструментів для управління </a:t>
            </a:r>
            <a:r>
              <a:rPr lang="uk-UA" dirty="0" smtClean="0"/>
              <a:t>продажами</a:t>
            </a:r>
            <a:r>
              <a:rPr lang="uk-UA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Бухгалтери та фінансисти</a:t>
            </a:r>
            <a:r>
              <a:rPr lang="uk-UA" dirty="0" smtClean="0"/>
              <a:t>: Потребують інструментів для ведення бухгалтерського обліку та фінансового контролю.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Основні вимоги до аплікації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Простий і зручний інтерфейс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Мінімальна складність налаштувань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Управління </a:t>
            </a:r>
            <a:r>
              <a:rPr lang="uk-UA" b="1" dirty="0" smtClean="0"/>
              <a:t>персоналом</a:t>
            </a:r>
            <a:endParaRPr lang="uk-UA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96178D-F701-4810-BF5A-165ADD61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2362200"/>
            <a:ext cx="108175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>Аналіз подібних аплікацій на ринку</a:t>
            </a:r>
            <a:r>
              <a:rPr lang="uk-UA" b="1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522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Основні вимоги до аплікації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Простий і зручний інтерфейс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Мінімальна складність налаштувань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Управління </a:t>
            </a:r>
            <a:r>
              <a:rPr lang="uk-UA" b="1" dirty="0" smtClean="0"/>
              <a:t>персоналом</a:t>
            </a:r>
            <a:endParaRPr lang="uk-UA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uk-UA" sz="6600" dirty="0" smtClean="0"/>
              <a:t>1С</a:t>
            </a:r>
            <a:endParaRPr lang="uk-U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romanUcPeriod"/>
            </a:pPr>
            <a:r>
              <a:rPr lang="uk-UA" sz="3000" b="1" dirty="0" smtClean="0"/>
              <a:t>Основний функціонал</a:t>
            </a:r>
            <a:r>
              <a:rPr lang="uk-UA" sz="3000" dirty="0" smtClean="0"/>
              <a:t>: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Бухгалтерський облік та фінансове планування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Управління товарно-матеріальними цінностями (склад)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Управління персоналом (HR) та зарплатами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CRM для управління взаємодією з клієнтами</a:t>
            </a:r>
          </a:p>
          <a:p>
            <a:pPr marL="514350" lvl="0" indent="-514350">
              <a:buFont typeface="+mj-lt"/>
              <a:buAutoNum type="romanUcPeriod"/>
            </a:pPr>
            <a:r>
              <a:rPr lang="uk-UA" sz="3000" b="1" dirty="0" smtClean="0"/>
              <a:t>Переваги</a:t>
            </a:r>
            <a:r>
              <a:rPr lang="uk-UA" sz="3000" dirty="0" smtClean="0"/>
              <a:t>: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гнучкість і адаптивність для різних бізнес-процесів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Можливість глибокої </a:t>
            </a:r>
            <a:r>
              <a:rPr lang="uk-UA" sz="1800" dirty="0" err="1" smtClean="0"/>
              <a:t>кастомізації</a:t>
            </a:r>
            <a:r>
              <a:rPr lang="uk-UA" sz="1800" dirty="0" smtClean="0"/>
              <a:t> під конкретні вимоги </a:t>
            </a:r>
            <a:r>
              <a:rPr lang="uk-UA" sz="1800" dirty="0" smtClean="0"/>
              <a:t>підприємства</a:t>
            </a:r>
          </a:p>
          <a:p>
            <a:pPr marL="457200" lvl="0" indent="-457200">
              <a:buFont typeface="+mj-lt"/>
              <a:buAutoNum type="romanUcPeriod"/>
            </a:pPr>
            <a:r>
              <a:rPr lang="uk-UA" sz="3000" b="1" dirty="0" smtClean="0"/>
              <a:t>Недоліки</a:t>
            </a:r>
            <a:r>
              <a:rPr lang="uk-UA" sz="3000" dirty="0" smtClean="0"/>
              <a:t>: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Складність </a:t>
            </a:r>
            <a:r>
              <a:rPr lang="uk-UA" sz="1800" dirty="0" smtClean="0"/>
              <a:t>впровадження та налаштування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вартість впровадження для невеликих компаній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Залежність від технічної підтримки для налаштування та підтримки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76126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SoftServe_PPT_Master_Slides_2020</Template>
  <TotalTime>0</TotalTime>
  <Words>667</Words>
  <Application>Microsoft Office PowerPoint</Application>
  <PresentationFormat>Произвольный</PresentationFormat>
  <Paragraphs>112</Paragraphs>
  <Slides>13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2_GRADIENT THEME</vt:lpstr>
      <vt:lpstr>1_GRADIENT THEME</vt:lpstr>
      <vt:lpstr>2_DARK THEME</vt:lpstr>
      <vt:lpstr>Литейная</vt:lpstr>
      <vt:lpstr>C2 application</vt:lpstr>
      <vt:lpstr>Tech stack</vt:lpstr>
      <vt:lpstr>Ціль аплікації</vt:lpstr>
      <vt:lpstr>Проблеми, які вирішує аплікація</vt:lpstr>
      <vt:lpstr>Типи користувачів</vt:lpstr>
      <vt:lpstr>Основні вимоги до аплікації</vt:lpstr>
      <vt:lpstr>Аналіз подібних аплікацій на ринку:</vt:lpstr>
      <vt:lpstr>Основні вимоги до аплікації</vt:lpstr>
      <vt:lpstr>1С</vt:lpstr>
      <vt:lpstr>SalesWorks</vt:lpstr>
      <vt:lpstr>SAP</vt:lpstr>
      <vt:lpstr>Висновок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Introduction-to-EntityFramework\03.%20DB-Advanced-EntityFramework-Introduction-to-EntityFramework</dc:title>
  <dc:subject>Software Development Course</dc:subject>
  <dc:creator/>
  <cp:keywords>Databases, SQL, programming, SoftUni, Software University, programming, software development, software engineering, course,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2024-09-16T18:16:13Z</dcterms:modified>
  <cp:category>Databases, SQL, programming, SoftUni, Software University, programming, software development, software engineering, course,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