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764" y="-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649525-54AB-410D-BBF0-526F1DE378B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BC6A0-7074-4BF4-8C63-2BDA2DF6B4D5}" type="slidenum">
              <a:rPr lang="ru-RU"/>
              <a:pPr/>
              <a:t>3</a:t>
            </a:fld>
            <a:endParaRPr lang="ru-R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7CB96-9184-4258-B771-AE7A8F7791A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02129-CA7D-4268-B12D-B90FD125401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99DA1-4A4A-4660-A2E2-FBBC6D0D352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06B27-FB5B-46C6-BCC1-48E31E42ABA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A4A14-E41B-4862-A6BA-FEF263C0568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6ADF5-8697-4B2D-B0B0-5B65C6ECDA0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40AC3-868D-49C5-B802-D90FE2DC205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F433-3BA2-405B-9C90-B325186D621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AEC38-73EA-49E4-8DAC-FCB15E79E3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D8A6-FE52-4155-88C3-30D8DE6EAB6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65C9F-51B2-45A8-8A0E-DE75DB719E0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BA4FF7-BE49-4AAA-BBF9-1A5542F93E7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КОРОНАРОВЕНТРИКУЛОГРАФИЯ</a:t>
            </a:r>
            <a:r>
              <a:rPr lang="ru-RU" sz="1600" u="sng"/>
              <a:t>.</a:t>
            </a:r>
            <a:endParaRPr lang="ru-RU" sz="160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88913" y="776288"/>
            <a:ext cx="28082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sz="1400" b="1"/>
              <a:t>Дата:07.04.10.</a:t>
            </a:r>
          </a:p>
          <a:p>
            <a:r>
              <a:rPr lang="ru-RU" sz="1400" b="1"/>
              <a:t>Ф.И.О. Прыткова Л.И.</a:t>
            </a:r>
          </a:p>
          <a:p>
            <a:r>
              <a:rPr lang="ru-RU" sz="1400" b="1"/>
              <a:t>Год рождения:04.09.1936</a:t>
            </a:r>
          </a:p>
          <a:p>
            <a:r>
              <a:rPr lang="ru-RU" sz="1400" b="1"/>
              <a:t>Вес   кг</a:t>
            </a:r>
          </a:p>
          <a:p>
            <a:r>
              <a:rPr lang="ru-RU" sz="1400" b="1"/>
              <a:t>Рост   см</a:t>
            </a:r>
          </a:p>
          <a:p>
            <a:r>
              <a:rPr lang="ru-RU" sz="1400" b="1"/>
              <a:t>Диагноз: ОКС</a:t>
            </a:r>
          </a:p>
          <a:p>
            <a:r>
              <a:rPr lang="ru-RU" sz="1400" b="1"/>
              <a:t>Отделение:10  № 2561</a:t>
            </a:r>
            <a:endParaRPr lang="ru-RU" sz="1200" b="1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sz="1600"/>
              <a:t>Под м/анестезией:</a:t>
            </a:r>
          </a:p>
          <a:p>
            <a:r>
              <a:rPr lang="ru-RU" sz="1600"/>
              <a:t>        новокаин </a:t>
            </a:r>
          </a:p>
          <a:p>
            <a:r>
              <a:rPr lang="ru-RU" sz="1600"/>
              <a:t>        лидокаин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19" name="Group 1871"/>
          <p:cNvGraphicFramePr>
            <a:graphicFrameLocks noGrp="1"/>
          </p:cNvGraphicFramePr>
          <p:nvPr/>
        </p:nvGraphicFramePr>
        <p:xfrm>
          <a:off x="115888" y="4953000"/>
          <a:ext cx="6553200" cy="2173733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360363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Коронарографические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65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</a:t>
            </a:r>
            <a:r>
              <a:rPr lang="en-US" sz="1400"/>
              <a:t>Omnipaque</a:t>
            </a:r>
            <a:r>
              <a:rPr lang="ru-RU" sz="1400"/>
              <a:t>350 </a:t>
            </a:r>
            <a:r>
              <a:rPr lang="en-US" sz="1400"/>
              <a:t>ml</a:t>
            </a:r>
          </a:p>
          <a:p>
            <a:r>
              <a:rPr lang="en-US" sz="1400"/>
              <a:t>    Ultravist </a:t>
            </a:r>
            <a:r>
              <a:rPr lang="ru-RU" sz="1400"/>
              <a:t> 370 100 </a:t>
            </a:r>
            <a:r>
              <a:rPr lang="en-US" sz="1400"/>
              <a:t>ml</a:t>
            </a:r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3266" name="Text Box 1218"/>
          <p:cNvSpPr txBox="1">
            <a:spLocks noChangeArrowheads="1"/>
          </p:cNvSpPr>
          <p:nvPr/>
        </p:nvSpPr>
        <p:spPr bwMode="auto">
          <a:xfrm>
            <a:off x="333375" y="7832725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3272" name="Rectangle 1224"/>
          <p:cNvSpPr>
            <a:spLocks noChangeArrowheads="1"/>
          </p:cNvSpPr>
          <p:nvPr/>
        </p:nvSpPr>
        <p:spPr bwMode="auto">
          <a:xfrm>
            <a:off x="333375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3273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274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276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277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278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28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281" name="Rectangle 1233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459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Время </a:t>
            </a:r>
            <a:r>
              <a:rPr lang="en-US" sz="1400"/>
              <a:t>R</a:t>
            </a:r>
            <a:r>
              <a:rPr lang="ru-RU" sz="1400"/>
              <a:t>-скопии    мин.</a:t>
            </a:r>
          </a:p>
          <a:p>
            <a:r>
              <a:rPr lang="ru-RU" sz="1400"/>
              <a:t>Доза облучения   </a:t>
            </a:r>
            <a:r>
              <a:rPr lang="en-US" sz="1400"/>
              <a:t>mGy</a:t>
            </a:r>
            <a:r>
              <a:rPr lang="ru-RU" sz="1400"/>
              <a:t>    </a:t>
            </a:r>
          </a:p>
        </p:txBody>
      </p:sp>
      <p:sp>
        <p:nvSpPr>
          <p:cNvPr id="3460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3499" name="Picture 1451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</p:spPr>
      </p:pic>
      <p:sp>
        <p:nvSpPr>
          <p:cNvPr id="3798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799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6F</a:t>
            </a:r>
            <a:endParaRPr lang="ru-RU" sz="1400"/>
          </a:p>
        </p:txBody>
      </p:sp>
      <p:sp>
        <p:nvSpPr>
          <p:cNvPr id="3800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801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803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04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05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06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78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5195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400"/>
              <a:t>Интродьюсер извлечён. Гемостаз. Давящая асептическая повязка.</a:t>
            </a:r>
          </a:p>
        </p:txBody>
      </p:sp>
      <p:sp>
        <p:nvSpPr>
          <p:cNvPr id="3881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3909" name="Rectangle 1861"/>
          <p:cNvSpPr>
            <a:spLocks noChangeArrowheads="1"/>
          </p:cNvSpPr>
          <p:nvPr/>
        </p:nvSpPr>
        <p:spPr bwMode="auto">
          <a:xfrm>
            <a:off x="1268413" y="47371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918" name="Rectangle 1870"/>
          <p:cNvSpPr>
            <a:spLocks noChangeArrowheads="1"/>
          </p:cNvSpPr>
          <p:nvPr/>
        </p:nvSpPr>
        <p:spPr bwMode="auto">
          <a:xfrm>
            <a:off x="3213100" y="1281113"/>
            <a:ext cx="34290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 b="1" dirty="0" err="1"/>
              <a:t>Рентгенхирург</a:t>
            </a:r>
            <a:r>
              <a:rPr lang="ru-RU" sz="1400" b="1" dirty="0"/>
              <a:t>:       </a:t>
            </a:r>
            <a:r>
              <a:rPr lang="ru-RU" sz="1400" dirty="0"/>
              <a:t>  </a:t>
            </a:r>
            <a:r>
              <a:rPr lang="ru-RU" sz="1400" dirty="0" smtClean="0"/>
              <a:t> ШИЛИН </a:t>
            </a:r>
            <a:r>
              <a:rPr lang="ru-RU" sz="1400" dirty="0"/>
              <a:t>Д.А.</a:t>
            </a:r>
          </a:p>
          <a:p>
            <a:r>
              <a:rPr lang="ru-RU" sz="1400" dirty="0"/>
              <a:t>                                      ЩЕРБАКОВ А.С.</a:t>
            </a:r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с:   </a:t>
            </a:r>
            <a:r>
              <a:rPr lang="ru-RU" sz="1400" dirty="0"/>
              <a:t>КАЗАНЦЕВА А.М.</a:t>
            </a:r>
            <a:endParaRPr lang="ru-RU" sz="1400" b="1" dirty="0"/>
          </a:p>
          <a:p>
            <a:pPr algn="just"/>
            <a:r>
              <a:rPr lang="ru-RU" sz="1400" b="1" dirty="0"/>
              <a:t>Анестезиолог:            </a:t>
            </a:r>
            <a:r>
              <a:rPr lang="ru-RU" sz="1400" dirty="0"/>
              <a:t>ГАЛКИН А.В.</a:t>
            </a:r>
          </a:p>
          <a:p>
            <a:r>
              <a:rPr lang="ru-RU" sz="1400" b="1" dirty="0"/>
              <a:t>М/с </a:t>
            </a:r>
            <a:r>
              <a:rPr lang="ru-RU" sz="1400" b="1" dirty="0" err="1"/>
              <a:t>анестезист</a:t>
            </a:r>
            <a:r>
              <a:rPr lang="ru-RU" sz="1400" b="1" dirty="0"/>
              <a:t>:</a:t>
            </a:r>
            <a:r>
              <a:rPr lang="ru-RU" sz="1400" dirty="0"/>
              <a:t>.         БЛОХИНА И.С..</a:t>
            </a:r>
          </a:p>
          <a:p>
            <a:r>
              <a:rPr lang="ru-RU" sz="1600" b="1" dirty="0"/>
              <a:t>Р/лаборант:            </a:t>
            </a:r>
            <a:r>
              <a:rPr lang="ru-RU" sz="1600" dirty="0"/>
              <a:t>МЕЛЕКА Е.А.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2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r>
              <a:rPr lang="ru-RU" sz="1400" b="1"/>
              <a:t>ЗАКЛЮЧЕНИЕ:</a:t>
            </a:r>
          </a:p>
          <a:p>
            <a:r>
              <a:rPr lang="ru-RU" sz="1200" b="1"/>
              <a:t>Тип коронарного кровотока</a:t>
            </a:r>
            <a:r>
              <a:rPr lang="ru-RU" sz="1200"/>
              <a:t>: правый</a:t>
            </a:r>
          </a:p>
          <a:p>
            <a:r>
              <a:rPr lang="ru-RU" sz="1200" b="1"/>
              <a:t>Характер патологического процесса в венечных артериях</a:t>
            </a:r>
            <a:r>
              <a:rPr lang="ru-RU" sz="1200"/>
              <a:t>: атеросклероз.</a:t>
            </a:r>
          </a:p>
          <a:p>
            <a:r>
              <a:rPr lang="ru-RU" sz="1200" b="1"/>
              <a:t>Главный ствол ЛКА</a:t>
            </a:r>
            <a:r>
              <a:rPr lang="ru-RU" sz="1200"/>
              <a:t>: норма</a:t>
            </a:r>
          </a:p>
          <a:p>
            <a:r>
              <a:rPr lang="ru-RU" sz="1200" b="1"/>
              <a:t>Бассейн ПМЖА</a:t>
            </a:r>
            <a:r>
              <a:rPr lang="ru-RU" sz="1200"/>
              <a:t>: Стеноз проксимального сегмента 55%, стеноз среднего сегмента 95%; </a:t>
            </a:r>
          </a:p>
          <a:p>
            <a:r>
              <a:rPr lang="ru-RU" sz="1200" b="1"/>
              <a:t>Бассейн ОА</a:t>
            </a:r>
            <a:r>
              <a:rPr lang="ru-RU" sz="1200"/>
              <a:t>: Субокклюзия в проксимальном сегменте 95%, окклюзия в среднем сегменте,</a:t>
            </a:r>
          </a:p>
          <a:p>
            <a:r>
              <a:rPr lang="ru-RU" sz="1200"/>
              <a:t>Окклюзия ВТК;</a:t>
            </a:r>
          </a:p>
          <a:p>
            <a:r>
              <a:rPr lang="ru-RU" sz="1200" b="1"/>
              <a:t>Бассейн ПКА</a:t>
            </a:r>
            <a:r>
              <a:rPr lang="ru-RU" sz="1200"/>
              <a:t>: Тромбоз с полной окклюзией в среднем сегменте;</a:t>
            </a:r>
          </a:p>
          <a:p>
            <a:r>
              <a:rPr lang="ru-RU" sz="1200" b="1"/>
              <a:t>Наличие коллатерального кровотока</a:t>
            </a:r>
            <a:r>
              <a:rPr lang="ru-RU" sz="1200"/>
              <a:t>: </a:t>
            </a:r>
          </a:p>
          <a:p>
            <a:r>
              <a:rPr lang="ru-RU" sz="1200" b="1"/>
              <a:t>Сократительная функция ЛЖ</a:t>
            </a:r>
            <a:r>
              <a:rPr lang="ru-RU" sz="1200"/>
              <a:t>:</a:t>
            </a:r>
          </a:p>
          <a:p>
            <a:endParaRPr lang="ru-RU" sz="1200"/>
          </a:p>
          <a:p>
            <a:endParaRPr lang="ru-RU" sz="1400" b="1"/>
          </a:p>
          <a:p>
            <a:endParaRPr lang="ru-RU" sz="1400" b="1"/>
          </a:p>
          <a:p>
            <a:r>
              <a:rPr lang="ru-RU" sz="1200" b="1"/>
              <a:t>РЕКОМЕНДАЦИИ</a:t>
            </a:r>
            <a:r>
              <a:rPr lang="ru-RU" sz="1200"/>
              <a:t>: Консультация кардиохирурга;</a:t>
            </a:r>
            <a:endParaRPr lang="ru-RU" sz="1200" b="1"/>
          </a:p>
          <a:p>
            <a:r>
              <a:rPr lang="ru-RU" sz="1400"/>
              <a:t>-Постельный режим 24 часа. </a:t>
            </a:r>
          </a:p>
          <a:p>
            <a:r>
              <a:rPr lang="ru-RU" sz="1400"/>
              <a:t> -Контроль  места пункции.</a:t>
            </a:r>
          </a:p>
          <a:p>
            <a:r>
              <a:rPr lang="ru-RU" sz="1200"/>
              <a:t>                                                                       </a:t>
            </a:r>
          </a:p>
          <a:p>
            <a:r>
              <a:rPr lang="ru-RU" sz="1200"/>
              <a:t>                                                                                                </a:t>
            </a:r>
            <a:r>
              <a:rPr lang="ru-RU" sz="1200" b="1"/>
              <a:t>Врач:</a:t>
            </a:r>
            <a:r>
              <a:rPr lang="ru-RU" sz="1200"/>
              <a:t> </a:t>
            </a: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45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46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47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60350" y="273050"/>
            <a:ext cx="6408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49275" y="704850"/>
            <a:ext cx="5903913" cy="577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/>
              <a:t>04.04.2010                         </a:t>
            </a:r>
            <a:r>
              <a:rPr lang="ru-RU" sz="1200" b="1" u="sng"/>
              <a:t>Протокол анестезии:</a:t>
            </a:r>
          </a:p>
          <a:p>
            <a:r>
              <a:rPr lang="ru-RU" sz="1200"/>
              <a:t>             </a:t>
            </a:r>
            <a:endParaRPr lang="ru-RU" sz="1400"/>
          </a:p>
          <a:p>
            <a:r>
              <a:rPr lang="ru-RU" sz="1400"/>
              <a:t>С анамнезом и медицинской документацией  ознакомлен.</a:t>
            </a:r>
          </a:p>
          <a:p>
            <a:r>
              <a:rPr lang="ru-RU" sz="1400"/>
              <a:t> В анамнезе  </a:t>
            </a:r>
          </a:p>
          <a:p>
            <a:r>
              <a:rPr lang="ru-RU" sz="1400"/>
              <a:t>Клинический диагноз: </a:t>
            </a:r>
          </a:p>
          <a:p>
            <a:r>
              <a:rPr lang="ru-RU" sz="1400"/>
              <a:t>Основной:ИБС:Стенокардия напряжения ФК</a:t>
            </a:r>
            <a:r>
              <a:rPr lang="en-US" sz="1400"/>
              <a:t> III</a:t>
            </a:r>
            <a:r>
              <a:rPr lang="ru-RU" sz="1400"/>
              <a:t>   ГБ</a:t>
            </a:r>
            <a:r>
              <a:rPr lang="en-US" sz="1400"/>
              <a:t> III</a:t>
            </a:r>
            <a:r>
              <a:rPr lang="ru-RU" sz="1400"/>
              <a:t> риск </a:t>
            </a:r>
            <a:r>
              <a:rPr lang="en-US" sz="1400"/>
              <a:t>IV</a:t>
            </a:r>
            <a:r>
              <a:rPr lang="ru-RU" sz="1400"/>
              <a:t>.. </a:t>
            </a:r>
          </a:p>
          <a:p>
            <a:r>
              <a:rPr lang="ru-RU" sz="1400"/>
              <a:t>Соп..</a:t>
            </a:r>
          </a:p>
          <a:p>
            <a:r>
              <a:rPr lang="ru-RU" sz="1400"/>
              <a:t>Осл.  </a:t>
            </a:r>
          </a:p>
          <a:p>
            <a:r>
              <a:rPr lang="ru-RU" sz="1400"/>
              <a:t>Согласие на проведение коронарографии  получено.</a:t>
            </a:r>
          </a:p>
          <a:p>
            <a:r>
              <a:rPr lang="ru-RU" sz="1400"/>
              <a:t>Риск анестезии</a:t>
            </a:r>
            <a:r>
              <a:rPr lang="en-US" sz="1400"/>
              <a:t> II.</a:t>
            </a:r>
            <a:endParaRPr lang="ru-RU" sz="1400"/>
          </a:p>
          <a:p>
            <a:r>
              <a:rPr lang="ru-RU" sz="1400"/>
              <a:t>На операционном столе</a:t>
            </a:r>
          </a:p>
          <a:p>
            <a:r>
              <a:rPr lang="ru-RU" sz="1400"/>
              <a:t> ЧСС  70 в мин, ЧДД=18 в мин, ритм синусовый.</a:t>
            </a:r>
          </a:p>
          <a:p>
            <a:r>
              <a:rPr lang="ru-RU" sz="1400"/>
              <a:t> </a:t>
            </a:r>
            <a:r>
              <a:rPr lang="en-US" sz="1400"/>
              <a:t>SaO</a:t>
            </a:r>
            <a:r>
              <a:rPr lang="ru-RU" sz="1400"/>
              <a:t>2=98% АД=155/85  мм.рт.ст.</a:t>
            </a:r>
          </a:p>
          <a:p>
            <a:r>
              <a:rPr lang="ru-RU" sz="1400"/>
              <a:t>Внутривенно введено: -</a:t>
            </a:r>
            <a:r>
              <a:rPr lang="en-US" sz="1400"/>
              <a:t>S</a:t>
            </a:r>
            <a:r>
              <a:rPr lang="ru-RU" sz="1400"/>
              <a:t>.</a:t>
            </a:r>
            <a:r>
              <a:rPr lang="en-US" sz="1400"/>
              <a:t>Sibazoni</a:t>
            </a:r>
            <a:r>
              <a:rPr lang="ru-RU" sz="1400"/>
              <a:t>- 10 </a:t>
            </a:r>
            <a:r>
              <a:rPr lang="en-US" sz="1400"/>
              <a:t>mg</a:t>
            </a:r>
          </a:p>
          <a:p>
            <a:r>
              <a:rPr lang="en-US" sz="1400"/>
              <a:t>                                      </a:t>
            </a:r>
            <a:r>
              <a:rPr lang="ru-RU" sz="1400"/>
              <a:t>-</a:t>
            </a:r>
            <a:r>
              <a:rPr lang="en-US" sz="1400"/>
              <a:t>S.Phentanili 0</a:t>
            </a:r>
            <a:r>
              <a:rPr lang="ru-RU" sz="1400"/>
              <a:t>,</a:t>
            </a:r>
            <a:r>
              <a:rPr lang="en-US" sz="1400"/>
              <a:t>1</a:t>
            </a:r>
            <a:r>
              <a:rPr lang="ru-RU" sz="1400"/>
              <a:t> мг</a:t>
            </a:r>
          </a:p>
          <a:p>
            <a:endParaRPr lang="ru-RU" sz="1400"/>
          </a:p>
          <a:p>
            <a:r>
              <a:rPr lang="ru-RU" sz="1400"/>
              <a:t>                                              </a:t>
            </a:r>
          </a:p>
          <a:p>
            <a:r>
              <a:rPr lang="ru-RU" sz="1400"/>
              <a:t> </a:t>
            </a:r>
            <a:r>
              <a:rPr lang="en-US" sz="1400"/>
              <a:t>                                       </a:t>
            </a:r>
            <a:r>
              <a:rPr lang="ru-RU" sz="1400"/>
              <a:t>                                       </a:t>
            </a:r>
          </a:p>
          <a:p>
            <a:r>
              <a:rPr lang="ru-RU" sz="1400"/>
              <a:t>Действие: умеренно выражено. </a:t>
            </a:r>
          </a:p>
          <a:p>
            <a:r>
              <a:rPr lang="ru-RU" sz="1400"/>
              <a:t>Гемодинамика стабильная: АД=</a:t>
            </a:r>
            <a:r>
              <a:rPr lang="en-US" sz="1400"/>
              <a:t>1</a:t>
            </a:r>
            <a:r>
              <a:rPr lang="ru-RU" sz="1400"/>
              <a:t>30</a:t>
            </a:r>
            <a:r>
              <a:rPr lang="en-US" sz="1400"/>
              <a:t>\85</a:t>
            </a:r>
            <a:r>
              <a:rPr lang="ru-RU" sz="1400"/>
              <a:t>-</a:t>
            </a:r>
            <a:r>
              <a:rPr lang="en-US" sz="1400"/>
              <a:t>160</a:t>
            </a:r>
            <a:r>
              <a:rPr lang="ru-RU" sz="1400"/>
              <a:t>/80 мм рт ст, ЧСС </a:t>
            </a:r>
            <a:r>
              <a:rPr lang="en-US" sz="1400"/>
              <a:t>50-60</a:t>
            </a:r>
            <a:r>
              <a:rPr lang="ru-RU" sz="1400"/>
              <a:t> в мин, ЧДД= </a:t>
            </a:r>
            <a:r>
              <a:rPr lang="en-US" sz="1400"/>
              <a:t>1</a:t>
            </a:r>
            <a:r>
              <a:rPr lang="ru-RU" sz="1400"/>
              <a:t>6</a:t>
            </a:r>
            <a:r>
              <a:rPr lang="en-US" sz="1400"/>
              <a:t>-</a:t>
            </a:r>
            <a:r>
              <a:rPr lang="ru-RU" sz="1400"/>
              <a:t>18 в мин, </a:t>
            </a:r>
            <a:r>
              <a:rPr lang="en-US" sz="1400"/>
              <a:t>SaO</a:t>
            </a:r>
            <a:r>
              <a:rPr lang="ru-RU" sz="1400"/>
              <a:t>2=97-98 %.</a:t>
            </a:r>
          </a:p>
          <a:p>
            <a:r>
              <a:rPr lang="ru-RU" sz="1400"/>
              <a:t>Во время операции контроль ЭКГ, сегмента </a:t>
            </a:r>
            <a:r>
              <a:rPr lang="en-US" sz="1400"/>
              <a:t>ST</a:t>
            </a:r>
            <a:r>
              <a:rPr lang="ru-RU" sz="1400"/>
              <a:t>. </a:t>
            </a:r>
            <a:r>
              <a:rPr lang="en-US" sz="1400"/>
              <a:t> </a:t>
            </a:r>
            <a:r>
              <a:rPr lang="ru-RU" sz="1400"/>
              <a:t> Ритм синусовый.</a:t>
            </a:r>
          </a:p>
          <a:p>
            <a:r>
              <a:rPr lang="ru-RU" sz="1400"/>
              <a:t>Осложнений во время процедуры: нет.</a:t>
            </a:r>
          </a:p>
          <a:p>
            <a:r>
              <a:rPr lang="ru-RU" sz="1400"/>
              <a:t>После окончания процедуры пациент в сознании, с самостоятельным эффективным дыханием, живых рефлексах, АД=135</a:t>
            </a:r>
            <a:r>
              <a:rPr lang="en-US" sz="1400"/>
              <a:t>\</a:t>
            </a:r>
            <a:r>
              <a:rPr lang="ru-RU" sz="1400"/>
              <a:t>70 мм рт ст, ЧСС=8</a:t>
            </a:r>
            <a:r>
              <a:rPr lang="en-US" sz="1400"/>
              <a:t>5</a:t>
            </a:r>
            <a:r>
              <a:rPr lang="ru-RU" sz="1400"/>
              <a:t>  в мин, ЧДД= </a:t>
            </a:r>
            <a:r>
              <a:rPr lang="en-US" sz="1400"/>
              <a:t>1</a:t>
            </a:r>
            <a:r>
              <a:rPr lang="ru-RU" sz="1400"/>
              <a:t>8  в мин, </a:t>
            </a:r>
            <a:r>
              <a:rPr lang="en-US" sz="1400"/>
              <a:t>SaO</a:t>
            </a:r>
            <a:r>
              <a:rPr lang="ru-RU" sz="1400"/>
              <a:t>2=</a:t>
            </a:r>
            <a:r>
              <a:rPr lang="ru-RU" sz="1400" u="sng"/>
              <a:t> </a:t>
            </a:r>
            <a:r>
              <a:rPr lang="ru-RU" sz="1400"/>
              <a:t>98</a:t>
            </a:r>
            <a:r>
              <a:rPr lang="ru-RU" sz="1400" u="sng"/>
              <a:t> </a:t>
            </a:r>
            <a:r>
              <a:rPr lang="ru-RU" sz="1400"/>
              <a:t>%,</a:t>
            </a:r>
            <a:r>
              <a:rPr lang="en-US" sz="1400"/>
              <a:t> </a:t>
            </a:r>
            <a:r>
              <a:rPr lang="ru-RU" sz="1400"/>
              <a:t> </a:t>
            </a:r>
          </a:p>
          <a:p>
            <a:r>
              <a:rPr lang="ru-RU" sz="1400"/>
              <a:t>                                                                    Врач:Смирнова В.П.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471</Words>
  <Application>Microsoft PowerPoint</Application>
  <PresentationFormat>Лист A4 (210x297 мм)</PresentationFormat>
  <Paragraphs>124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Оформление по умолчанию</vt:lpstr>
      <vt:lpstr>Слайд 1</vt:lpstr>
      <vt:lpstr>Слайд 2</vt:lpstr>
      <vt:lpstr>Слайд 3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Андрей</cp:lastModifiedBy>
  <cp:revision>1144</cp:revision>
  <cp:lastPrinted>1999-11-01T09:58:52Z</cp:lastPrinted>
  <dcterms:created xsi:type="dcterms:W3CDTF">1998-03-02T15:35:32Z</dcterms:created>
  <dcterms:modified xsi:type="dcterms:W3CDTF">2013-02-17T17:47:51Z</dcterms:modified>
</cp:coreProperties>
</file>