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764" y="6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D9EDB8-2B3C-4667-8C73-270DB687B94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47426-5875-4D57-8B6A-7F4A959C8C38}" type="slidenum">
              <a:rPr lang="ru-RU"/>
              <a:pPr/>
              <a:t>3</a:t>
            </a:fld>
            <a:endParaRPr lang="ru-RU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EF88D-A239-4FF4-BE91-EB6973FEE1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6D225-9D0C-4A0E-AA58-B903EE5A57C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D1EF8-4CF9-4CA6-8CBA-B6F958D9E4C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C4C51-7E5A-48F1-A997-6C83DCCFF4F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74F84-CDDF-46D6-ACD7-B7CB024B6A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C1CDE-A2AC-46AD-8D12-5B1C60BF6D6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4FBB0-9A02-4101-AB5F-DF3B298CB9B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2BE51-8DD4-497D-9920-BC5C93C46B6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7D95E-CDCD-4261-959E-6C06639F130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A4E8D-A8F9-4305-8D85-286903EE930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EFF8D-2F77-47CC-8B94-46DAFECC011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F23636-968F-4CCB-BC33-E5E23308229B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КОРОНАРОВЕНТРИКУЛОГРАФИЯ</a:t>
            </a:r>
            <a:r>
              <a:rPr lang="ru-RU" sz="1600" u="sng"/>
              <a:t>.</a:t>
            </a:r>
            <a:endParaRPr lang="ru-RU" sz="160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0350" y="992188"/>
            <a:ext cx="28082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1400" b="1" dirty="0"/>
              <a:t>Дата 04.07.10</a:t>
            </a:r>
          </a:p>
          <a:p>
            <a:r>
              <a:rPr lang="ru-RU" sz="1400" b="1" dirty="0"/>
              <a:t>Ф.И.О. Басов В.А.</a:t>
            </a:r>
          </a:p>
          <a:p>
            <a:r>
              <a:rPr lang="ru-RU" sz="1400" b="1" dirty="0"/>
              <a:t>Год рождения: </a:t>
            </a:r>
            <a:r>
              <a:rPr lang="en-US" sz="1400" b="1" dirty="0" smtClean="0"/>
              <a:t>09</a:t>
            </a:r>
            <a:r>
              <a:rPr lang="ru-RU" sz="1400" b="1" dirty="0" smtClean="0"/>
              <a:t>.0</a:t>
            </a:r>
            <a:r>
              <a:rPr lang="en-US" sz="1400" b="1" dirty="0" smtClean="0"/>
              <a:t>4</a:t>
            </a:r>
            <a:r>
              <a:rPr lang="ru-RU" sz="1400" b="1" dirty="0" smtClean="0"/>
              <a:t>.19</a:t>
            </a:r>
            <a:r>
              <a:rPr lang="en-US" sz="1400" b="1" dirty="0" smtClean="0"/>
              <a:t>54</a:t>
            </a:r>
            <a:endParaRPr lang="ru-RU" sz="1400" b="1" dirty="0"/>
          </a:p>
          <a:p>
            <a:r>
              <a:rPr lang="ru-RU" sz="1400" b="1" dirty="0"/>
              <a:t>Диагноз: ОКС П</a:t>
            </a:r>
            <a:r>
              <a:rPr lang="en-US" sz="1400" b="1" dirty="0"/>
              <a:t>ST</a:t>
            </a:r>
            <a:endParaRPr lang="ru-RU" sz="1400" b="1" dirty="0"/>
          </a:p>
          <a:p>
            <a:r>
              <a:rPr lang="ru-RU" sz="1400" b="1" dirty="0"/>
              <a:t>Отделение: БИТ </a:t>
            </a:r>
            <a:r>
              <a:rPr lang="en-US" sz="1400" b="1" dirty="0"/>
              <a:t>N</a:t>
            </a:r>
            <a:r>
              <a:rPr lang="ru-RU" sz="1400" b="1" dirty="0"/>
              <a:t> 4893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 </a:t>
            </a:r>
          </a:p>
          <a:p>
            <a:r>
              <a:rPr lang="ru-RU" sz="1600"/>
              <a:t>        лидокаин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25" name="Group 1877"/>
          <p:cNvGraphicFramePr>
            <a:graphicFrameLocks noGrp="1"/>
          </p:cNvGraphicFramePr>
          <p:nvPr/>
        </p:nvGraphicFramePr>
        <p:xfrm>
          <a:off x="115888" y="4953000"/>
          <a:ext cx="6553200" cy="2245170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65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</a:t>
            </a:r>
            <a:r>
              <a:rPr lang="en-US" sz="1400"/>
              <a:t>Omnipaque</a:t>
            </a:r>
            <a:r>
              <a:rPr lang="ru-RU" sz="1400"/>
              <a:t>350</a:t>
            </a:r>
            <a:endParaRPr lang="en-US" sz="1400"/>
          </a:p>
          <a:p>
            <a:r>
              <a:rPr lang="ru-RU" sz="1400"/>
              <a:t>      </a:t>
            </a:r>
            <a:r>
              <a:rPr lang="en-US" sz="1400"/>
              <a:t>Ultravist </a:t>
            </a:r>
            <a:r>
              <a:rPr lang="ru-RU" sz="1400"/>
              <a:t> 370  50</a:t>
            </a:r>
            <a:r>
              <a:rPr lang="en-US" sz="1400"/>
              <a:t>ml</a:t>
            </a:r>
            <a:r>
              <a:rPr lang="ru-RU" sz="1400"/>
              <a:t> 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3266" name="Text Box 1218"/>
          <p:cNvSpPr txBox="1">
            <a:spLocks noChangeArrowheads="1"/>
          </p:cNvSpPr>
          <p:nvPr/>
        </p:nvSpPr>
        <p:spPr bwMode="auto">
          <a:xfrm>
            <a:off x="333375" y="7832725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3272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3273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274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76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277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3278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8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281" name="Rectangle 1233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459" name="Text Box 1411"/>
          <p:cNvSpPr txBox="1">
            <a:spLocks noChangeArrowheads="1"/>
          </p:cNvSpPr>
          <p:nvPr/>
        </p:nvSpPr>
        <p:spPr bwMode="auto">
          <a:xfrm>
            <a:off x="2492375" y="7185025"/>
            <a:ext cx="41767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Время </a:t>
            </a:r>
            <a:r>
              <a:rPr lang="en-US" sz="1400"/>
              <a:t>R</a:t>
            </a:r>
            <a:r>
              <a:rPr lang="ru-RU" sz="1400"/>
              <a:t>-скопии (</a:t>
            </a:r>
            <a:r>
              <a:rPr lang="ru-RU" sz="1400" i="1"/>
              <a:t>см. протокол стентирования</a:t>
            </a:r>
            <a:r>
              <a:rPr lang="ru-RU" sz="1400"/>
              <a:t>)</a:t>
            </a:r>
          </a:p>
          <a:p>
            <a:r>
              <a:rPr lang="ru-RU" sz="1400"/>
              <a:t>Доза облучения  «-------------------------------------»</a:t>
            </a:r>
          </a:p>
        </p:txBody>
      </p:sp>
      <p:sp>
        <p:nvSpPr>
          <p:cNvPr id="3460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3499" name="Picture 1451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</p:spPr>
      </p:pic>
      <p:sp>
        <p:nvSpPr>
          <p:cNvPr id="3798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799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3800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3803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04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05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06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81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3909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920" name="Rectangle 1872"/>
          <p:cNvSpPr>
            <a:spLocks noChangeArrowheads="1"/>
          </p:cNvSpPr>
          <p:nvPr/>
        </p:nvSpPr>
        <p:spPr bwMode="auto">
          <a:xfrm>
            <a:off x="2997200" y="1281113"/>
            <a:ext cx="36449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b="1"/>
              <a:t>Рентгенхирург:          </a:t>
            </a:r>
            <a:r>
              <a:rPr lang="ru-RU" sz="1400"/>
              <a:t>ЩЕРБАКОВ А.С.</a:t>
            </a:r>
          </a:p>
          <a:p>
            <a:r>
              <a:rPr lang="ru-RU" sz="1400" b="1"/>
              <a:t>Операционная м</a:t>
            </a:r>
            <a:r>
              <a:rPr lang="en-US" sz="1400" b="1"/>
              <a:t>/</a:t>
            </a:r>
            <a:r>
              <a:rPr lang="ru-RU" sz="1400" b="1"/>
              <a:t>с</a:t>
            </a:r>
            <a:r>
              <a:rPr lang="ru-RU" sz="1400"/>
              <a:t>:.  ЛЕБЕДЕВА О.В.</a:t>
            </a:r>
          </a:p>
          <a:p>
            <a:r>
              <a:rPr lang="ru-RU" sz="1400" b="1"/>
              <a:t>Анестезиолог:            </a:t>
            </a:r>
            <a:r>
              <a:rPr lang="ru-RU" sz="1400"/>
              <a:t>МОЛОТКОВ А.В.</a:t>
            </a:r>
          </a:p>
          <a:p>
            <a:r>
              <a:rPr lang="ru-RU" sz="1400" b="1"/>
              <a:t>М/с анестезист:</a:t>
            </a:r>
            <a:r>
              <a:rPr lang="ru-RU" sz="1400"/>
              <a:t>.        БРИЧЕВА И.В.</a:t>
            </a:r>
          </a:p>
          <a:p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2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r>
              <a:rPr lang="ru-RU" sz="1400" b="1"/>
              <a:t>ЗАКЛЮЧЕНИЕ:</a:t>
            </a:r>
          </a:p>
          <a:p>
            <a:r>
              <a:rPr lang="ru-RU" sz="1200" b="1"/>
              <a:t>Тип коронарного кровотока</a:t>
            </a:r>
            <a:r>
              <a:rPr lang="ru-RU" sz="1200"/>
              <a:t>: сбалансированный</a:t>
            </a:r>
          </a:p>
          <a:p>
            <a:r>
              <a:rPr lang="ru-RU" sz="1200" b="1"/>
              <a:t>Характер патологического процесса в венечных артериях</a:t>
            </a:r>
            <a:r>
              <a:rPr lang="ru-RU" sz="1200"/>
              <a:t>: атеросклероз </a:t>
            </a:r>
          </a:p>
          <a:p>
            <a:r>
              <a:rPr lang="ru-RU" sz="1200" b="1"/>
              <a:t>Главный ствол ЛКА</a:t>
            </a:r>
            <a:r>
              <a:rPr lang="ru-RU" sz="1200"/>
              <a:t>: норма, короткий</a:t>
            </a:r>
          </a:p>
          <a:p>
            <a:r>
              <a:rPr lang="ru-RU" sz="1200" b="1"/>
              <a:t>Бассейн ПМЖА</a:t>
            </a:r>
            <a:r>
              <a:rPr lang="ru-RU" sz="1200"/>
              <a:t>: критический стеноз 99% на протяжении проксимального сегмента с переходом </a:t>
            </a:r>
          </a:p>
          <a:p>
            <a:r>
              <a:rPr lang="ru-RU" sz="1200"/>
              <a:t>на средний (субокклюзия). Кровоток по артерии </a:t>
            </a:r>
            <a:r>
              <a:rPr lang="en-US" sz="1200"/>
              <a:t>TIMI I</a:t>
            </a:r>
            <a:r>
              <a:rPr lang="ru-RU" sz="1200"/>
              <a:t>.</a:t>
            </a:r>
          </a:p>
          <a:p>
            <a:r>
              <a:rPr lang="ru-RU" sz="1200" b="1"/>
              <a:t>Бассейн ОА</a:t>
            </a:r>
            <a:r>
              <a:rPr lang="ru-RU" sz="1200"/>
              <a:t>: норма, кровоток по артерии </a:t>
            </a:r>
            <a:r>
              <a:rPr lang="en-US" sz="1200"/>
              <a:t>TIMI</a:t>
            </a:r>
            <a:r>
              <a:rPr lang="ru-RU" sz="1200"/>
              <a:t> </a:t>
            </a:r>
            <a:r>
              <a:rPr lang="en-US" sz="1200"/>
              <a:t>III.</a:t>
            </a:r>
            <a:endParaRPr lang="ru-RU" sz="1200"/>
          </a:p>
          <a:p>
            <a:r>
              <a:rPr lang="ru-RU" sz="1200" b="1"/>
              <a:t>Бассейн ПКА</a:t>
            </a:r>
            <a:r>
              <a:rPr lang="ru-RU" sz="1200"/>
              <a:t>: норма, кровоток по артерии </a:t>
            </a:r>
            <a:r>
              <a:rPr lang="en-US" sz="1200"/>
              <a:t>TIMI III</a:t>
            </a:r>
            <a:r>
              <a:rPr lang="ru-RU" sz="1200"/>
              <a:t>.</a:t>
            </a:r>
          </a:p>
          <a:p>
            <a:r>
              <a:rPr lang="ru-RU" sz="1200" b="1"/>
              <a:t>Наличие коллатерального кровотока</a:t>
            </a:r>
            <a:r>
              <a:rPr lang="ru-RU" sz="1200"/>
              <a:t>: нет.</a:t>
            </a:r>
          </a:p>
          <a:p>
            <a:endParaRPr lang="ru-RU" sz="1200"/>
          </a:p>
          <a:p>
            <a:endParaRPr lang="ru-RU" sz="1200"/>
          </a:p>
          <a:p>
            <a:endParaRPr lang="ru-RU" sz="1400" b="1"/>
          </a:p>
          <a:p>
            <a:endParaRPr lang="ru-RU" sz="1400" b="1"/>
          </a:p>
          <a:p>
            <a:r>
              <a:rPr lang="ru-RU" sz="1400" b="1"/>
              <a:t>РЕКОМЕНДОВАНО:</a:t>
            </a:r>
            <a:r>
              <a:rPr lang="en-US" sz="1400" b="1"/>
              <a:t> </a:t>
            </a:r>
            <a:endParaRPr lang="ru-RU" sz="1400" b="1"/>
          </a:p>
          <a:p>
            <a:r>
              <a:rPr lang="ru-RU" sz="1400"/>
              <a:t>СМ. ПРОТОКОЛ СТЕНТИРОВАНИЯ.</a:t>
            </a:r>
          </a:p>
          <a:p>
            <a:r>
              <a:rPr lang="ru-RU" sz="1200"/>
              <a:t>                                                                                                </a:t>
            </a:r>
            <a:r>
              <a:rPr lang="ru-RU" sz="1200" b="1"/>
              <a:t>Врач</a:t>
            </a:r>
            <a:r>
              <a:rPr lang="en-US" sz="1200" b="1"/>
              <a:t>:</a:t>
            </a:r>
            <a:r>
              <a:rPr lang="ru-RU" sz="1200" b="1"/>
              <a:t>_______________</a:t>
            </a:r>
            <a:r>
              <a:rPr lang="ru-RU" sz="1200"/>
              <a:t> </a:t>
            </a: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45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46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147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60350" y="273050"/>
            <a:ext cx="640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49275" y="704850"/>
            <a:ext cx="5903913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200"/>
              <a:t>04.07.2010                         </a:t>
            </a:r>
            <a:r>
              <a:rPr lang="ru-RU" sz="1200" b="1" u="sng"/>
              <a:t>Протокол анестезии:  4704</a:t>
            </a:r>
          </a:p>
          <a:p>
            <a:r>
              <a:rPr lang="ru-RU" sz="1200"/>
              <a:t>12-50 –14425</a:t>
            </a:r>
          </a:p>
          <a:p>
            <a:r>
              <a:rPr lang="ru-RU" sz="1400"/>
              <a:t>С анамнезом и медицинской документацией  ознакомлена. </a:t>
            </a:r>
          </a:p>
          <a:p>
            <a:r>
              <a:rPr lang="ru-RU" sz="1400"/>
              <a:t>Клинический диагноз: </a:t>
            </a:r>
          </a:p>
          <a:p>
            <a:r>
              <a:rPr lang="ru-RU" sz="1400"/>
              <a:t>Основной: ИБС: ОКС  </a:t>
            </a:r>
          </a:p>
          <a:p>
            <a:r>
              <a:rPr lang="ru-RU" sz="1400"/>
              <a:t>Соп.:</a:t>
            </a:r>
            <a:r>
              <a:rPr lang="en-US" sz="1400"/>
              <a:t> </a:t>
            </a:r>
            <a:r>
              <a:rPr lang="ru-RU" sz="1400"/>
              <a:t>ГБ </a:t>
            </a:r>
            <a:r>
              <a:rPr lang="en-US" sz="1400"/>
              <a:t>III </a:t>
            </a:r>
            <a:r>
              <a:rPr lang="ru-RU" sz="1400"/>
              <a:t>Риск </a:t>
            </a:r>
            <a:r>
              <a:rPr lang="en-US" sz="1400"/>
              <a:t>IV</a:t>
            </a:r>
            <a:r>
              <a:rPr lang="ru-RU" sz="1400"/>
              <a:t>.</a:t>
            </a:r>
          </a:p>
          <a:p>
            <a:r>
              <a:rPr lang="ru-RU" sz="1400"/>
              <a:t>Осл.:</a:t>
            </a:r>
            <a:r>
              <a:rPr lang="en-US" sz="1400"/>
              <a:t> </a:t>
            </a:r>
            <a:endParaRPr lang="ru-RU" sz="1400"/>
          </a:p>
          <a:p>
            <a:r>
              <a:rPr lang="ru-RU" sz="1400"/>
              <a:t>Согласие на проведение коронарографии и стентирования получено.</a:t>
            </a:r>
          </a:p>
          <a:p>
            <a:r>
              <a:rPr lang="ru-RU" sz="1400"/>
              <a:t>Риск анестезии </a:t>
            </a:r>
            <a:r>
              <a:rPr lang="en-US" sz="1400"/>
              <a:t>III </a:t>
            </a:r>
            <a:r>
              <a:rPr lang="ru-RU" sz="1400"/>
              <a:t>ст.</a:t>
            </a:r>
          </a:p>
          <a:p>
            <a:r>
              <a:rPr lang="ru-RU" sz="1400"/>
              <a:t>На операционном столе</a:t>
            </a:r>
          </a:p>
          <a:p>
            <a:r>
              <a:rPr lang="ru-RU" sz="1400"/>
              <a:t> ЧСС 74 в мин, ЧДД=18 в мин, ритм синусовый.</a:t>
            </a:r>
          </a:p>
          <a:p>
            <a:r>
              <a:rPr lang="ru-RU" sz="1400"/>
              <a:t> </a:t>
            </a:r>
            <a:r>
              <a:rPr lang="en-US" sz="1400"/>
              <a:t>S</a:t>
            </a:r>
            <a:r>
              <a:rPr lang="ru-RU" sz="1400"/>
              <a:t>р</a:t>
            </a:r>
            <a:r>
              <a:rPr lang="en-US" sz="1400"/>
              <a:t>O</a:t>
            </a:r>
            <a:r>
              <a:rPr lang="ru-RU" sz="1400"/>
              <a:t>2=98% АД=140/95  мм. рт. ст.</a:t>
            </a:r>
          </a:p>
          <a:p>
            <a:r>
              <a:rPr lang="ru-RU" sz="1400"/>
              <a:t>Внутривенно введено:</a:t>
            </a:r>
          </a:p>
          <a:p>
            <a:r>
              <a:rPr lang="en-US" sz="1400"/>
              <a:t>                                       S.  Heparini </a:t>
            </a:r>
            <a:r>
              <a:rPr lang="ru-RU" sz="1400"/>
              <a:t>12,5 тыс. Ед.</a:t>
            </a:r>
          </a:p>
          <a:p>
            <a:r>
              <a:rPr lang="ru-RU" sz="1400"/>
              <a:t>                                       </a:t>
            </a:r>
            <a:r>
              <a:rPr lang="en-US" sz="1400"/>
              <a:t>S. Sibasoni</a:t>
            </a:r>
            <a:r>
              <a:rPr lang="ru-RU" sz="1400"/>
              <a:t>  2</a:t>
            </a:r>
            <a:r>
              <a:rPr lang="en-US" sz="1400"/>
              <a:t>0 mg.</a:t>
            </a:r>
            <a:endParaRPr lang="ru-RU" sz="1400"/>
          </a:p>
          <a:p>
            <a:r>
              <a:rPr lang="ru-RU" sz="1400"/>
              <a:t>                                       </a:t>
            </a:r>
            <a:r>
              <a:rPr lang="en-US" sz="1400"/>
              <a:t>S.Phentanily </a:t>
            </a:r>
            <a:r>
              <a:rPr lang="ru-RU" sz="1400"/>
              <a:t> 2,0</a:t>
            </a:r>
          </a:p>
          <a:p>
            <a:r>
              <a:rPr lang="ru-RU" sz="1400"/>
              <a:t>Внутрикоронарно нитроглицерин 240 мкг                                       </a:t>
            </a:r>
          </a:p>
          <a:p>
            <a:r>
              <a:rPr lang="ru-RU" sz="1400"/>
              <a:t>Действие: умеренно выражено. </a:t>
            </a:r>
          </a:p>
          <a:p>
            <a:r>
              <a:rPr lang="ru-RU" sz="1400"/>
              <a:t>Гемодинамика стабильная: АД=-1</a:t>
            </a:r>
            <a:r>
              <a:rPr lang="en-US" sz="1400"/>
              <a:t>40</a:t>
            </a:r>
            <a:r>
              <a:rPr lang="ru-RU" sz="1400"/>
              <a:t>/</a:t>
            </a:r>
            <a:r>
              <a:rPr lang="en-US" sz="1400"/>
              <a:t>100-1</a:t>
            </a:r>
            <a:r>
              <a:rPr lang="ru-RU" sz="1400"/>
              <a:t>15</a:t>
            </a:r>
            <a:r>
              <a:rPr lang="en-US" sz="1400"/>
              <a:t>\ 70</a:t>
            </a:r>
            <a:r>
              <a:rPr lang="ru-RU" sz="1400"/>
              <a:t> мм рт. ст., ЧСС 76-8</a:t>
            </a:r>
            <a:r>
              <a:rPr lang="en-US" sz="1400"/>
              <a:t>6</a:t>
            </a:r>
            <a:r>
              <a:rPr lang="ru-RU" sz="1400"/>
              <a:t> в мин, ЧДД= </a:t>
            </a:r>
            <a:r>
              <a:rPr lang="en-US" sz="1400"/>
              <a:t>1</a:t>
            </a:r>
            <a:r>
              <a:rPr lang="ru-RU" sz="1400"/>
              <a:t>6</a:t>
            </a:r>
            <a:r>
              <a:rPr lang="en-US" sz="1400"/>
              <a:t>-</a:t>
            </a:r>
            <a:r>
              <a:rPr lang="ru-RU" sz="1400"/>
              <a:t>18 в мин, </a:t>
            </a:r>
            <a:r>
              <a:rPr lang="en-US" sz="1400"/>
              <a:t>S</a:t>
            </a:r>
            <a:r>
              <a:rPr lang="ru-RU" sz="1400"/>
              <a:t>р</a:t>
            </a:r>
            <a:r>
              <a:rPr lang="en-US" sz="1400"/>
              <a:t>O</a:t>
            </a:r>
            <a:r>
              <a:rPr lang="ru-RU" sz="1400"/>
              <a:t>2=97-98 %.</a:t>
            </a:r>
          </a:p>
          <a:p>
            <a:r>
              <a:rPr lang="ru-RU" sz="1400"/>
              <a:t>Во время операции контроль ЭКГ, сегмента </a:t>
            </a:r>
            <a:r>
              <a:rPr lang="en-US" sz="1400"/>
              <a:t>ST</a:t>
            </a:r>
            <a:r>
              <a:rPr lang="ru-RU" sz="1400"/>
              <a:t>. Ритм синусовый.</a:t>
            </a:r>
          </a:p>
          <a:p>
            <a:r>
              <a:rPr lang="ru-RU" sz="1400"/>
              <a:t>Осложнений во время процедуры:нет                   </a:t>
            </a:r>
          </a:p>
          <a:p>
            <a:r>
              <a:rPr lang="ru-RU" sz="1400"/>
              <a:t>После баллонной ангиопластики ЭКГ с положительной динамикой, </a:t>
            </a:r>
            <a:r>
              <a:rPr lang="en-US" sz="1400"/>
              <a:t>ST</a:t>
            </a:r>
            <a:r>
              <a:rPr lang="ru-RU" sz="1400"/>
              <a:t> </a:t>
            </a:r>
            <a:r>
              <a:rPr lang="en-US" sz="1400"/>
              <a:t>=1</a:t>
            </a:r>
            <a:r>
              <a:rPr lang="ru-RU" sz="1400"/>
              <a:t>,5.Болевого синдрома нет.Стентирование без оспожнений</a:t>
            </a:r>
          </a:p>
          <a:p>
            <a:r>
              <a:rPr lang="ru-RU" sz="1400"/>
              <a:t>После окончания процедуры пациент в сознании, с самостоятельным эффективным дыханием, живых рефлексах, АД=121</a:t>
            </a:r>
            <a:r>
              <a:rPr lang="en-US" sz="1400"/>
              <a:t>\</a:t>
            </a:r>
            <a:r>
              <a:rPr lang="ru-RU" sz="1400"/>
              <a:t>78 мм рт. ст., ЧСС=68  в мин, ЧДД= </a:t>
            </a:r>
            <a:r>
              <a:rPr lang="en-US" sz="1400"/>
              <a:t>1</a:t>
            </a:r>
            <a:r>
              <a:rPr lang="ru-RU" sz="1400"/>
              <a:t>8  в мин, </a:t>
            </a:r>
            <a:r>
              <a:rPr lang="en-US" sz="1400"/>
              <a:t>S</a:t>
            </a:r>
            <a:r>
              <a:rPr lang="ru-RU" sz="1400"/>
              <a:t>р</a:t>
            </a:r>
            <a:r>
              <a:rPr lang="en-US" sz="1400"/>
              <a:t>O</a:t>
            </a:r>
            <a:r>
              <a:rPr lang="ru-RU" sz="1400"/>
              <a:t>2=</a:t>
            </a:r>
            <a:r>
              <a:rPr lang="ru-RU" sz="1400" u="sng"/>
              <a:t> </a:t>
            </a:r>
            <a:r>
              <a:rPr lang="ru-RU" sz="1400"/>
              <a:t>98</a:t>
            </a:r>
            <a:r>
              <a:rPr lang="ru-RU" sz="1400" u="sng"/>
              <a:t> </a:t>
            </a:r>
            <a:r>
              <a:rPr lang="ru-RU" sz="1400"/>
              <a:t>% переведен в отделение кардиореанимации. № 33</a:t>
            </a:r>
          </a:p>
          <a:p>
            <a:r>
              <a:rPr lang="ru-RU" sz="1400"/>
              <a:t>                                                                    Врач:Молотков А.В.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501</Words>
  <Application>Microsoft PowerPoint</Application>
  <PresentationFormat>Лист A4 (210x297 мм)</PresentationFormat>
  <Paragraphs>117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Оформление по умолчанию</vt:lpstr>
      <vt:lpstr>Слайд 1</vt:lpstr>
      <vt:lpstr>Слайд 2</vt:lpstr>
      <vt:lpstr>Слайд 3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Андрей</cp:lastModifiedBy>
  <cp:revision>1312</cp:revision>
  <cp:lastPrinted>1999-11-01T09:58:52Z</cp:lastPrinted>
  <dcterms:created xsi:type="dcterms:W3CDTF">1998-03-02T15:35:32Z</dcterms:created>
  <dcterms:modified xsi:type="dcterms:W3CDTF">2013-02-17T17:59:55Z</dcterms:modified>
</cp:coreProperties>
</file>