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77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51CEC-122A-4CB4-A936-517B014620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EC4E1-59C5-48F9-B9B7-DF0E8BFF09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FA5EA-1ACE-416D-AB28-D0FCD1AE84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727C6-0318-463E-9089-5BA73583C1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C83DC-230B-45CE-A1B7-7E3A934BF3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A490A-DF6B-4E28-A10C-AE26C9AF71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8AFB20-2922-4FE8-AF34-8D93C82FB5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34873-E246-4647-B085-90E78E955A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0DDE-7A2A-4A32-88BA-ABE92E4B50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00F45-A2A2-4269-AC61-757DC68CD0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0D355-8C91-41F0-A60C-9C72BBA53F9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60F0613-7B9E-451F-ABBA-6C42F224C4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26.08.10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err="1" smtClean="0">
                <a:latin typeface="Times New Roman" pitchFamily="18" charset="0"/>
              </a:rPr>
              <a:t>Молканов</a:t>
            </a:r>
            <a:r>
              <a:rPr lang="ru-RU" sz="1400" b="1" dirty="0" smtClean="0">
                <a:latin typeface="Times New Roman" pitchFamily="18" charset="0"/>
              </a:rPr>
              <a:t> Н.А.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1957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Диагноз</a:t>
            </a:r>
            <a:r>
              <a:rPr lang="ru-RU" sz="1400" b="1" dirty="0" smtClean="0">
                <a:latin typeface="Times New Roman" pitchFamily="18" charset="0"/>
              </a:rPr>
              <a:t>: ОНМК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</a:t>
            </a:r>
            <a:r>
              <a:rPr lang="ru-RU" sz="1400" b="1" dirty="0" smtClean="0">
                <a:latin typeface="Times New Roman" pitchFamily="18" charset="0"/>
              </a:rPr>
              <a:t>29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5892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Начало:10.40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Окончание:11.30</a:t>
            </a: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КАЗАНЦЕВА А.М.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r>
              <a:rPr lang="ru-RU" sz="1200" dirty="0">
                <a:latin typeface="Times New Roman" pitchFamily="18" charset="0"/>
              </a:rPr>
              <a:t>МЕЛЕКА Е.А.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новокаин0.5%-20.0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350 200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300 250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>
                <a:latin typeface="Times New Roman" pitchFamily="18" charset="0"/>
              </a:rPr>
              <a:t>-скопии </a:t>
            </a:r>
            <a:r>
              <a:rPr lang="ru-RU" sz="1400" smtClean="0">
                <a:latin typeface="Times New Roman" pitchFamily="18" charset="0"/>
              </a:rPr>
              <a:t>11.6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458.14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 smtClean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dirty="0" smtClean="0"/>
              <a:t>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</a:t>
            </a:r>
            <a:r>
              <a:rPr lang="ru-RU" sz="1400" dirty="0" smtClean="0"/>
              <a:t>Постельный </a:t>
            </a:r>
            <a:r>
              <a:rPr lang="ru-RU" sz="1400" dirty="0"/>
              <a:t>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i="1" dirty="0"/>
              <a:t>ЗАКЛЮЧЕНИЕ</a:t>
            </a:r>
            <a:r>
              <a:rPr lang="ru-RU" sz="1200" b="1" i="1" dirty="0" smtClean="0"/>
              <a:t>: </a:t>
            </a:r>
          </a:p>
          <a:p>
            <a:pPr marL="342900" indent="-342900" algn="just"/>
            <a:r>
              <a:rPr lang="ru-RU" sz="1200" b="1" u="sng" dirty="0" smtClean="0"/>
              <a:t>СПРАВА.</a:t>
            </a:r>
            <a:r>
              <a:rPr lang="ru-RU" sz="1200" b="1" dirty="0" smtClean="0"/>
              <a:t> Выраженная С-образная деформация БЦС. Умеренная </a:t>
            </a:r>
            <a:r>
              <a:rPr lang="en-US" sz="1200" b="1" dirty="0" smtClean="0"/>
              <a:t>S</a:t>
            </a:r>
            <a:r>
              <a:rPr lang="ru-RU" sz="1200" b="1" dirty="0" smtClean="0"/>
              <a:t>-образная деформация ВСА. Стеноз проксимальной порции ВСА 40%.  Атеросклеротическое  диффузное изменение интракраниальной порции ВСА с </a:t>
            </a:r>
            <a:r>
              <a:rPr lang="en-US" sz="1200" b="1" dirty="0" smtClean="0"/>
              <a:t>max </a:t>
            </a:r>
            <a:r>
              <a:rPr lang="ru-RU" sz="1200" b="1" dirty="0" smtClean="0"/>
              <a:t>сужением до 65%. Атеросклеротическое  диффузное изменение интракраниальной порции позвоночной артерии без гемодинамических значимых стенозов.</a:t>
            </a:r>
            <a:endParaRPr lang="ru-RU" sz="1200" b="1" u="sng" dirty="0" smtClean="0"/>
          </a:p>
          <a:p>
            <a:pPr marL="342900" indent="-342900" algn="just"/>
            <a:r>
              <a:rPr lang="ru-RU" sz="1200" b="1" u="sng" dirty="0" smtClean="0"/>
              <a:t>СЛЕВА. </a:t>
            </a:r>
            <a:r>
              <a:rPr lang="ru-RU" sz="1200" b="1" dirty="0" smtClean="0"/>
              <a:t>Умеренная </a:t>
            </a:r>
            <a:r>
              <a:rPr lang="en-US" sz="1200" b="1" dirty="0" smtClean="0"/>
              <a:t>S-</a:t>
            </a:r>
            <a:r>
              <a:rPr lang="ru-RU" sz="1200" b="1" dirty="0" smtClean="0"/>
              <a:t>образная деформация ВСА. Критический стеноз 95% проксимальной порции ВСА. Стеноз 60% интракраниальной порции ВСА.   Гипоплазия позвоночной артерии.</a:t>
            </a:r>
          </a:p>
          <a:p>
            <a:pPr marL="342900" indent="-342900" algn="just"/>
            <a:r>
              <a:rPr lang="ru-RU" sz="1200" b="1" dirty="0" smtClean="0"/>
              <a:t>На </a:t>
            </a:r>
            <a:r>
              <a:rPr lang="ru-RU" sz="1200" b="1" dirty="0"/>
              <a:t>ангиограммах сосудов головного </a:t>
            </a:r>
            <a:r>
              <a:rPr lang="ru-RU" sz="1200" b="1" dirty="0" smtClean="0"/>
              <a:t>мозга, ротационных </a:t>
            </a:r>
            <a:r>
              <a:rPr lang="en-US" sz="1200" b="1" dirty="0" smtClean="0"/>
              <a:t>R-DSA</a:t>
            </a:r>
            <a:r>
              <a:rPr lang="ru-RU" sz="1200" b="1" dirty="0" smtClean="0"/>
              <a:t>  дефектов </a:t>
            </a:r>
            <a:r>
              <a:rPr lang="ru-RU" sz="1200" b="1" dirty="0"/>
              <a:t>наполнения, депо контрастного вещества и </a:t>
            </a:r>
            <a:r>
              <a:rPr lang="ru-RU" sz="1200" b="1" dirty="0" smtClean="0"/>
              <a:t>артерио - венозного </a:t>
            </a:r>
            <a:r>
              <a:rPr lang="ru-RU" sz="1200" b="1" dirty="0"/>
              <a:t>сброса  не </a:t>
            </a:r>
            <a:r>
              <a:rPr lang="ru-RU" sz="1200" b="1" dirty="0" smtClean="0"/>
              <a:t>обнаружено.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2"/>
            <a:ext cx="5832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9" name="Прямоугольник 8"/>
          <p:cNvSpPr/>
          <p:nvPr/>
        </p:nvSpPr>
        <p:spPr>
          <a:xfrm>
            <a:off x="3105834" y="4387334"/>
            <a:ext cx="646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361432" y="4387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4500562"/>
            <a:ext cx="68580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   </a:t>
            </a:r>
            <a:r>
              <a:rPr lang="ru-RU" sz="1400" dirty="0" smtClean="0"/>
              <a:t>                             </a:t>
            </a:r>
            <a:r>
              <a:rPr lang="en-US" sz="1400" dirty="0" smtClean="0"/>
              <a:t> </a:t>
            </a:r>
            <a:endParaRPr lang="ru-RU" sz="1400" dirty="0" smtClean="0"/>
          </a:p>
          <a:p>
            <a:endParaRPr lang="ru-RU" sz="1400" dirty="0"/>
          </a:p>
          <a:p>
            <a:r>
              <a:rPr lang="ru-RU" sz="1400" dirty="0" smtClean="0"/>
              <a:t>Анестезиологическое пособие</a:t>
            </a:r>
            <a:endParaRPr lang="en-US" sz="1400" dirty="0" smtClean="0"/>
          </a:p>
          <a:p>
            <a:r>
              <a:rPr lang="ru-RU" sz="1400" dirty="0" smtClean="0"/>
              <a:t> 26.08.2010</a:t>
            </a:r>
            <a:endParaRPr lang="en-US" sz="1400" dirty="0" smtClean="0"/>
          </a:p>
          <a:p>
            <a:r>
              <a:rPr lang="en-US" sz="1400" dirty="0" smtClean="0"/>
              <a:t>10</a:t>
            </a:r>
            <a:r>
              <a:rPr lang="ru-RU" sz="1400" dirty="0" smtClean="0"/>
              <a:t>:</a:t>
            </a:r>
            <a:r>
              <a:rPr lang="ru-RU" sz="1400" dirty="0"/>
              <a:t>4</a:t>
            </a:r>
            <a:r>
              <a:rPr lang="ru-RU" sz="1400" dirty="0" smtClean="0"/>
              <a:t>0 – 1</a:t>
            </a:r>
            <a:r>
              <a:rPr lang="en-US" sz="1400" dirty="0" smtClean="0"/>
              <a:t>1</a:t>
            </a:r>
            <a:r>
              <a:rPr lang="ru-RU" sz="1400" dirty="0" smtClean="0"/>
              <a:t>:</a:t>
            </a:r>
            <a:r>
              <a:rPr lang="ru-RU" sz="1400" dirty="0"/>
              <a:t>1</a:t>
            </a:r>
            <a:r>
              <a:rPr lang="ru-RU" sz="1400" dirty="0" smtClean="0"/>
              <a:t>0    </a:t>
            </a:r>
          </a:p>
          <a:p>
            <a:r>
              <a:rPr lang="ru-RU" sz="1400" dirty="0" smtClean="0"/>
              <a:t>С анамнезом и медицинской  документацией ознакомлен</a:t>
            </a:r>
            <a:r>
              <a:rPr lang="en-US" sz="1400" dirty="0" smtClean="0"/>
              <a:t> .</a:t>
            </a:r>
            <a:endParaRPr lang="ru-RU" sz="1400" dirty="0" smtClean="0"/>
          </a:p>
          <a:p>
            <a:r>
              <a:rPr lang="ru-RU" sz="1400" dirty="0" smtClean="0"/>
              <a:t>Риск анестезии </a:t>
            </a:r>
            <a:r>
              <a:rPr lang="en-US" sz="1400" dirty="0" smtClean="0"/>
              <a:t>II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 Доставлен в операционную.</a:t>
            </a:r>
          </a:p>
          <a:p>
            <a:r>
              <a:rPr lang="ru-RU" sz="1400" dirty="0" smtClean="0"/>
              <a:t> АД 1</a:t>
            </a:r>
            <a:r>
              <a:rPr lang="en-US" sz="1400" dirty="0" smtClean="0"/>
              <a:t>9</a:t>
            </a:r>
            <a:r>
              <a:rPr lang="ru-RU" sz="1400" dirty="0" smtClean="0"/>
              <a:t>0/</a:t>
            </a:r>
            <a:r>
              <a:rPr lang="en-US" sz="1400" dirty="0" smtClean="0"/>
              <a:t>10</a:t>
            </a:r>
            <a:r>
              <a:rPr lang="ru-RU" sz="1400" dirty="0" smtClean="0"/>
              <a:t>0 </a:t>
            </a:r>
            <a:r>
              <a:rPr lang="ru-RU" sz="1400" dirty="0" err="1" smtClean="0"/>
              <a:t>мм.рт</a:t>
            </a:r>
            <a:r>
              <a:rPr lang="ru-RU" sz="1400" dirty="0" smtClean="0"/>
              <a:t>. ст. ЧСС 72 в мин. </a:t>
            </a:r>
          </a:p>
          <a:p>
            <a:r>
              <a:rPr lang="ru-RU" sz="1400" dirty="0" smtClean="0"/>
              <a:t>В/</a:t>
            </a:r>
            <a:r>
              <a:rPr lang="ru-RU" sz="1400" dirty="0" err="1" smtClean="0"/>
              <a:t>в</a:t>
            </a:r>
            <a:r>
              <a:rPr lang="ru-RU" sz="1400" dirty="0" smtClean="0"/>
              <a:t> введено </a:t>
            </a:r>
            <a:r>
              <a:rPr lang="en-US" sz="1400" dirty="0" smtClean="0"/>
              <a:t> </a:t>
            </a:r>
            <a:r>
              <a:rPr lang="en-US" sz="1400" dirty="0" err="1" smtClean="0"/>
              <a:t>S.Sibazoni</a:t>
            </a:r>
            <a:r>
              <a:rPr lang="en-US" sz="1400" dirty="0" smtClean="0"/>
              <a:t> 10 mg</a:t>
            </a:r>
            <a:r>
              <a:rPr lang="ru-RU" sz="1400" dirty="0" smtClean="0"/>
              <a:t>.</a:t>
            </a:r>
          </a:p>
          <a:p>
            <a:r>
              <a:rPr lang="ru-RU" sz="1400" dirty="0" smtClean="0"/>
              <a:t>                      </a:t>
            </a:r>
            <a:r>
              <a:rPr lang="en-US" sz="1400" dirty="0" smtClean="0"/>
              <a:t>S. </a:t>
            </a:r>
            <a:r>
              <a:rPr lang="en-US" sz="1400" dirty="0" err="1" smtClean="0"/>
              <a:t>Heparini</a:t>
            </a:r>
            <a:r>
              <a:rPr lang="en-US" sz="1400" dirty="0" smtClean="0"/>
              <a:t>  </a:t>
            </a:r>
            <a:r>
              <a:rPr lang="ru-RU" sz="1400" dirty="0" smtClean="0"/>
              <a:t>2,5 тыс. ЕД</a:t>
            </a:r>
          </a:p>
          <a:p>
            <a:r>
              <a:rPr lang="ru-RU" sz="1400" dirty="0" smtClean="0"/>
              <a:t>Гемодинамика стабильная АД= 150/70-170/80  </a:t>
            </a:r>
            <a:r>
              <a:rPr lang="ru-RU" sz="1400" dirty="0" err="1" smtClean="0"/>
              <a:t>мм.рт.ст</a:t>
            </a:r>
            <a:r>
              <a:rPr lang="ru-RU" sz="1400" dirty="0" smtClean="0"/>
              <a:t>., ЧСС=60-70 в мин, ЧДД= 18 в мин, </a:t>
            </a:r>
            <a:r>
              <a:rPr lang="en-US" sz="1400" dirty="0" smtClean="0"/>
              <a:t>S</a:t>
            </a:r>
            <a:r>
              <a:rPr lang="ru-RU" sz="1400" dirty="0" err="1" smtClean="0"/>
              <a:t>р</a:t>
            </a:r>
            <a:r>
              <a:rPr lang="en-US" sz="1400" dirty="0" smtClean="0"/>
              <a:t>O</a:t>
            </a:r>
            <a:r>
              <a:rPr lang="ru-RU" sz="1400" dirty="0" smtClean="0"/>
              <a:t>2=97-98 %</a:t>
            </a:r>
          </a:p>
          <a:p>
            <a:r>
              <a:rPr lang="ru-RU" sz="1400" dirty="0" smtClean="0"/>
              <a:t>Осложнений во время процедуры: нет</a:t>
            </a:r>
          </a:p>
          <a:p>
            <a:r>
              <a:rPr lang="ru-RU" sz="1400" dirty="0" smtClean="0"/>
              <a:t>После окончания процедуры  в сознании, с самостоятельным эффективным дыханием,  АД=140/80 мм </a:t>
            </a:r>
            <a:r>
              <a:rPr lang="ru-RU" sz="1400" dirty="0" err="1" smtClean="0"/>
              <a:t>рт</a:t>
            </a:r>
            <a:r>
              <a:rPr lang="ru-RU" sz="1400" dirty="0" smtClean="0"/>
              <a:t> </a:t>
            </a:r>
            <a:r>
              <a:rPr lang="ru-RU" sz="1400" dirty="0" err="1" smtClean="0"/>
              <a:t>ст</a:t>
            </a:r>
            <a:r>
              <a:rPr lang="ru-RU" sz="1400" dirty="0" smtClean="0"/>
              <a:t>, ЧСС= 76 в мин, ЧДД= 18  в мин, </a:t>
            </a:r>
            <a:r>
              <a:rPr lang="en-US" sz="1400" dirty="0" err="1" smtClean="0"/>
              <a:t>SaO</a:t>
            </a:r>
            <a:r>
              <a:rPr lang="ru-RU" sz="1400" dirty="0" smtClean="0"/>
              <a:t>2=</a:t>
            </a:r>
            <a:r>
              <a:rPr lang="ru-RU" sz="1400" u="sng" dirty="0" smtClean="0"/>
              <a:t> </a:t>
            </a:r>
            <a:r>
              <a:rPr lang="ru-RU" sz="1400" dirty="0" smtClean="0"/>
              <a:t>98</a:t>
            </a:r>
            <a:r>
              <a:rPr lang="ru-RU" sz="1400" u="sng" dirty="0" smtClean="0"/>
              <a:t> </a:t>
            </a:r>
            <a:r>
              <a:rPr lang="ru-RU" sz="1400" dirty="0" smtClean="0"/>
              <a:t>%,</a:t>
            </a:r>
          </a:p>
          <a:p>
            <a:r>
              <a:rPr lang="ru-RU" sz="1400" dirty="0" smtClean="0"/>
              <a:t>Неврологический статус прежний, переведен в палату под наблюдение дежурного </a:t>
            </a:r>
            <a:r>
              <a:rPr lang="ru-RU" sz="1400" dirty="0" err="1" smtClean="0"/>
              <a:t>мед.персонала</a:t>
            </a:r>
            <a:r>
              <a:rPr lang="ru-RU" sz="1400" dirty="0" smtClean="0"/>
              <a:t>, терапия согласована.</a:t>
            </a:r>
          </a:p>
          <a:p>
            <a:r>
              <a:rPr lang="ru-RU" sz="1400" dirty="0" smtClean="0"/>
              <a:t>Рекомендовано: контроль АД, ЧСС, ЧДД.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       </a:t>
            </a:r>
          </a:p>
          <a:p>
            <a:r>
              <a:rPr lang="ru-RU" sz="1400" dirty="0"/>
              <a:t> </a:t>
            </a:r>
            <a:r>
              <a:rPr lang="ru-RU" sz="1400" dirty="0" smtClean="0"/>
              <a:t>                                                                    Врач : Галкин А.В.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462</Words>
  <Application>Microsoft Office PowerPoint</Application>
  <PresentationFormat>Экран (4:3)</PresentationFormat>
  <Paragraphs>98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Андрей</cp:lastModifiedBy>
  <cp:revision>354</cp:revision>
  <dcterms:created xsi:type="dcterms:W3CDTF">2007-06-09T07:57:56Z</dcterms:created>
  <dcterms:modified xsi:type="dcterms:W3CDTF">2010-09-20T15:01:16Z</dcterms:modified>
</cp:coreProperties>
</file>