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EC78E-FF6F-47A8-9C58-6F2603D816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8B37C-8DC2-48CB-8FD2-FC02537E69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E1BD3-C9AB-4E90-887C-784D96D3F7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7F71D-04BD-4003-A45C-255E16B879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38B97-403E-48BD-83D7-70135BCC99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47B8B-53A4-4D54-A192-7873B1028F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8DAB-D02A-4347-A644-D18D14AFD4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57A1F-AD42-41C5-9C72-70D3DB6C36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E21F-C0D9-4B81-B508-1827A99D89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26BD8-3095-4B86-A7CE-A19C84DB26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67D76-6ED8-4D2D-947C-71694F9C96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62C504-83FF-4DE8-9DE1-8BF82A0A7D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Дата:  21.09.10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Ф.И.О. : Вакулюк Т.В.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Год рождения: 1958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Диагноз: ОНМК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Отделение 7 №  10582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Начало: 10.15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Окончание:11.00</a:t>
            </a: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Рентгенхирург:        </a:t>
            </a:r>
            <a:r>
              <a:rPr lang="ru-RU" sz="140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Ассистент:                  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Операционная м</a:t>
            </a:r>
            <a:r>
              <a:rPr lang="en-US" sz="1400" b="1">
                <a:latin typeface="Times New Roman" pitchFamily="18" charset="0"/>
              </a:rPr>
              <a:t>/</a:t>
            </a:r>
            <a:r>
              <a:rPr lang="ru-RU" sz="1400" b="1">
                <a:latin typeface="Times New Roman" pitchFamily="18" charset="0"/>
              </a:rPr>
              <a:t>с:  </a:t>
            </a:r>
            <a:r>
              <a:rPr lang="ru-RU" sz="1400">
                <a:latin typeface="Times New Roman" pitchFamily="18" charset="0"/>
              </a:rPr>
              <a:t>ЧЕРТКОВА О.Н.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Анестезиолог:            </a:t>
            </a:r>
            <a:r>
              <a:rPr lang="ru-RU" sz="1400">
                <a:latin typeface="Times New Roman" pitchFamily="18" charset="0"/>
              </a:rPr>
              <a:t>ГАЛКИН А.В.</a:t>
            </a:r>
            <a:endParaRPr lang="ru-RU" sz="1400" b="1">
              <a:latin typeface="Times New Roman" pitchFamily="18" charset="0"/>
            </a:endParaRP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М/с анестезист:        </a:t>
            </a:r>
            <a:r>
              <a:rPr lang="ru-RU" sz="1400">
                <a:latin typeface="Times New Roman" pitchFamily="18" charset="0"/>
              </a:rPr>
              <a:t>БЛОХИНА И.С.</a:t>
            </a:r>
            <a:endParaRPr lang="ru-RU" sz="16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>
                <a:latin typeface="Times New Roman" pitchFamily="18" charset="0"/>
              </a:rPr>
              <a:t>Р/лаборант:                </a:t>
            </a:r>
            <a:r>
              <a:rPr lang="ru-RU" sz="1200">
                <a:latin typeface="Times New Roman" pitchFamily="18" charset="0"/>
              </a:rPr>
              <a:t>МЕЛЕКА Е.А.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Omnipaque </a:t>
            </a:r>
            <a:r>
              <a:rPr lang="ru-RU" sz="1400">
                <a:latin typeface="Times New Roman" pitchFamily="18" charset="0"/>
              </a:rPr>
              <a:t>350 200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Ultravist </a:t>
            </a:r>
            <a:r>
              <a:rPr lang="ru-RU" sz="1400">
                <a:latin typeface="Times New Roman" pitchFamily="18" charset="0"/>
              </a:rPr>
              <a:t> 300 100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Время </a:t>
            </a:r>
            <a:r>
              <a:rPr lang="en-US" sz="1400">
                <a:latin typeface="Times New Roman" pitchFamily="18" charset="0"/>
              </a:rPr>
              <a:t>R</a:t>
            </a:r>
            <a:r>
              <a:rPr lang="ru-RU" sz="1400">
                <a:latin typeface="Times New Roman" pitchFamily="18" charset="0"/>
              </a:rPr>
              <a:t>-скопии 12.1 мн.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Доза облучения 265.05 </a:t>
            </a:r>
            <a:r>
              <a:rPr lang="en-US" sz="1400">
                <a:latin typeface="Times New Roman" pitchFamily="18" charset="0"/>
              </a:rPr>
              <a:t>mGy</a:t>
            </a:r>
            <a:r>
              <a:rPr lang="ru-RU" sz="140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28625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</a:t>
            </a:r>
            <a:r>
              <a:rPr lang="en-US" sz="1400">
                <a:latin typeface="Times New Roman" pitchFamily="18" charset="0"/>
              </a:rPr>
              <a:t>Pig </a:t>
            </a:r>
            <a:r>
              <a:rPr lang="ru-RU" sz="1400">
                <a:latin typeface="Times New Roman" pitchFamily="18" charset="0"/>
              </a:rPr>
              <a:t>100</a:t>
            </a:r>
            <a:r>
              <a:rPr lang="en-US" sz="1400">
                <a:latin typeface="Times New Roman" pitchFamily="18" charset="0"/>
              </a:rPr>
              <a:t>                     </a:t>
            </a:r>
            <a:r>
              <a:rPr lang="ru-RU" sz="1400">
                <a:latin typeface="Times New Roman" pitchFamily="18" charset="0"/>
              </a:rPr>
              <a:t>4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 JR-</a:t>
            </a:r>
            <a:r>
              <a:rPr lang="ru-RU" sz="1400">
                <a:latin typeface="Times New Roman" pitchFamily="18" charset="0"/>
              </a:rPr>
              <a:t>3.5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       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HH</a:t>
            </a:r>
            <a:r>
              <a:rPr lang="ru-RU" sz="1400">
                <a:latin typeface="Times New Roman" pitchFamily="18" charset="0"/>
              </a:rPr>
              <a:t>-1</a:t>
            </a:r>
            <a:r>
              <a:rPr lang="en-US" sz="1400">
                <a:latin typeface="Times New Roman" pitchFamily="18" charset="0"/>
              </a:rPr>
              <a:t>                </a:t>
            </a:r>
            <a:r>
              <a:rPr lang="ru-RU" sz="1400"/>
              <a:t>           </a:t>
            </a:r>
            <a:r>
              <a:rPr lang="en-US" sz="1400"/>
              <a:t> </a:t>
            </a:r>
            <a:r>
              <a:rPr lang="ru-RU" sz="1400"/>
              <a:t>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r>
              <a:rPr lang="ru-RU" sz="1400">
                <a:latin typeface="Times New Roman" pitchFamily="18" charset="0"/>
              </a:rPr>
              <a:t>      Дуга аорты                 Пр.ОСА          Пр.ВСА               ПрНСА          Пр.Позв.</a:t>
            </a:r>
          </a:p>
          <a:p>
            <a:r>
              <a:rPr lang="ru-RU" sz="1400">
                <a:latin typeface="Times New Roman" pitchFamily="18" charset="0"/>
              </a:rPr>
              <a:t>      Лев.подк.            </a:t>
            </a:r>
            <a:r>
              <a:rPr lang="en-US"/>
              <a:t> </a:t>
            </a:r>
            <a:r>
              <a:rPr lang="ru-RU" sz="1400">
                <a:latin typeface="Times New Roman" pitchFamily="18" charset="0"/>
              </a:rPr>
              <a:t>        Лев.ОСА         Лев.ВСА             ЛевНСА        Лев.Позв.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однораз.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мозга дефектов наполнения, депо контрастного вещества и </a:t>
            </a:r>
            <a:r>
              <a:rPr lang="ru-RU" sz="1200" b="1" dirty="0" err="1"/>
              <a:t>артерио-венозного</a:t>
            </a:r>
            <a:r>
              <a:rPr lang="ru-RU" sz="1200" b="1" dirty="0"/>
              <a:t> сброса  не </a:t>
            </a:r>
            <a:r>
              <a:rPr lang="ru-RU" sz="1200" b="1" dirty="0" smtClean="0"/>
              <a:t>обнаружено. </a:t>
            </a:r>
            <a:r>
              <a:rPr lang="ru-RU" sz="1200" b="1" dirty="0" smtClean="0"/>
              <a:t>На ангиограммах дуги аорты и брахиоцефальных артерий:</a:t>
            </a:r>
          </a:p>
          <a:p>
            <a:pPr marL="342900" indent="-342900" algn="just"/>
            <a:r>
              <a:rPr lang="ru-RU" sz="1200" b="1" dirty="0"/>
              <a:t> </a:t>
            </a:r>
            <a:r>
              <a:rPr lang="ru-RU" sz="1200" b="1" dirty="0" smtClean="0"/>
              <a:t>       справа: умеренная </a:t>
            </a:r>
            <a:r>
              <a:rPr lang="en-US" sz="1200" b="1" dirty="0" smtClean="0"/>
              <a:t>C – </a:t>
            </a:r>
            <a:r>
              <a:rPr lang="ru-RU" sz="1200" b="1" dirty="0" smtClean="0"/>
              <a:t>образная извитость ОСА, </a:t>
            </a:r>
            <a:r>
              <a:rPr lang="en-US" sz="1200" b="1" dirty="0" smtClean="0"/>
              <a:t>S –</a:t>
            </a:r>
            <a:r>
              <a:rPr lang="ru-RU" sz="1200" b="1" dirty="0" smtClean="0"/>
              <a:t>образная извитость в проксимальной порции ВСА, стеноз проксимальной порции 35%.</a:t>
            </a:r>
          </a:p>
          <a:p>
            <a:pPr marL="342900" indent="-342900" algn="just"/>
            <a:r>
              <a:rPr lang="ru-RU" sz="1200" b="1" dirty="0"/>
              <a:t> </a:t>
            </a:r>
            <a:r>
              <a:rPr lang="ru-RU" sz="1200" b="1" dirty="0" smtClean="0"/>
              <a:t>       Слева: умеренная </a:t>
            </a:r>
            <a:r>
              <a:rPr lang="en-US" sz="1200" b="1" dirty="0" smtClean="0"/>
              <a:t>S</a:t>
            </a:r>
            <a:r>
              <a:rPr lang="ru-RU" sz="1200" b="1" dirty="0" smtClean="0"/>
              <a:t> – образная деформация ОСА, умеренная </a:t>
            </a:r>
            <a:r>
              <a:rPr lang="en-US" sz="1200" b="1" dirty="0" smtClean="0"/>
              <a:t>S</a:t>
            </a:r>
            <a:r>
              <a:rPr lang="ru-RU" sz="1200" b="1" dirty="0" smtClean="0"/>
              <a:t> </a:t>
            </a:r>
            <a:r>
              <a:rPr lang="en-US" sz="1200" b="1" dirty="0" smtClean="0"/>
              <a:t>–</a:t>
            </a:r>
            <a:r>
              <a:rPr lang="ru-RU" sz="1200" b="1" dirty="0" smtClean="0"/>
              <a:t> образная деформация ВСА, </a:t>
            </a:r>
            <a:r>
              <a:rPr lang="en-US" sz="1200" b="1" dirty="0" smtClean="0"/>
              <a:t> </a:t>
            </a:r>
            <a:r>
              <a:rPr lang="ru-RU" sz="1200" b="1" dirty="0" smtClean="0"/>
              <a:t> стеноз луковицы ВСА 65%. Гипоплазия позвоночной артерии.</a:t>
            </a:r>
            <a:endParaRPr lang="ru-RU" sz="1200" b="1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083" name="Прямоугольник 12"/>
          <p:cNvSpPr>
            <a:spLocks noChangeArrowheads="1"/>
          </p:cNvSpPr>
          <p:nvPr/>
        </p:nvSpPr>
        <p:spPr bwMode="auto">
          <a:xfrm>
            <a:off x="0" y="3786188"/>
            <a:ext cx="6858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        </a:t>
            </a:r>
            <a:r>
              <a:rPr lang="ru-RU" sz="1400" dirty="0"/>
              <a:t>                             </a:t>
            </a:r>
            <a:r>
              <a:rPr lang="en-US" sz="1400" dirty="0"/>
              <a:t> </a:t>
            </a:r>
            <a:r>
              <a:rPr lang="ru-RU" sz="1400" dirty="0"/>
              <a:t>Анестезиологическое пособие</a:t>
            </a:r>
            <a:endParaRPr lang="en-US" sz="1400" dirty="0"/>
          </a:p>
          <a:p>
            <a:r>
              <a:rPr lang="ru-RU" sz="1400" dirty="0"/>
              <a:t> 21.09.2010</a:t>
            </a:r>
            <a:endParaRPr lang="en-US" sz="1400" dirty="0"/>
          </a:p>
          <a:p>
            <a:r>
              <a:rPr lang="en-US" sz="1400" dirty="0"/>
              <a:t>10</a:t>
            </a:r>
            <a:r>
              <a:rPr lang="ru-RU" sz="1400" dirty="0"/>
              <a:t>:15–1</a:t>
            </a:r>
            <a:r>
              <a:rPr lang="en-US" sz="1400" dirty="0"/>
              <a:t>1</a:t>
            </a:r>
            <a:r>
              <a:rPr lang="ru-RU" sz="1400" dirty="0"/>
              <a:t>:15    </a:t>
            </a:r>
          </a:p>
          <a:p>
            <a:r>
              <a:rPr lang="ru-RU" sz="1400" dirty="0"/>
              <a:t>С анамнезом и медицинской  документацией ознакомлен</a:t>
            </a:r>
            <a:r>
              <a:rPr lang="en-US" sz="1400" dirty="0"/>
              <a:t> .</a:t>
            </a:r>
            <a:endParaRPr lang="ru-RU" sz="1400" dirty="0"/>
          </a:p>
          <a:p>
            <a:r>
              <a:rPr lang="ru-RU" sz="1400" dirty="0"/>
              <a:t>Риск анестезии </a:t>
            </a:r>
            <a:r>
              <a:rPr lang="en-US" sz="1400" dirty="0"/>
              <a:t>II</a:t>
            </a:r>
            <a:r>
              <a:rPr lang="ru-RU" sz="1400" dirty="0"/>
              <a:t>.</a:t>
            </a:r>
          </a:p>
          <a:p>
            <a:r>
              <a:rPr lang="ru-RU" sz="1400" dirty="0"/>
              <a:t> Доставлен в операционную.</a:t>
            </a:r>
          </a:p>
          <a:p>
            <a:r>
              <a:rPr lang="ru-RU" sz="1400" dirty="0"/>
              <a:t> АД 170/</a:t>
            </a:r>
            <a:r>
              <a:rPr lang="en-US" sz="1400" dirty="0"/>
              <a:t>10</a:t>
            </a:r>
            <a:r>
              <a:rPr lang="ru-RU" sz="1400" dirty="0"/>
              <a:t>0 </a:t>
            </a:r>
            <a:r>
              <a:rPr lang="ru-RU" sz="1400" dirty="0" err="1"/>
              <a:t>мм.рт</a:t>
            </a:r>
            <a:r>
              <a:rPr lang="ru-RU" sz="1400" dirty="0"/>
              <a:t>. ст. ЧСС 72 в мин. </a:t>
            </a:r>
          </a:p>
          <a:p>
            <a:r>
              <a:rPr lang="ru-RU" sz="1400" dirty="0"/>
              <a:t>В/</a:t>
            </a:r>
            <a:r>
              <a:rPr lang="ru-RU" sz="1400" dirty="0" err="1"/>
              <a:t>в</a:t>
            </a:r>
            <a:r>
              <a:rPr lang="ru-RU" sz="1400" dirty="0"/>
              <a:t> введено </a:t>
            </a:r>
            <a:r>
              <a:rPr lang="en-US" sz="1400" dirty="0"/>
              <a:t> </a:t>
            </a:r>
            <a:r>
              <a:rPr lang="en-US" sz="1400" dirty="0" err="1"/>
              <a:t>S.Sibazoni</a:t>
            </a:r>
            <a:r>
              <a:rPr lang="en-US" sz="1400" dirty="0"/>
              <a:t> 10 mg</a:t>
            </a:r>
            <a:r>
              <a:rPr lang="ru-RU" sz="1400" dirty="0"/>
              <a:t>.</a:t>
            </a:r>
          </a:p>
          <a:p>
            <a:r>
              <a:rPr lang="ru-RU" sz="1400" dirty="0"/>
              <a:t>                      </a:t>
            </a:r>
            <a:r>
              <a:rPr lang="en-US" sz="1400" dirty="0"/>
              <a:t>S. </a:t>
            </a:r>
            <a:r>
              <a:rPr lang="en-US" sz="1400" dirty="0" err="1"/>
              <a:t>Heparini</a:t>
            </a:r>
            <a:r>
              <a:rPr lang="en-US" sz="1400" dirty="0"/>
              <a:t>  </a:t>
            </a:r>
            <a:r>
              <a:rPr lang="ru-RU" sz="1400" dirty="0"/>
              <a:t>2,5 тыс. ЕД</a:t>
            </a:r>
          </a:p>
          <a:p>
            <a:r>
              <a:rPr lang="ru-RU" sz="1400" dirty="0"/>
              <a:t>Гемодинамика стабильная АД= 130/70-140/80  </a:t>
            </a:r>
            <a:r>
              <a:rPr lang="ru-RU" sz="1400" dirty="0" err="1"/>
              <a:t>мм.рт.ст</a:t>
            </a:r>
            <a:r>
              <a:rPr lang="ru-RU" sz="1400" dirty="0"/>
              <a:t>., ЧСС=60-70 в мин, ЧДД= 18 в мин, </a:t>
            </a:r>
            <a:r>
              <a:rPr lang="en-US" sz="1400" dirty="0"/>
              <a:t>S</a:t>
            </a:r>
            <a:r>
              <a:rPr lang="ru-RU" sz="1400" dirty="0" err="1"/>
              <a:t>р</a:t>
            </a:r>
            <a:r>
              <a:rPr lang="en-US" sz="1400" dirty="0"/>
              <a:t>O</a:t>
            </a:r>
            <a:r>
              <a:rPr lang="ru-RU" sz="1400" dirty="0"/>
              <a:t>2=97-98 %</a:t>
            </a:r>
          </a:p>
          <a:p>
            <a:r>
              <a:rPr lang="ru-RU" sz="1400" dirty="0"/>
              <a:t>Осложнений во время процедуры: нет</a:t>
            </a:r>
          </a:p>
          <a:p>
            <a:r>
              <a:rPr lang="ru-RU" sz="1400" dirty="0"/>
              <a:t>После окончания процедуры  в сознании, с самостоятельным эффективным дыханием,  АД=140/80 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ЧСС= 76 в мин, ЧДД= 18  в мин, </a:t>
            </a:r>
            <a:r>
              <a:rPr lang="en-US" sz="1400" dirty="0" err="1"/>
              <a:t>SaO</a:t>
            </a:r>
            <a:r>
              <a:rPr lang="ru-RU" sz="1400" dirty="0"/>
              <a:t>2=</a:t>
            </a:r>
            <a:r>
              <a:rPr lang="ru-RU" sz="1400" u="sng" dirty="0"/>
              <a:t> </a:t>
            </a:r>
            <a:r>
              <a:rPr lang="ru-RU" sz="1400" dirty="0"/>
              <a:t>98</a:t>
            </a:r>
            <a:r>
              <a:rPr lang="ru-RU" sz="1400" u="sng" dirty="0"/>
              <a:t> </a:t>
            </a:r>
            <a:r>
              <a:rPr lang="ru-RU" sz="1400" dirty="0"/>
              <a:t>%,</a:t>
            </a:r>
          </a:p>
          <a:p>
            <a:r>
              <a:rPr lang="ru-RU" sz="1400" dirty="0"/>
              <a:t>Неврологический статус прежний, переведен в палату под наблюдение дежурного </a:t>
            </a:r>
            <a:r>
              <a:rPr lang="ru-RU" sz="1400" dirty="0" err="1"/>
              <a:t>мед.персонала</a:t>
            </a:r>
            <a:r>
              <a:rPr lang="ru-RU" sz="1400" dirty="0"/>
              <a:t>, терапия согласована.</a:t>
            </a:r>
          </a:p>
          <a:p>
            <a:r>
              <a:rPr lang="ru-RU" sz="1400" dirty="0"/>
              <a:t>Рекомендовано: контроль АД, ЧСС, ЧДД.</a:t>
            </a:r>
          </a:p>
          <a:p>
            <a:r>
              <a:rPr lang="ru-RU" sz="1400" dirty="0"/>
              <a:t>        </a:t>
            </a:r>
          </a:p>
          <a:p>
            <a:r>
              <a:rPr lang="ru-RU" sz="1400" dirty="0"/>
              <a:t>                                                                     Врач : Галкин А.В.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8597</TotalTime>
  <Words>445</Words>
  <Application>Microsoft Office PowerPoint</Application>
  <PresentationFormat>Экран (4:3)</PresentationFormat>
  <Paragraphs>97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Демонстрационная версия</cp:lastModifiedBy>
  <cp:revision>386</cp:revision>
  <dcterms:created xsi:type="dcterms:W3CDTF">2007-06-09T07:57:56Z</dcterms:created>
  <dcterms:modified xsi:type="dcterms:W3CDTF">2010-06-21T10:44:13Z</dcterms:modified>
</cp:coreProperties>
</file>