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75" d="100"/>
          <a:sy n="75" d="100"/>
        </p:scale>
        <p:origin x="-1560" y="-18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7A3F8B6-5640-4B14-84CB-598033201F4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256CDF-60A1-449E-AD36-C71A6B0CA69E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6B3A5-1AB0-4E98-AEC5-656731368C5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AC49B-8171-4CE3-860A-F65FD6F08A6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0FE16-98E8-4477-8BD1-8333A9DCF68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2857C-5753-403B-A26B-9F099141FD5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E5EA6-19A2-4EED-98EC-B7AB9C188D1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20179-C42F-41DC-B455-A1DD80130CA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CDE9B-BD6C-4F4E-AA30-85C5510742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B74CA-DF1A-44D8-89EA-81C68A660F3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88C5A-54EA-4DA2-AFA0-B13FF91E77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4AE61-4D17-4A1B-915B-75561AED18B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6E87E-CE8C-4E8A-A9AC-175AFB6E6C2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A62ACBC3-EDC5-4A6F-8025-9E05C35DFF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285728" y="214282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 dirty="0">
                <a:latin typeface="Times New Roman" pitchFamily="18" charset="0"/>
              </a:rPr>
              <a:t>АНГИОГРАФИЯ БРАХИЦЕФАЛЬНЫХ АРТЕРИЙ. </a:t>
            </a: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  <a:r>
              <a:rPr lang="ru-RU" sz="1600" dirty="0" err="1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en-US" sz="1400" dirty="0" smtClean="0">
                <a:latin typeface="Times New Roman" pitchFamily="18" charset="0"/>
              </a:rPr>
              <a:t>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r>
              <a:rPr lang="ru-RU" sz="1400" dirty="0" smtClean="0">
                <a:latin typeface="Times New Roman" pitchFamily="18" charset="0"/>
              </a:rPr>
              <a:t>Ультравист 370 - 200 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0" y="7092950"/>
            <a:ext cx="6858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6"/>
          <p:cNvSpPr txBox="1">
            <a:spLocks noChangeArrowheads="1"/>
          </p:cNvSpPr>
          <p:nvPr/>
        </p:nvSpPr>
        <p:spPr bwMode="auto">
          <a:xfrm>
            <a:off x="3284538" y="6156325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Время </a:t>
            </a:r>
            <a:r>
              <a:rPr lang="en-US" sz="1400" dirty="0"/>
              <a:t>R</a:t>
            </a:r>
            <a:r>
              <a:rPr lang="ru-RU" sz="1400" dirty="0"/>
              <a:t>-скопии </a:t>
            </a:r>
            <a:r>
              <a:rPr lang="ru-RU" sz="1400" dirty="0" smtClean="0"/>
              <a:t>05.15 </a:t>
            </a:r>
            <a:r>
              <a:rPr lang="ru-RU" sz="1400" dirty="0"/>
              <a:t>мин.</a:t>
            </a:r>
          </a:p>
          <a:p>
            <a:r>
              <a:rPr lang="ru-RU" sz="1400" dirty="0"/>
              <a:t>Доза облучения  </a:t>
            </a:r>
            <a:r>
              <a:rPr lang="ru-RU" sz="1400" dirty="0" smtClean="0"/>
              <a:t>132</a:t>
            </a:r>
            <a:r>
              <a:rPr lang="ru-RU" sz="1400" dirty="0" smtClean="0"/>
              <a:t>.71  </a:t>
            </a:r>
            <a:r>
              <a:rPr lang="en-US" sz="1400" dirty="0" err="1"/>
              <a:t>mGy</a:t>
            </a:r>
            <a:endParaRPr lang="ru-RU" sz="1400" dirty="0"/>
          </a:p>
        </p:txBody>
      </p:sp>
      <p:sp>
        <p:nvSpPr>
          <p:cNvPr id="2078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             </a:t>
            </a:r>
            <a:r>
              <a:rPr lang="ru-RU" sz="1400"/>
              <a:t>    </a:t>
            </a:r>
            <a:r>
              <a:rPr lang="en-US" sz="1400"/>
              <a:t>HH1          </a:t>
            </a:r>
            <a:r>
              <a:rPr lang="en-US" sz="1400">
                <a:latin typeface="Times New Roman" pitchFamily="18" charset="0"/>
              </a:rPr>
              <a:t>      </a:t>
            </a:r>
            <a:r>
              <a:rPr lang="ru-RU" sz="1400">
                <a:latin typeface="Times New Roman" pitchFamily="18" charset="0"/>
              </a:rPr>
              <a:t>     </a:t>
            </a:r>
            <a:r>
              <a:rPr lang="en-US" sz="1400">
                <a:latin typeface="Times New Roman" pitchFamily="18" charset="0"/>
              </a:rPr>
              <a:t>  </a:t>
            </a:r>
            <a:r>
              <a:rPr lang="ru-RU" sz="1400">
                <a:latin typeface="Times New Roman" pitchFamily="18" charset="0"/>
              </a:rPr>
              <a:t>        </a:t>
            </a:r>
            <a:r>
              <a:rPr lang="en-US" sz="1400">
                <a:latin typeface="Times New Roman" pitchFamily="18" charset="0"/>
              </a:rPr>
              <a:t> 4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               </a:t>
            </a:r>
            <a:r>
              <a:rPr lang="ru-RU" sz="1400">
                <a:latin typeface="Times New Roman" pitchFamily="18" charset="0"/>
              </a:rPr>
              <a:t>    </a:t>
            </a:r>
            <a:r>
              <a:rPr lang="en-US" sz="1400">
                <a:latin typeface="Times New Roman" pitchFamily="18" charset="0"/>
              </a:rPr>
              <a:t>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 </a:t>
            </a:r>
            <a:endParaRPr lang="ru-RU" sz="1400">
              <a:latin typeface="Times New Roman" pitchFamily="18" charset="0"/>
            </a:endParaRPr>
          </a:p>
          <a:p>
            <a:r>
              <a:rPr lang="ru-RU" sz="1400"/>
              <a:t>                Р</a:t>
            </a:r>
            <a:r>
              <a:rPr lang="en-US" sz="1400"/>
              <a:t>IG 1</a:t>
            </a:r>
            <a:r>
              <a:rPr lang="ru-RU" sz="1400"/>
              <a:t>00</a:t>
            </a:r>
            <a:r>
              <a:rPr lang="en-US" sz="1400"/>
              <a:t>  </a:t>
            </a:r>
            <a:r>
              <a:rPr lang="ru-RU" sz="1400"/>
              <a:t>                     </a:t>
            </a:r>
            <a:r>
              <a:rPr lang="en-US" sz="1400"/>
              <a:t> 4</a:t>
            </a:r>
            <a:r>
              <a:rPr lang="ru-RU" sz="1400"/>
              <a:t> </a:t>
            </a:r>
            <a:r>
              <a:rPr lang="en-US" sz="1400">
                <a:latin typeface="Times New Roman" pitchFamily="18" charset="0"/>
              </a:rPr>
              <a:t>F            </a:t>
            </a:r>
            <a:r>
              <a:rPr lang="ru-RU" sz="1400">
                <a:latin typeface="Times New Roman" pitchFamily="18" charset="0"/>
              </a:rPr>
              <a:t>       </a:t>
            </a:r>
            <a:r>
              <a:rPr lang="en-US" sz="1400">
                <a:latin typeface="Times New Roman" pitchFamily="18" charset="0"/>
              </a:rPr>
              <a:t>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r>
              <a:rPr lang="ru-RU" sz="1400" b="1">
                <a:latin typeface="Times New Roman" pitchFamily="18" charset="0"/>
              </a:rPr>
              <a:t>Поэтапная катетеризация:</a:t>
            </a:r>
            <a:r>
              <a:rPr lang="ru-RU" sz="1400">
                <a:latin typeface="Times New Roman" pitchFamily="18" charset="0"/>
              </a:rPr>
              <a:t> </a:t>
            </a:r>
          </a:p>
          <a:p>
            <a:endParaRPr lang="ru-RU" sz="1400">
              <a:latin typeface="Times New Roman" pitchFamily="18" charset="0"/>
            </a:endParaRPr>
          </a:p>
          <a:p>
            <a:r>
              <a:rPr lang="ru-RU" sz="1400">
                <a:latin typeface="Times New Roman" pitchFamily="18" charset="0"/>
              </a:rPr>
              <a:t>                                   Дуга оарты          Пр.ОСА               П. Подкл..А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БЦС.                    Лев.ОСА              Лев.Подкл. А.         </a:t>
            </a:r>
          </a:p>
          <a:p>
            <a:r>
              <a:rPr lang="ru-RU" sz="1400">
                <a:latin typeface="Times New Roman" pitchFamily="18" charset="0"/>
              </a:rPr>
              <a:t>Произведены ангиографии    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9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2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6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6"/>
          <p:cNvSpPr>
            <a:spLocks noChangeArrowheads="1"/>
          </p:cNvSpPr>
          <p:nvPr/>
        </p:nvSpPr>
        <p:spPr bwMode="auto">
          <a:xfrm>
            <a:off x="55895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Rectangle 62"/>
          <p:cNvSpPr>
            <a:spLocks noChangeArrowheads="1"/>
          </p:cNvSpPr>
          <p:nvPr/>
        </p:nvSpPr>
        <p:spPr bwMode="auto">
          <a:xfrm>
            <a:off x="214313" y="67151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0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4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83" name="Group 135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2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3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5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Рентгенхирург:     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</a:t>
            </a:r>
            <a:r>
              <a:rPr lang="ru-RU" sz="1400" dirty="0" smtClean="0">
                <a:latin typeface="Times New Roman" pitchFamily="18" charset="0"/>
              </a:rPr>
              <a:t>РОДИОНОВА С.М.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dirty="0" smtClean="0">
                <a:latin typeface="Times New Roman" pitchFamily="18" charset="0"/>
              </a:rPr>
              <a:t>ГАЛКИН </a:t>
            </a:r>
            <a:r>
              <a:rPr lang="ru-RU" sz="1400" dirty="0">
                <a:latin typeface="Times New Roman" pitchFamily="18" charset="0"/>
              </a:rPr>
              <a:t>А.В.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</a:t>
            </a:r>
            <a:r>
              <a:rPr lang="ru-RU" sz="1400" b="1" dirty="0" err="1">
                <a:latin typeface="Times New Roman" pitchFamily="18" charset="0"/>
              </a:rPr>
              <a:t>анестезист</a:t>
            </a:r>
            <a:r>
              <a:rPr lang="ru-RU" sz="1400" b="1" dirty="0" smtClean="0">
                <a:latin typeface="Times New Roman" pitchFamily="18" charset="0"/>
              </a:rPr>
              <a:t>:         </a:t>
            </a:r>
            <a:r>
              <a:rPr lang="ru-RU" sz="1400" dirty="0" smtClean="0">
                <a:latin typeface="Times New Roman" pitchFamily="18" charset="0"/>
              </a:rPr>
              <a:t> КАПРАЛОВА Л.</a:t>
            </a:r>
          </a:p>
          <a:p>
            <a:pPr eaLnBrk="0" hangingPunct="0"/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 err="1">
                <a:latin typeface="Times New Roman" pitchFamily="18" charset="0"/>
              </a:rPr>
              <a:t>Рентгенлаборант</a:t>
            </a:r>
            <a:r>
              <a:rPr lang="ru-RU" sz="1400" b="1" dirty="0" smtClean="0">
                <a:latin typeface="Times New Roman" pitchFamily="18" charset="0"/>
              </a:rPr>
              <a:t>: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116" name="Rectangle 138"/>
          <p:cNvSpPr>
            <a:spLocks noChangeArrowheads="1"/>
          </p:cNvSpPr>
          <p:nvPr/>
        </p:nvSpPr>
        <p:spPr bwMode="auto">
          <a:xfrm>
            <a:off x="214290" y="1214414"/>
            <a:ext cx="3024188" cy="1349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Дата: 11.04.11</a:t>
            </a:r>
            <a:r>
              <a:rPr lang="ru-RU" sz="1400" b="1" dirty="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Ф.И.О </a:t>
            </a:r>
            <a:r>
              <a:rPr lang="ru-RU" sz="1400" b="1" dirty="0" smtClean="0">
                <a:latin typeface="Times New Roman" pitchFamily="18" charset="0"/>
              </a:rPr>
              <a:t>Давыдов В.Е.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Год </a:t>
            </a:r>
            <a:r>
              <a:rPr lang="ru-RU" sz="1400" b="1" dirty="0" smtClean="0">
                <a:latin typeface="Times New Roman" pitchFamily="18" charset="0"/>
              </a:rPr>
              <a:t>рождения: </a:t>
            </a:r>
            <a:r>
              <a:rPr lang="ru-RU" sz="1400" b="1" dirty="0" smtClean="0">
                <a:latin typeface="Times New Roman" pitchFamily="18" charset="0"/>
              </a:rPr>
              <a:t>06</a:t>
            </a:r>
            <a:r>
              <a:rPr lang="ru-RU" sz="1400" b="1" dirty="0" smtClean="0">
                <a:latin typeface="Times New Roman" pitchFamily="18" charset="0"/>
              </a:rPr>
              <a:t>.02.1951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Отделение</a:t>
            </a:r>
            <a:r>
              <a:rPr lang="ru-RU" sz="1400" b="1" dirty="0" smtClean="0">
                <a:latin typeface="Times New Roman" pitchFamily="18" charset="0"/>
              </a:rPr>
              <a:t>: 21 № </a:t>
            </a:r>
            <a:r>
              <a:rPr lang="ru-RU" sz="1400" b="1" dirty="0" smtClean="0">
                <a:latin typeface="Times New Roman" pitchFamily="18" charset="0"/>
              </a:rPr>
              <a:t>4517</a:t>
            </a:r>
            <a:endParaRPr lang="ru-RU" sz="14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  <a:r>
              <a:rPr lang="ru-RU" sz="1600" dirty="0"/>
              <a:t> </a:t>
            </a:r>
            <a:r>
              <a:rPr lang="ru-RU" sz="1400" b="1" i="1" dirty="0"/>
              <a:t>На ангиограммах дуги аорты и брахиоцефальных артерий: </a:t>
            </a:r>
          </a:p>
          <a:p>
            <a:pPr marL="342900" indent="-342900"/>
            <a:r>
              <a:rPr lang="ru-RU" sz="1400" dirty="0" smtClean="0"/>
              <a:t>Справа: </a:t>
            </a:r>
            <a:r>
              <a:rPr lang="ru-RU" sz="1400" dirty="0" smtClean="0"/>
              <a:t>стеноз в области бифуркации до 40%</a:t>
            </a:r>
            <a:r>
              <a:rPr lang="ru-RU" sz="1400" dirty="0" smtClean="0"/>
              <a:t>.</a:t>
            </a:r>
            <a:endParaRPr lang="ru-RU" sz="1200" dirty="0"/>
          </a:p>
          <a:p>
            <a:pPr marL="342900" indent="-342900"/>
            <a:r>
              <a:rPr lang="ru-RU" sz="1400" dirty="0" smtClean="0"/>
              <a:t>Слева: </a:t>
            </a:r>
            <a:r>
              <a:rPr lang="ru-RU" sz="1400" dirty="0" smtClean="0"/>
              <a:t>стеноз проксимальной порции ВСА 65%, выраженная </a:t>
            </a:r>
            <a:r>
              <a:rPr lang="en-US" sz="1400" dirty="0" smtClean="0"/>
              <a:t>S</a:t>
            </a:r>
            <a:r>
              <a:rPr lang="ru-RU" sz="1400" dirty="0" smtClean="0"/>
              <a:t> – образная деформация </a:t>
            </a:r>
            <a:r>
              <a:rPr lang="en-US" sz="1400" dirty="0" smtClean="0"/>
              <a:t>I</a:t>
            </a:r>
            <a:r>
              <a:rPr lang="ru-RU" sz="1400" dirty="0" smtClean="0"/>
              <a:t> </a:t>
            </a:r>
            <a:r>
              <a:rPr lang="ru-RU" sz="1400" dirty="0" err="1" smtClean="0"/>
              <a:t>сег</a:t>
            </a:r>
            <a:r>
              <a:rPr lang="ru-RU" sz="1400" dirty="0" smtClean="0"/>
              <a:t>. ПА со септальным стенозом до 50%.</a:t>
            </a:r>
            <a:endParaRPr lang="ru-RU" sz="1200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 rot="3026643" flipH="1">
            <a:off x="9011877" y="5230865"/>
            <a:ext cx="6583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400" dirty="0" smtClean="0"/>
              <a:t>: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14290" y="7215206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000504" y="4357686"/>
            <a:ext cx="15001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400" i="1" dirty="0" err="1">
                <a:solidFill>
                  <a:srgbClr val="000000"/>
                </a:solidFill>
              </a:rPr>
              <a:t>Врач</a:t>
            </a:r>
            <a:r>
              <a:rPr lang="ru-RU" sz="1400" dirty="0" err="1" smtClean="0">
                <a:solidFill>
                  <a:srgbClr val="000000"/>
                </a:solidFill>
              </a:rPr>
              <a:t>:________</a:t>
            </a:r>
            <a:endParaRPr lang="ru-RU"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12013</TotalTime>
  <Words>254</Words>
  <Application>Microsoft Office PowerPoint</Application>
  <PresentationFormat>Экран (4:3)</PresentationFormat>
  <Paragraphs>85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615</cp:revision>
  <dcterms:created xsi:type="dcterms:W3CDTF">2007-06-09T07:57:56Z</dcterms:created>
  <dcterms:modified xsi:type="dcterms:W3CDTF">2011-04-11T12:58:03Z</dcterms:modified>
</cp:coreProperties>
</file>