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560" y="-18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BC85AE06-9326-4CFA-B851-F517ABC48BCF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4CF1BB-48A8-4016-8F98-70E6C2AA7E08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19FBB3-60EB-42C1-931B-2A97412F968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70B2E80-D1F4-4258-AF3B-5925534D197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3920F3-781F-4581-8110-5A0E2443308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BEB5C0-8894-40A5-9DE6-E4092A13CA2C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2335FD-EFDA-41CE-B82A-DBC03A4AB183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2289F45-8959-494A-9499-2DA3B63614F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EBC49B-BD41-4E38-91C8-C026DFA243D0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CF1A235-7ABF-49FF-979A-59089B251EB2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A935B3-D60B-49CC-9B00-CE7FF31587D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0721CBC-C0BE-40A9-B9D4-84A8D1DA16A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EF0015-CF42-4C5E-9397-3E9B55A7531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E01E19DE-6D67-4F56-8F45-69A42E4CFDE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28604" y="28572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АНГИОГРАФИЯ БРАХИЦЕФАЛЬНЫХ АРТЕРИЙ.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90" y="214282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26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dirty="0">
                <a:latin typeface="Times New Roman" pitchFamily="18" charset="0"/>
              </a:rPr>
              <a:t>Контраст:</a:t>
            </a:r>
            <a:endParaRPr lang="en-US" dirty="0">
              <a:latin typeface="Times New Roman" pitchFamily="18" charset="0"/>
            </a:endParaRPr>
          </a:p>
          <a:p>
            <a:pPr eaLnBrk="0" hangingPunct="0"/>
            <a:r>
              <a:rPr lang="ru-RU" sz="1600" dirty="0">
                <a:latin typeface="Times New Roman" pitchFamily="18" charset="0"/>
              </a:rPr>
              <a:t>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 err="1">
                <a:latin typeface="Times New Roman" pitchFamily="18" charset="0"/>
              </a:rPr>
              <a:t>Ultravist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370  150 </a:t>
            </a:r>
            <a:r>
              <a:rPr lang="en-US" sz="1400" dirty="0">
                <a:latin typeface="Times New Roman" pitchFamily="18" charset="0"/>
              </a:rPr>
              <a:t>ml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 dirty="0">
                <a:latin typeface="Times New Roman" pitchFamily="18" charset="0"/>
              </a:rPr>
              <a:t>     </a:t>
            </a:r>
            <a:endParaRPr lang="en-US" sz="1400" dirty="0">
              <a:latin typeface="Times New Roman" pitchFamily="18" charset="0"/>
            </a:endParaRPr>
          </a:p>
          <a:p>
            <a:pPr eaLnBrk="0" hangingPunct="0"/>
            <a:r>
              <a:rPr lang="en-US" sz="1400" dirty="0">
                <a:latin typeface="Times New Roman" pitchFamily="18" charset="0"/>
              </a:rPr>
              <a:t>    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6"/>
          <p:cNvSpPr txBox="1">
            <a:spLocks noChangeArrowheads="1"/>
          </p:cNvSpPr>
          <p:nvPr/>
        </p:nvSpPr>
        <p:spPr bwMode="auto">
          <a:xfrm>
            <a:off x="3284538" y="6156325"/>
            <a:ext cx="2852737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/>
              <a:t>Время </a:t>
            </a:r>
            <a:r>
              <a:rPr lang="en-US" sz="1400" dirty="0"/>
              <a:t>R</a:t>
            </a:r>
            <a:r>
              <a:rPr lang="ru-RU" sz="1400" dirty="0"/>
              <a:t>-скопии </a:t>
            </a:r>
            <a:r>
              <a:rPr lang="ru-RU" sz="1400" dirty="0" smtClean="0"/>
              <a:t>4.1 </a:t>
            </a:r>
            <a:r>
              <a:rPr lang="ru-RU" sz="1400" dirty="0"/>
              <a:t>мин.</a:t>
            </a:r>
          </a:p>
          <a:p>
            <a:r>
              <a:rPr lang="ru-RU" sz="1400" dirty="0"/>
              <a:t>Доза облучения </a:t>
            </a:r>
            <a:r>
              <a:rPr lang="ru-RU" sz="1400" dirty="0" smtClean="0"/>
              <a:t>137.65  </a:t>
            </a:r>
            <a:r>
              <a:rPr lang="en-US" sz="1400" dirty="0" err="1"/>
              <a:t>mGy</a:t>
            </a:r>
            <a:endParaRPr lang="ru-RU" sz="1400" dirty="0"/>
          </a:p>
        </p:txBody>
      </p:sp>
      <p:sp>
        <p:nvSpPr>
          <p:cNvPr id="2078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400"/>
              <a:t>             </a:t>
            </a:r>
            <a:r>
              <a:rPr lang="ru-RU" sz="1400"/>
              <a:t>    </a:t>
            </a:r>
            <a:r>
              <a:rPr lang="en-US" sz="1400"/>
              <a:t>HH1          </a:t>
            </a:r>
            <a:r>
              <a:rPr lang="en-US" sz="1400">
                <a:latin typeface="Times New Roman" pitchFamily="18" charset="0"/>
              </a:rPr>
              <a:t>      </a:t>
            </a:r>
            <a:r>
              <a:rPr lang="ru-RU" sz="1400">
                <a:latin typeface="Times New Roman" pitchFamily="18" charset="0"/>
              </a:rPr>
              <a:t>     </a:t>
            </a:r>
            <a:r>
              <a:rPr lang="en-US" sz="1400">
                <a:latin typeface="Times New Roman" pitchFamily="18" charset="0"/>
              </a:rPr>
              <a:t>  </a:t>
            </a:r>
            <a:r>
              <a:rPr lang="ru-RU" sz="1400">
                <a:latin typeface="Times New Roman" pitchFamily="18" charset="0"/>
              </a:rPr>
              <a:t>        </a:t>
            </a:r>
            <a:r>
              <a:rPr lang="en-US" sz="1400">
                <a:latin typeface="Times New Roman" pitchFamily="18" charset="0"/>
              </a:rPr>
              <a:t> 4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              </a:t>
            </a:r>
            <a:r>
              <a:rPr lang="ru-RU" sz="1400">
                <a:latin typeface="Times New Roman" pitchFamily="18" charset="0"/>
              </a:rPr>
              <a:t>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 </a:t>
            </a:r>
            <a:endParaRPr lang="ru-RU" sz="1400">
              <a:latin typeface="Times New Roman" pitchFamily="18" charset="0"/>
            </a:endParaRPr>
          </a:p>
          <a:p>
            <a:r>
              <a:rPr lang="ru-RU" sz="1400"/>
              <a:t>                Р</a:t>
            </a:r>
            <a:r>
              <a:rPr lang="en-US" sz="1400"/>
              <a:t>IG 1</a:t>
            </a:r>
            <a:r>
              <a:rPr lang="ru-RU" sz="1400"/>
              <a:t>00</a:t>
            </a:r>
            <a:r>
              <a:rPr lang="en-US" sz="1400"/>
              <a:t>  </a:t>
            </a:r>
            <a:r>
              <a:rPr lang="ru-RU" sz="1400"/>
              <a:t>                     </a:t>
            </a:r>
            <a:r>
              <a:rPr lang="en-US" sz="1400"/>
              <a:t> 4</a:t>
            </a:r>
            <a:r>
              <a:rPr lang="ru-RU" sz="1400"/>
              <a:t> </a:t>
            </a:r>
            <a:r>
              <a:rPr lang="en-US" sz="1400">
                <a:latin typeface="Times New Roman" pitchFamily="18" charset="0"/>
              </a:rPr>
              <a:t>F            </a:t>
            </a:r>
            <a:r>
              <a:rPr lang="ru-RU" sz="1400">
                <a:latin typeface="Times New Roman" pitchFamily="18" charset="0"/>
              </a:rPr>
              <a:t>       </a:t>
            </a:r>
            <a:r>
              <a:rPr lang="en-US" sz="1400">
                <a:latin typeface="Times New Roman" pitchFamily="18" charset="0"/>
              </a:rPr>
              <a:t> 5</a:t>
            </a:r>
            <a:r>
              <a:rPr lang="ru-RU" sz="1400">
                <a:latin typeface="Times New Roman" pitchFamily="18" charset="0"/>
              </a:rPr>
              <a:t> 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r>
              <a:rPr lang="ru-RU" sz="1400" b="1">
                <a:latin typeface="Times New Roman" pitchFamily="18" charset="0"/>
              </a:rPr>
              <a:t>Поэтапная катетеризация:</a:t>
            </a:r>
            <a:r>
              <a:rPr lang="ru-RU" sz="1400">
                <a:latin typeface="Times New Roman" pitchFamily="18" charset="0"/>
              </a:rPr>
              <a:t> </a:t>
            </a:r>
          </a:p>
          <a:p>
            <a:endParaRPr lang="ru-RU" sz="1400">
              <a:latin typeface="Times New Roman" pitchFamily="18" charset="0"/>
            </a:endParaRPr>
          </a:p>
          <a:p>
            <a:r>
              <a:rPr lang="ru-RU" sz="1400">
                <a:latin typeface="Times New Roman" pitchFamily="18" charset="0"/>
              </a:rPr>
              <a:t>                                   Дуга оарты          Пр.ОСА               П. Подкл..А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БЦС.                    Лев.ОСА              Лев.Подкл. А.         </a:t>
            </a:r>
          </a:p>
          <a:p>
            <a:r>
              <a:rPr lang="ru-RU" sz="140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9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0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2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3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5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90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4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2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3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5" name="Rectangle 137"/>
          <p:cNvSpPr>
            <a:spLocks noChangeArrowheads="1"/>
          </p:cNvSpPr>
          <p:nvPr/>
        </p:nvSpPr>
        <p:spPr bwMode="auto">
          <a:xfrm>
            <a:off x="3429000" y="1500166"/>
            <a:ext cx="3429000" cy="1169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Рентгенхирург:         </a:t>
            </a:r>
            <a:r>
              <a:rPr lang="ru-RU" sz="1400" dirty="0" smtClean="0">
                <a:latin typeface="Times New Roman" pitchFamily="18" charset="0"/>
              </a:rPr>
              <a:t>ЩЕРБАКОВ А.С.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</a:t>
            </a:r>
            <a:r>
              <a:rPr lang="ru-RU" sz="1400" dirty="0" smtClean="0">
                <a:latin typeface="Times New Roman" pitchFamily="18" charset="0"/>
              </a:rPr>
              <a:t>РОДИОНОВА С.М.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dirty="0">
                <a:latin typeface="Times New Roman" pitchFamily="18" charset="0"/>
              </a:rPr>
              <a:t>ПАНЧЕНКО С.В.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</a:t>
            </a:r>
            <a:r>
              <a:rPr lang="ru-RU" sz="1400" b="1" dirty="0" err="1">
                <a:latin typeface="Times New Roman" pitchFamily="18" charset="0"/>
              </a:rPr>
              <a:t>анестезист</a:t>
            </a:r>
            <a:r>
              <a:rPr lang="ru-RU" sz="1400" b="1" dirty="0">
                <a:latin typeface="Times New Roman" pitchFamily="18" charset="0"/>
              </a:rPr>
              <a:t>:        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ru-RU" sz="1400" dirty="0" smtClean="0">
                <a:latin typeface="Times New Roman" pitchFamily="18" charset="0"/>
              </a:rPr>
              <a:t>БЛОХИНА И.С.</a:t>
            </a:r>
            <a:endParaRPr lang="ru-RU" sz="1400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 err="1">
                <a:latin typeface="Times New Roman" pitchFamily="18" charset="0"/>
              </a:rPr>
              <a:t>Рентгенлаборант</a:t>
            </a:r>
            <a:r>
              <a:rPr lang="ru-RU" sz="1400" b="1" dirty="0">
                <a:latin typeface="Times New Roman" pitchFamily="18" charset="0"/>
              </a:rPr>
              <a:t>:</a:t>
            </a:r>
            <a:r>
              <a:rPr lang="ru-RU" sz="1400" dirty="0">
                <a:latin typeface="Times New Roman" pitchFamily="18" charset="0"/>
              </a:rPr>
              <a:t>      </a:t>
            </a:r>
          </a:p>
        </p:txBody>
      </p:sp>
      <p:sp>
        <p:nvSpPr>
          <p:cNvPr id="2116" name="Rectangle 138"/>
          <p:cNvSpPr>
            <a:spLocks noChangeArrowheads="1"/>
          </p:cNvSpPr>
          <p:nvPr/>
        </p:nvSpPr>
        <p:spPr bwMode="auto">
          <a:xfrm>
            <a:off x="214290" y="1214414"/>
            <a:ext cx="2285992" cy="1849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 smtClean="0">
                <a:latin typeface="Times New Roman" pitchFamily="18" charset="0"/>
              </a:rPr>
              <a:t>Дата:15.04.11</a:t>
            </a:r>
            <a:r>
              <a:rPr lang="ru-RU" sz="1400" b="1" dirty="0">
                <a:latin typeface="Times New Roman" pitchFamily="18" charset="0"/>
              </a:rPr>
              <a:t>.</a:t>
            </a: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err="1" smtClean="0">
                <a:latin typeface="Times New Roman" pitchFamily="18" charset="0"/>
              </a:rPr>
              <a:t>Лазгян</a:t>
            </a:r>
            <a:r>
              <a:rPr lang="ru-RU" sz="1400" b="1" dirty="0" smtClean="0">
                <a:latin typeface="Times New Roman" pitchFamily="18" charset="0"/>
              </a:rPr>
              <a:t> С.М.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Год </a:t>
            </a:r>
            <a:r>
              <a:rPr lang="ru-RU" sz="1400" b="1" dirty="0" smtClean="0">
                <a:latin typeface="Times New Roman" pitchFamily="18" charset="0"/>
              </a:rPr>
              <a:t>рождения:06.04.1949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Отделение:21 № </a:t>
            </a:r>
            <a:r>
              <a:rPr lang="ru-RU" sz="1400" b="1" dirty="0" smtClean="0">
                <a:latin typeface="Times New Roman" pitchFamily="18" charset="0"/>
              </a:rPr>
              <a:t>4119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Начало: </a:t>
            </a:r>
            <a:r>
              <a:rPr lang="ru-RU" sz="1400" b="1" dirty="0" smtClean="0">
                <a:latin typeface="Times New Roman" pitchFamily="18" charset="0"/>
              </a:rPr>
              <a:t>11.50</a:t>
            </a:r>
            <a:endParaRPr lang="ru-RU" sz="1400" b="1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Окончание: </a:t>
            </a:r>
            <a:r>
              <a:rPr lang="ru-RU" sz="1400" b="1" dirty="0" smtClean="0">
                <a:latin typeface="Times New Roman" pitchFamily="18" charset="0"/>
              </a:rPr>
              <a:t>12.10</a:t>
            </a:r>
            <a:endParaRPr lang="ru-RU" sz="1200" b="1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3785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дуги аорты и брахиоцефальных артерий: </a:t>
            </a:r>
          </a:p>
          <a:p>
            <a:pPr marL="342900" indent="-342900"/>
            <a:r>
              <a:rPr lang="ru-RU" sz="1400" dirty="0" smtClean="0"/>
              <a:t>Справа: С – образная деформация БЦС. Стеноз в проекции бифуркации до 30% с переходом на проксимальный сегмент 70%. Множественные стенозы интракраниальной порции ВСА до 75%.</a:t>
            </a:r>
            <a:endParaRPr lang="ru-RU" sz="1400" dirty="0"/>
          </a:p>
          <a:p>
            <a:pPr marL="342900" indent="-342900"/>
            <a:r>
              <a:rPr lang="ru-RU" sz="1400" dirty="0" smtClean="0"/>
              <a:t>Слева: стеноз проксимальной порции ВСА 90%. </a:t>
            </a:r>
            <a:r>
              <a:rPr lang="ru-RU" sz="1400" dirty="0" smtClean="0"/>
              <a:t>Множественные стенозы интракраниальной порции ВСА до </a:t>
            </a:r>
            <a:r>
              <a:rPr lang="ru-RU" sz="1400" dirty="0" smtClean="0"/>
              <a:t>70%. С – образная деформация </a:t>
            </a:r>
            <a:r>
              <a:rPr lang="en-US" sz="1400" dirty="0" smtClean="0"/>
              <a:t>I</a:t>
            </a:r>
            <a:r>
              <a:rPr lang="ru-RU" sz="1400" dirty="0" smtClean="0"/>
              <a:t> </a:t>
            </a:r>
            <a:r>
              <a:rPr lang="ru-RU" sz="1400" dirty="0" err="1" smtClean="0"/>
              <a:t>сег</a:t>
            </a:r>
            <a:r>
              <a:rPr lang="ru-RU" sz="1400" dirty="0" smtClean="0"/>
              <a:t>. ПА.</a:t>
            </a:r>
            <a:endParaRPr lang="ru-RU" sz="1400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3929066" y="4429124"/>
            <a:ext cx="2428892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endParaRPr lang="ru-RU" sz="1400" dirty="0"/>
          </a:p>
          <a:p>
            <a:r>
              <a:rPr lang="ru-RU" sz="1400" dirty="0" err="1"/>
              <a:t>Врач</a:t>
            </a:r>
            <a:r>
              <a:rPr lang="ru-RU" sz="1400" dirty="0" err="1" smtClean="0"/>
              <a:t>:__________</a:t>
            </a:r>
            <a:endParaRPr lang="ru-RU" sz="1400" dirty="0"/>
          </a:p>
          <a:p>
            <a:endParaRPr lang="ru-RU" sz="1400" dirty="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12008</TotalTime>
  <Words>276</Words>
  <Application>Microsoft Office PowerPoint</Application>
  <PresentationFormat>Экран (4:3)</PresentationFormat>
  <Paragraphs>87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608</cp:revision>
  <dcterms:created xsi:type="dcterms:W3CDTF">2007-06-09T07:57:56Z</dcterms:created>
  <dcterms:modified xsi:type="dcterms:W3CDTF">2011-04-15T10:36:17Z</dcterms:modified>
</cp:coreProperties>
</file>