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42" autoAdjust="0"/>
    <p:restoredTop sz="94775" autoAdjust="0"/>
  </p:normalViewPr>
  <p:slideViewPr>
    <p:cSldViewPr>
      <p:cViewPr>
        <p:scale>
          <a:sx n="75" d="100"/>
          <a:sy n="75" d="100"/>
        </p:scale>
        <p:origin x="-1560" y="-18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9FCF7CE-48BF-48DA-9653-C4A7B71D6C8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64346A-087E-40D6-8DF0-30FD5F173B53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36B9BD-7346-479A-971F-45DCEEE7E96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C2F184-2962-4C8A-BB3D-22DEDA392F1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FBF939-664F-42C4-80DF-5F493EB2577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098B7C-4B20-42F2-BE06-74BBB582B80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D5905E-EA75-4BB5-BDE4-9ADCC2C24D1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96CFF5-7EE0-4A1A-991C-CA1A9A97071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F33F81-7497-405F-A414-B0BC3A4BE7A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FBA7C2-DBFE-4F63-AAA4-197080020F3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20CCF7-76E5-4DA9-A513-7665CFD209D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690D84-BC48-4E42-9428-B71992CFF91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7C90F2-DD03-4DC5-B6E4-9840B08AC96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D8A71232-FE00-44F8-A93E-891E8ED7F3B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600" b="1" u="sng">
                <a:latin typeface="Times New Roman" pitchFamily="18" charset="0"/>
              </a:rPr>
              <a:t>АНГИОГРАФИЯ БРАХИЦЕФАЛЬНЫХ АРТЕРИЙ. </a:t>
            </a:r>
          </a:p>
          <a:p>
            <a:pPr algn="ctr" eaLnBrk="0" hangingPunct="0"/>
            <a:endParaRPr lang="ru-RU" sz="160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913" y="179388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         </a:t>
            </a:r>
            <a:r>
              <a:rPr lang="en-US" sz="1400">
                <a:latin typeface="Times New Roman" pitchFamily="18" charset="0"/>
              </a:rPr>
              <a:t>4F                    5</a:t>
            </a:r>
            <a:r>
              <a:rPr lang="ru-RU" sz="1400">
                <a:latin typeface="Times New Roman" pitchFamily="18" charset="0"/>
              </a:rPr>
              <a:t> 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26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  <a:endParaRPr lang="en-US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</a:rPr>
              <a:t>Ultravist</a:t>
            </a:r>
            <a:r>
              <a:rPr lang="ru-RU" sz="1400" dirty="0">
                <a:latin typeface="Times New Roman" pitchFamily="18" charset="0"/>
              </a:rPr>
              <a:t> 370  </a:t>
            </a:r>
            <a:r>
              <a:rPr lang="ru-RU" sz="1400" dirty="0" smtClean="0">
                <a:latin typeface="Times New Roman" pitchFamily="18" charset="0"/>
              </a:rPr>
              <a:t>150 </a:t>
            </a:r>
            <a:r>
              <a:rPr lang="en-US" sz="1400" dirty="0">
                <a:latin typeface="Times New Roman" pitchFamily="18" charset="0"/>
              </a:rPr>
              <a:t>ml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0" y="7092950"/>
            <a:ext cx="68580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6"/>
          <p:cNvSpPr txBox="1">
            <a:spLocks noChangeArrowheads="1"/>
          </p:cNvSpPr>
          <p:nvPr/>
        </p:nvSpPr>
        <p:spPr bwMode="auto">
          <a:xfrm>
            <a:off x="3284538" y="6156325"/>
            <a:ext cx="28527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/>
              <a:t>Время </a:t>
            </a:r>
            <a:r>
              <a:rPr lang="en-US" sz="1400" dirty="0"/>
              <a:t>R</a:t>
            </a:r>
            <a:r>
              <a:rPr lang="ru-RU" sz="1400" dirty="0" smtClean="0"/>
              <a:t>-скопии 7.1мин</a:t>
            </a:r>
            <a:r>
              <a:rPr lang="ru-RU" sz="1400" dirty="0"/>
              <a:t>.</a:t>
            </a:r>
          </a:p>
          <a:p>
            <a:r>
              <a:rPr lang="ru-RU" sz="1400" dirty="0"/>
              <a:t>Доза облучения </a:t>
            </a:r>
            <a:r>
              <a:rPr lang="ru-RU" sz="1400" dirty="0" smtClean="0"/>
              <a:t>93.28 </a:t>
            </a:r>
            <a:r>
              <a:rPr lang="en-US" sz="1400" dirty="0" err="1"/>
              <a:t>mGy</a:t>
            </a:r>
            <a:endParaRPr lang="ru-RU" sz="1400" dirty="0"/>
          </a:p>
        </p:txBody>
      </p:sp>
      <p:sp>
        <p:nvSpPr>
          <p:cNvPr id="2078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/>
              <a:t>             </a:t>
            </a:r>
            <a:r>
              <a:rPr lang="ru-RU" sz="1400" dirty="0"/>
              <a:t>    </a:t>
            </a:r>
            <a:r>
              <a:rPr lang="en-US" sz="1400" dirty="0"/>
              <a:t>HH1          </a:t>
            </a:r>
            <a:r>
              <a:rPr lang="en-US" sz="1400" dirty="0">
                <a:latin typeface="Times New Roman" pitchFamily="18" charset="0"/>
              </a:rPr>
              <a:t>      </a:t>
            </a:r>
            <a:r>
              <a:rPr lang="ru-RU" sz="1400" dirty="0">
                <a:latin typeface="Times New Roman" pitchFamily="18" charset="0"/>
              </a:rPr>
              <a:t>     </a:t>
            </a:r>
            <a:r>
              <a:rPr lang="en-US" sz="1400" dirty="0">
                <a:latin typeface="Times New Roman" pitchFamily="18" charset="0"/>
              </a:rPr>
              <a:t>  </a:t>
            </a:r>
            <a:r>
              <a:rPr lang="ru-RU" sz="1400" dirty="0">
                <a:latin typeface="Times New Roman" pitchFamily="18" charset="0"/>
              </a:rPr>
              <a:t>        </a:t>
            </a:r>
            <a:r>
              <a:rPr lang="en-US" sz="1400" dirty="0">
                <a:latin typeface="Times New Roman" pitchFamily="18" charset="0"/>
              </a:rPr>
              <a:t> 4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F               </a:t>
            </a:r>
            <a:r>
              <a:rPr lang="ru-RU" sz="1400" dirty="0">
                <a:latin typeface="Times New Roman" pitchFamily="18" charset="0"/>
              </a:rPr>
              <a:t>    </a:t>
            </a:r>
            <a:r>
              <a:rPr lang="en-US" sz="1400" dirty="0">
                <a:latin typeface="Times New Roman" pitchFamily="18" charset="0"/>
              </a:rPr>
              <a:t> 5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F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dirty="0"/>
              <a:t>                Р</a:t>
            </a:r>
            <a:r>
              <a:rPr lang="en-US" sz="1400" dirty="0"/>
              <a:t>IG 1</a:t>
            </a:r>
            <a:r>
              <a:rPr lang="ru-RU" sz="1400" dirty="0"/>
              <a:t>00</a:t>
            </a:r>
            <a:r>
              <a:rPr lang="en-US" sz="1400" dirty="0"/>
              <a:t>  </a:t>
            </a:r>
            <a:r>
              <a:rPr lang="ru-RU" sz="1400" dirty="0"/>
              <a:t>                     </a:t>
            </a:r>
            <a:r>
              <a:rPr lang="en-US" sz="1400" dirty="0"/>
              <a:t> 4</a:t>
            </a:r>
            <a:r>
              <a:rPr lang="ru-RU" sz="1400" dirty="0"/>
              <a:t> </a:t>
            </a:r>
            <a:r>
              <a:rPr lang="en-US" sz="1400" dirty="0">
                <a:latin typeface="Times New Roman" pitchFamily="18" charset="0"/>
              </a:rPr>
              <a:t>F            </a:t>
            </a:r>
            <a:r>
              <a:rPr lang="ru-RU" sz="1400" dirty="0">
                <a:latin typeface="Times New Roman" pitchFamily="18" charset="0"/>
              </a:rPr>
              <a:t>       </a:t>
            </a:r>
            <a:r>
              <a:rPr lang="en-US" sz="1400" dirty="0">
                <a:latin typeface="Times New Roman" pitchFamily="18" charset="0"/>
              </a:rPr>
              <a:t> 5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        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Произведены ангиографии  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9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0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2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3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5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6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7" name="Rectangle 56"/>
          <p:cNvSpPr>
            <a:spLocks noChangeArrowheads="1"/>
          </p:cNvSpPr>
          <p:nvPr/>
        </p:nvSpPr>
        <p:spPr bwMode="auto">
          <a:xfrm>
            <a:off x="5589588" y="55086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9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90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4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83" name="Group 135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2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3" name="Rectangle 134"/>
          <p:cNvSpPr>
            <a:spLocks noChangeArrowheads="1"/>
          </p:cNvSpPr>
          <p:nvPr/>
        </p:nvSpPr>
        <p:spPr bwMode="auto">
          <a:xfrm>
            <a:off x="42926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4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5" name="Rectangle 137"/>
          <p:cNvSpPr>
            <a:spLocks noChangeArrowheads="1"/>
          </p:cNvSpPr>
          <p:nvPr/>
        </p:nvSpPr>
        <p:spPr bwMode="auto">
          <a:xfrm>
            <a:off x="3429000" y="1357313"/>
            <a:ext cx="3429000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Рентгенхирург:         </a:t>
            </a:r>
            <a:r>
              <a:rPr lang="ru-RU" sz="1400" dirty="0">
                <a:latin typeface="Times New Roman" pitchFamily="18" charset="0"/>
              </a:rPr>
              <a:t>ЩЕРБАКОВ А.С.</a:t>
            </a: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с:  </a:t>
            </a:r>
            <a:r>
              <a:rPr lang="ru-RU" sz="1400" dirty="0">
                <a:latin typeface="Times New Roman" pitchFamily="18" charset="0"/>
              </a:rPr>
              <a:t>РОДИОНОВА С.М.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</a:t>
            </a:r>
            <a:r>
              <a:rPr lang="ru-RU" sz="1400" dirty="0" smtClean="0">
                <a:latin typeface="Times New Roman" pitchFamily="18" charset="0"/>
              </a:rPr>
              <a:t>ПАНЧЕНКО </a:t>
            </a:r>
            <a:r>
              <a:rPr lang="ru-RU" sz="1400" dirty="0">
                <a:latin typeface="Times New Roman" pitchFamily="18" charset="0"/>
              </a:rPr>
              <a:t>С.В.</a:t>
            </a: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</a:t>
            </a:r>
            <a:r>
              <a:rPr lang="ru-RU" sz="1400" b="1" dirty="0" err="1">
                <a:latin typeface="Times New Roman" pitchFamily="18" charset="0"/>
              </a:rPr>
              <a:t>анестезист</a:t>
            </a:r>
            <a:r>
              <a:rPr lang="ru-RU" sz="1400" b="1" dirty="0">
                <a:latin typeface="Times New Roman" pitchFamily="18" charset="0"/>
              </a:rPr>
              <a:t>:    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 КАПРАЛОВА </a:t>
            </a:r>
            <a:r>
              <a:rPr lang="ru-RU" sz="1400" dirty="0">
                <a:latin typeface="Times New Roman" pitchFamily="18" charset="0"/>
              </a:rPr>
              <a:t>Е.А.</a:t>
            </a:r>
          </a:p>
          <a:p>
            <a:pPr eaLnBrk="0" hangingPunct="0"/>
            <a:r>
              <a:rPr lang="ru-RU" sz="1400" b="1" dirty="0" err="1">
                <a:latin typeface="Times New Roman" pitchFamily="18" charset="0"/>
              </a:rPr>
              <a:t>Рентгенлаборант</a:t>
            </a:r>
            <a:r>
              <a:rPr lang="ru-RU" sz="1400" b="1" dirty="0">
                <a:latin typeface="Times New Roman" pitchFamily="18" charset="0"/>
              </a:rPr>
              <a:t>:</a:t>
            </a:r>
            <a:r>
              <a:rPr lang="ru-RU" sz="1400" dirty="0">
                <a:latin typeface="Times New Roman" pitchFamily="18" charset="0"/>
              </a:rPr>
              <a:t>     </a:t>
            </a:r>
            <a:r>
              <a:rPr lang="ru-RU" sz="1400" dirty="0" smtClean="0">
                <a:latin typeface="Times New Roman" pitchFamily="18" charset="0"/>
              </a:rPr>
              <a:t>МЕЛЕКА </a:t>
            </a:r>
            <a:r>
              <a:rPr lang="ru-RU" sz="1400" dirty="0">
                <a:latin typeface="Times New Roman" pitchFamily="18" charset="0"/>
              </a:rPr>
              <a:t>Е.А. </a:t>
            </a:r>
          </a:p>
        </p:txBody>
      </p:sp>
      <p:sp>
        <p:nvSpPr>
          <p:cNvPr id="2116" name="Rectangle 138"/>
          <p:cNvSpPr>
            <a:spLocks noChangeArrowheads="1"/>
          </p:cNvSpPr>
          <p:nvPr/>
        </p:nvSpPr>
        <p:spPr bwMode="auto">
          <a:xfrm>
            <a:off x="214290" y="1214415"/>
            <a:ext cx="3024188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Дата:27.04.11.</a:t>
            </a: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 </a:t>
            </a:r>
            <a:r>
              <a:rPr lang="ru-RU" sz="1400" b="1" dirty="0" smtClean="0">
                <a:latin typeface="Times New Roman" pitchFamily="18" charset="0"/>
              </a:rPr>
              <a:t>Ахмедова Р.Ю.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1962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Отделение:21 № </a:t>
            </a:r>
            <a:r>
              <a:rPr lang="ru-RU" sz="1400" b="1" dirty="0" smtClean="0">
                <a:latin typeface="Times New Roman" pitchFamily="18" charset="0"/>
              </a:rPr>
              <a:t>5242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Начало: </a:t>
            </a:r>
            <a:r>
              <a:rPr lang="ru-RU" sz="1400" b="1" dirty="0" smtClean="0">
                <a:latin typeface="Times New Roman" pitchFamily="18" charset="0"/>
              </a:rPr>
              <a:t>10.30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Окончание: </a:t>
            </a:r>
            <a:r>
              <a:rPr lang="ru-RU" sz="1400" b="1" dirty="0" smtClean="0">
                <a:latin typeface="Times New Roman" pitchFamily="18" charset="0"/>
              </a:rPr>
              <a:t>11.20</a:t>
            </a:r>
            <a:endParaRPr lang="ru-RU" sz="1200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742112" cy="443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 err="1"/>
              <a:t>Интродьюссер</a:t>
            </a:r>
            <a:r>
              <a:rPr lang="ru-RU" sz="1400" dirty="0"/>
              <a:t>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/>
            <a:r>
              <a:rPr lang="ru-RU" sz="1400" dirty="0"/>
              <a:t>2.     Динамический контроль места пункции. 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600" b="1" dirty="0"/>
              <a:t>Заключение:</a:t>
            </a:r>
            <a:r>
              <a:rPr lang="ru-RU" sz="1600" dirty="0"/>
              <a:t> </a:t>
            </a:r>
            <a:r>
              <a:rPr lang="ru-RU" sz="1400" b="1" i="1" dirty="0"/>
              <a:t>На ангиограммах дуги аорты и брахиоцефальных артерий: </a:t>
            </a:r>
          </a:p>
          <a:p>
            <a:pPr marL="342900" indent="-342900"/>
            <a:r>
              <a:rPr lang="ru-RU" sz="1400" dirty="0" smtClean="0"/>
              <a:t>БЦА отсутствует, самостоятельное отхождение от дуги аорты артерий: ОСА </a:t>
            </a:r>
            <a:r>
              <a:rPr lang="en-US" sz="1400" dirty="0" err="1" smtClean="0"/>
              <a:t>dex</a:t>
            </a:r>
            <a:r>
              <a:rPr lang="en-US" sz="1400" dirty="0" smtClean="0"/>
              <a:t> et sin</a:t>
            </a:r>
            <a:r>
              <a:rPr lang="ru-RU" sz="1400" dirty="0" smtClean="0"/>
              <a:t>, ПА </a:t>
            </a:r>
            <a:r>
              <a:rPr lang="en-US" sz="1400" dirty="0" err="1" smtClean="0"/>
              <a:t>dex</a:t>
            </a:r>
            <a:r>
              <a:rPr lang="en-US" sz="1400" dirty="0" smtClean="0"/>
              <a:t> et sin</a:t>
            </a:r>
            <a:r>
              <a:rPr lang="ru-RU" sz="1400" dirty="0" smtClean="0"/>
              <a:t>. </a:t>
            </a:r>
            <a:r>
              <a:rPr lang="en-US" sz="1400" dirty="0" smtClean="0"/>
              <a:t>IV</a:t>
            </a:r>
            <a:r>
              <a:rPr lang="ru-RU" sz="1400" dirty="0" smtClean="0"/>
              <a:t> тип дуги.</a:t>
            </a:r>
          </a:p>
          <a:p>
            <a:pPr marL="342900" indent="-342900"/>
            <a:r>
              <a:rPr lang="ru-RU" sz="1400" dirty="0" smtClean="0"/>
              <a:t>Справа: </a:t>
            </a:r>
            <a:r>
              <a:rPr lang="ru-RU" sz="1400" dirty="0" smtClean="0"/>
              <a:t>Медиальное смещение проксимальной порции </a:t>
            </a:r>
            <a:r>
              <a:rPr lang="ru-RU" sz="1400" dirty="0"/>
              <a:t>О</a:t>
            </a:r>
            <a:r>
              <a:rPr lang="ru-RU" sz="1400" dirty="0" smtClean="0"/>
              <a:t>СА. </a:t>
            </a:r>
            <a:r>
              <a:rPr lang="en-US" sz="1400" dirty="0" smtClean="0"/>
              <a:t>S – </a:t>
            </a:r>
            <a:r>
              <a:rPr lang="ru-RU" sz="1400" dirty="0" smtClean="0"/>
              <a:t>деформация ВСА. </a:t>
            </a:r>
            <a:r>
              <a:rPr lang="ru-RU" sz="1400" dirty="0" smtClean="0"/>
              <a:t>Стеноз интракраниальной порции ВСА  </a:t>
            </a:r>
            <a:r>
              <a:rPr lang="ru-RU" sz="1400" dirty="0"/>
              <a:t>7</a:t>
            </a:r>
            <a:r>
              <a:rPr lang="ru-RU" sz="1400" dirty="0" smtClean="0"/>
              <a:t>0%. </a:t>
            </a:r>
            <a:r>
              <a:rPr lang="ru-RU" sz="1400" dirty="0" smtClean="0"/>
              <a:t>Латеральное смещение устья ПА. Признаки стенозирования артерий не определяются.</a:t>
            </a:r>
            <a:endParaRPr lang="ru-RU" sz="1400" dirty="0"/>
          </a:p>
          <a:p>
            <a:pPr marL="342900" indent="-342900"/>
            <a:r>
              <a:rPr lang="ru-RU" sz="1400" dirty="0" smtClean="0"/>
              <a:t>Слева: </a:t>
            </a:r>
            <a:r>
              <a:rPr lang="ru-RU" sz="1400" dirty="0"/>
              <a:t>Выраженная </a:t>
            </a:r>
            <a:r>
              <a:rPr lang="ru-RU" sz="1400" dirty="0" smtClean="0"/>
              <a:t>С-образная </a:t>
            </a:r>
            <a:r>
              <a:rPr lang="ru-RU" sz="1400" dirty="0"/>
              <a:t>деформация </a:t>
            </a:r>
            <a:r>
              <a:rPr lang="ru-RU" sz="1400" dirty="0" smtClean="0"/>
              <a:t>ВСА, стеноз проксимальной порции ВСА до 90%. Стенозы интракраниальной порции ВСА с </a:t>
            </a:r>
            <a:r>
              <a:rPr lang="en-US" sz="1400" dirty="0" smtClean="0"/>
              <a:t>max.</a:t>
            </a:r>
            <a:r>
              <a:rPr lang="ru-RU" sz="1400" dirty="0" smtClean="0"/>
              <a:t> ст. стенозирования до 80%.</a:t>
            </a:r>
            <a:r>
              <a:rPr lang="en-US" sz="1400" dirty="0" smtClean="0"/>
              <a:t> S – </a:t>
            </a:r>
            <a:r>
              <a:rPr lang="ru-RU" sz="1400" dirty="0" smtClean="0"/>
              <a:t>образная деформация </a:t>
            </a:r>
            <a:r>
              <a:rPr lang="en-US" sz="1400" dirty="0" smtClean="0"/>
              <a:t>I </a:t>
            </a:r>
            <a:r>
              <a:rPr lang="ru-RU" sz="1400" dirty="0" err="1" smtClean="0"/>
              <a:t>сег</a:t>
            </a:r>
            <a:r>
              <a:rPr lang="ru-RU" sz="1400" dirty="0" smtClean="0"/>
              <a:t>. ПА. Критический стеноз 95% </a:t>
            </a:r>
            <a:r>
              <a:rPr lang="en-US" sz="1400" dirty="0" smtClean="0"/>
              <a:t> </a:t>
            </a:r>
            <a:r>
              <a:rPr lang="ru-RU" sz="1400" dirty="0" smtClean="0"/>
              <a:t>подключичной артерии в </a:t>
            </a:r>
            <a:r>
              <a:rPr lang="en-US" sz="1400" dirty="0" smtClean="0"/>
              <a:t>S3.</a:t>
            </a:r>
            <a:r>
              <a:rPr lang="ru-RU" sz="1400" dirty="0" smtClean="0"/>
              <a:t> В </a:t>
            </a:r>
            <a:r>
              <a:rPr lang="en-US" sz="1400" dirty="0" smtClean="0"/>
              <a:t>S1 – </a:t>
            </a:r>
            <a:r>
              <a:rPr lang="ru-RU" sz="1400" dirty="0" smtClean="0"/>
              <a:t>стеноз до 40%.</a:t>
            </a:r>
            <a:endParaRPr lang="ru-RU" sz="1200" dirty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5516563" y="5795963"/>
            <a:ext cx="64135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  <a:p>
            <a:r>
              <a:rPr lang="ru-RU" sz="1400"/>
              <a:t>Врач:</a:t>
            </a:r>
          </a:p>
          <a:p>
            <a:endParaRPr lang="ru-RU" sz="140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12034</TotalTime>
  <Words>331</Words>
  <Application>Microsoft Office PowerPoint</Application>
  <PresentationFormat>Экран (4:3)</PresentationFormat>
  <Paragraphs>88</Paragraphs>
  <Slides>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5" baseType="lpstr">
      <vt:lpstr>Arial</vt:lpstr>
      <vt:lpstr>Times New Roman</vt:lpstr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615</cp:revision>
  <dcterms:created xsi:type="dcterms:W3CDTF">2007-06-09T07:57:56Z</dcterms:created>
  <dcterms:modified xsi:type="dcterms:W3CDTF">2011-04-27T10:28:05Z</dcterms:modified>
</cp:coreProperties>
</file>