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6858000" cy="9144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42" autoAdjust="0"/>
    <p:restoredTop sz="94775" autoAdjust="0"/>
  </p:normalViewPr>
  <p:slideViewPr>
    <p:cSldViewPr>
      <p:cViewPr>
        <p:scale>
          <a:sx n="75" d="100"/>
          <a:sy n="75" d="100"/>
        </p:scale>
        <p:origin x="-1560" y="-18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100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2143125" y="685800"/>
            <a:ext cx="257175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4D611BE7-3156-40BE-93A5-51F441DBDAA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D26553-C054-49E7-9CEB-3F13E019BC53}" type="slidenum">
              <a:rPr lang="ru-RU" smtClean="0"/>
              <a:pPr/>
              <a:t>2</a:t>
            </a:fld>
            <a:endParaRPr lang="ru-RU" smtClean="0"/>
          </a:p>
        </p:txBody>
      </p:sp>
      <p:sp>
        <p:nvSpPr>
          <p:cNvPr id="512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ru-RU" smtClean="0"/>
              <a:t>оо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AEFA31-4917-4EB1-915F-5FF0A9A0067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AEE894-A35E-46AA-902D-36944BA1D85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4972050" y="366713"/>
            <a:ext cx="1543050" cy="780097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42900" y="366713"/>
            <a:ext cx="4476750" cy="78009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B721B8-D4C0-4D9E-BC05-26D2B86B1D9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F06D71-236D-455E-9682-1DD2BCBF7DE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CCA242-7418-4C5B-82FA-E6794E82BCE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3429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5052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D451D2-8267-4BF1-80E1-78011BE8555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8B2CA3-B886-46C4-B411-32F86DC30FE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0E86DB-7A40-440C-AD05-0ADC9D4244F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327A63-ACC3-4456-B215-649AB7AE959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07D4FA-F333-4595-B590-B05109E0C90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1BF54A-930F-4CA3-BEE0-33367840065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66713"/>
            <a:ext cx="6172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2133600"/>
            <a:ext cx="6172200" cy="603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26438"/>
            <a:ext cx="21717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F01FEA0F-8B4F-4063-A2A5-E7E32CA150E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ChangeArrowheads="1"/>
          </p:cNvSpPr>
          <p:nvPr/>
        </p:nvSpPr>
        <p:spPr bwMode="auto">
          <a:xfrm>
            <a:off x="476250" y="323850"/>
            <a:ext cx="617220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ru-RU" sz="1600" b="1" dirty="0">
                <a:latin typeface="Times New Roman" pitchFamily="18" charset="0"/>
              </a:rPr>
              <a:t>ЯРОСЛАВСКАЯ ОБЛАСТНАЯ </a:t>
            </a:r>
          </a:p>
          <a:p>
            <a:pPr algn="ctr" eaLnBrk="0" hangingPunct="0"/>
            <a:r>
              <a:rPr lang="ru-RU" sz="1600" b="1" dirty="0">
                <a:latin typeface="Times New Roman" pitchFamily="18" charset="0"/>
              </a:rPr>
              <a:t>КЛИНИЧЕСКАЯ БОЛЬНИЦА</a:t>
            </a:r>
          </a:p>
          <a:p>
            <a:pPr algn="ctr" eaLnBrk="0" hangingPunct="0"/>
            <a:r>
              <a:rPr lang="ru-RU" sz="1400" b="1" dirty="0">
                <a:latin typeface="Times New Roman" pitchFamily="18" charset="0"/>
              </a:rPr>
              <a:t>КАБИНЕТ  АНГИОГРАФИИ</a:t>
            </a:r>
          </a:p>
          <a:p>
            <a:pPr algn="ctr" eaLnBrk="0" hangingPunct="0"/>
            <a:r>
              <a:rPr lang="ru-RU" sz="1600" b="1" u="sng" dirty="0">
                <a:latin typeface="Times New Roman" pitchFamily="18" charset="0"/>
              </a:rPr>
              <a:t>АНГИОГРАФИЯ БРАХИЦЕФАЛЬНЫХ АРТЕРИЙ. </a:t>
            </a:r>
          </a:p>
          <a:p>
            <a:pPr algn="ctr" eaLnBrk="0" hangingPunct="0"/>
            <a:endParaRPr lang="ru-RU" sz="1600" dirty="0">
              <a:latin typeface="Times New Roman" pitchFamily="18" charset="0"/>
            </a:endParaRPr>
          </a:p>
        </p:txBody>
      </p:sp>
      <p:pic>
        <p:nvPicPr>
          <p:cNvPr id="2051" name="Picture 5" descr="сердце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8913" y="179388"/>
            <a:ext cx="854075" cy="1081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6"/>
          <p:cNvSpPr>
            <a:spLocks noChangeArrowheads="1"/>
          </p:cNvSpPr>
          <p:nvPr/>
        </p:nvSpPr>
        <p:spPr bwMode="auto">
          <a:xfrm>
            <a:off x="0" y="971550"/>
            <a:ext cx="3024188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en-US" sz="1400" b="1">
              <a:latin typeface="Times New Roman" pitchFamily="18" charset="0"/>
            </a:endParaRPr>
          </a:p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ru-RU" sz="1200" b="1">
              <a:latin typeface="Times New Roman" pitchFamily="18" charset="0"/>
            </a:endParaRPr>
          </a:p>
        </p:txBody>
      </p:sp>
      <p:sp>
        <p:nvSpPr>
          <p:cNvPr id="2053" name="Rectangle 7"/>
          <p:cNvSpPr>
            <a:spLocks noChangeArrowheads="1"/>
          </p:cNvSpPr>
          <p:nvPr/>
        </p:nvSpPr>
        <p:spPr bwMode="auto">
          <a:xfrm>
            <a:off x="3429000" y="1547813"/>
            <a:ext cx="3429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54" name="Rectangle 8"/>
          <p:cNvSpPr>
            <a:spLocks noChangeArrowheads="1"/>
          </p:cNvSpPr>
          <p:nvPr/>
        </p:nvSpPr>
        <p:spPr bwMode="auto">
          <a:xfrm>
            <a:off x="0" y="2700338"/>
            <a:ext cx="3124200" cy="187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600" b="1">
                <a:latin typeface="Times New Roman" pitchFamily="18" charset="0"/>
              </a:rPr>
              <a:t> </a:t>
            </a:r>
          </a:p>
          <a:p>
            <a:pPr eaLnBrk="0" hangingPunct="0"/>
            <a:r>
              <a:rPr lang="ru-RU" sz="1600" b="1">
                <a:latin typeface="Times New Roman" pitchFamily="18" charset="0"/>
              </a:rPr>
              <a:t>Под м/анестезией</a:t>
            </a:r>
            <a:r>
              <a:rPr lang="ru-RU" sz="1600">
                <a:latin typeface="Times New Roman" pitchFamily="18" charset="0"/>
              </a:rPr>
              <a:t>: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новокаин0.5%-20.0 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лидокаин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</a:t>
            </a:r>
          </a:p>
          <a:p>
            <a:pPr eaLnBrk="0" hangingPunct="0"/>
            <a:r>
              <a:rPr lang="ru-RU" sz="1400">
                <a:latin typeface="Times New Roman" pitchFamily="18" charset="0"/>
              </a:rPr>
              <a:t> </a:t>
            </a:r>
          </a:p>
        </p:txBody>
      </p:sp>
      <p:sp>
        <p:nvSpPr>
          <p:cNvPr id="2055" name="Rectangle 9"/>
          <p:cNvSpPr>
            <a:spLocks noChangeArrowheads="1"/>
          </p:cNvSpPr>
          <p:nvPr/>
        </p:nvSpPr>
        <p:spPr bwMode="auto">
          <a:xfrm>
            <a:off x="2636838" y="2843213"/>
            <a:ext cx="9699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ru-RU" sz="1400" b="1">
                <a:latin typeface="Times New Roman" pitchFamily="18" charset="0"/>
              </a:rPr>
              <a:t>Пункция</a:t>
            </a:r>
            <a:r>
              <a:rPr lang="ru-RU" sz="1400">
                <a:latin typeface="Times New Roman" pitchFamily="18" charset="0"/>
              </a:rPr>
              <a:t>:</a:t>
            </a:r>
          </a:p>
        </p:txBody>
      </p:sp>
      <p:graphicFrame>
        <p:nvGraphicFramePr>
          <p:cNvPr id="2181" name="Group 133"/>
          <p:cNvGraphicFramePr>
            <a:graphicFrameLocks noGrp="1"/>
          </p:cNvGraphicFramePr>
          <p:nvPr/>
        </p:nvGraphicFramePr>
        <p:xfrm>
          <a:off x="3716338" y="2843213"/>
          <a:ext cx="2305050" cy="853440"/>
        </p:xfrm>
        <a:graphic>
          <a:graphicData uri="http://schemas.openxmlformats.org/drawingml/2006/table">
            <a:tbl>
              <a:tblPr/>
              <a:tblGrid>
                <a:gridCol w="1114425"/>
                <a:gridCol w="576262"/>
                <a:gridCol w="614363"/>
              </a:tblGrid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доступ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dex.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sin.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1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femoralis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axillaris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74" name="Text Box 32"/>
          <p:cNvSpPr txBox="1">
            <a:spLocks noChangeArrowheads="1"/>
          </p:cNvSpPr>
          <p:nvPr/>
        </p:nvSpPr>
        <p:spPr bwMode="auto">
          <a:xfrm>
            <a:off x="188913" y="3851275"/>
            <a:ext cx="5780087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>
                <a:latin typeface="Times New Roman" pitchFamily="18" charset="0"/>
              </a:rPr>
              <a:t>Установлен интродьюсер</a:t>
            </a:r>
            <a:r>
              <a:rPr lang="ru-RU" sz="1400">
                <a:latin typeface="Times New Roman" pitchFamily="18" charset="0"/>
              </a:rPr>
              <a:t>:</a:t>
            </a:r>
            <a:r>
              <a:rPr lang="en-US" sz="1400">
                <a:latin typeface="Times New Roman" pitchFamily="18" charset="0"/>
              </a:rPr>
              <a:t> </a:t>
            </a:r>
            <a:r>
              <a:rPr lang="ru-RU" sz="1400">
                <a:latin typeface="Times New Roman" pitchFamily="18" charset="0"/>
              </a:rPr>
              <a:t>         </a:t>
            </a:r>
            <a:r>
              <a:rPr lang="en-US" sz="1400">
                <a:latin typeface="Times New Roman" pitchFamily="18" charset="0"/>
              </a:rPr>
              <a:t>4F                    5</a:t>
            </a:r>
            <a:r>
              <a:rPr lang="ru-RU" sz="1400">
                <a:latin typeface="Times New Roman" pitchFamily="18" charset="0"/>
              </a:rPr>
              <a:t> </a:t>
            </a:r>
            <a:r>
              <a:rPr lang="en-US" sz="1400">
                <a:latin typeface="Times New Roman" pitchFamily="18" charset="0"/>
              </a:rPr>
              <a:t>F</a:t>
            </a:r>
            <a:endParaRPr lang="ru-RU" sz="1400">
              <a:latin typeface="Times New Roman" pitchFamily="18" charset="0"/>
            </a:endParaRPr>
          </a:p>
          <a:p>
            <a:pPr eaLnBrk="0" hangingPunct="0"/>
            <a:r>
              <a:rPr lang="en-US" sz="1400">
                <a:latin typeface="Times New Roman" pitchFamily="18" charset="0"/>
              </a:rPr>
              <a:t> </a:t>
            </a:r>
            <a:r>
              <a:rPr lang="ru-RU" sz="1400" b="1">
                <a:latin typeface="Times New Roman" pitchFamily="18" charset="0"/>
              </a:rPr>
              <a:t>По проводнику катетером</a:t>
            </a:r>
          </a:p>
        </p:txBody>
      </p:sp>
      <p:sp>
        <p:nvSpPr>
          <p:cNvPr id="2075" name="Text Box 33"/>
          <p:cNvSpPr txBox="1">
            <a:spLocks noChangeArrowheads="1"/>
          </p:cNvSpPr>
          <p:nvPr/>
        </p:nvSpPr>
        <p:spPr bwMode="auto">
          <a:xfrm>
            <a:off x="188913" y="5940425"/>
            <a:ext cx="3405187" cy="1262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dirty="0">
                <a:latin typeface="Times New Roman" pitchFamily="18" charset="0"/>
              </a:rPr>
              <a:t>Контраст:</a:t>
            </a:r>
            <a:endParaRPr lang="en-US" dirty="0">
              <a:latin typeface="Times New Roman" pitchFamily="18" charset="0"/>
            </a:endParaRPr>
          </a:p>
          <a:p>
            <a:pPr eaLnBrk="0" hangingPunct="0"/>
            <a:r>
              <a:rPr lang="ru-RU" sz="1600" dirty="0">
                <a:latin typeface="Times New Roman" pitchFamily="18" charset="0"/>
              </a:rPr>
              <a:t>    </a:t>
            </a:r>
            <a:r>
              <a:rPr lang="ru-RU" sz="1400" dirty="0">
                <a:latin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</a:rPr>
              <a:t>Ultravist</a:t>
            </a:r>
            <a:r>
              <a:rPr lang="ru-RU" sz="1400" dirty="0">
                <a:latin typeface="Times New Roman" pitchFamily="18" charset="0"/>
              </a:rPr>
              <a:t> 370  </a:t>
            </a:r>
            <a:r>
              <a:rPr lang="ru-RU" sz="1400" dirty="0" smtClean="0">
                <a:latin typeface="Times New Roman" pitchFamily="18" charset="0"/>
              </a:rPr>
              <a:t>200 </a:t>
            </a:r>
            <a:r>
              <a:rPr lang="en-US" sz="1400" dirty="0">
                <a:latin typeface="Times New Roman" pitchFamily="18" charset="0"/>
              </a:rPr>
              <a:t>ml</a:t>
            </a: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</a:t>
            </a: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</a:t>
            </a:r>
            <a:endParaRPr lang="en-US" sz="1400" dirty="0">
              <a:latin typeface="Times New Roman" pitchFamily="18" charset="0"/>
            </a:endParaRPr>
          </a:p>
          <a:p>
            <a:pPr eaLnBrk="0" hangingPunct="0"/>
            <a:r>
              <a:rPr lang="en-US" sz="1400" dirty="0">
                <a:latin typeface="Times New Roman" pitchFamily="18" charset="0"/>
              </a:rPr>
              <a:t>    </a:t>
            </a:r>
            <a:endParaRPr lang="ru-RU" sz="1400" dirty="0">
              <a:latin typeface="Times New Roman" pitchFamily="18" charset="0"/>
            </a:endParaRPr>
          </a:p>
        </p:txBody>
      </p:sp>
      <p:sp>
        <p:nvSpPr>
          <p:cNvPr id="2076" name="Rectangle 34"/>
          <p:cNvSpPr>
            <a:spLocks noChangeArrowheads="1"/>
          </p:cNvSpPr>
          <p:nvPr/>
        </p:nvSpPr>
        <p:spPr bwMode="auto">
          <a:xfrm>
            <a:off x="0" y="7092950"/>
            <a:ext cx="685800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400"/>
              <a:t>Расходный материал</a:t>
            </a:r>
          </a:p>
          <a:p>
            <a:pPr algn="ctr"/>
            <a:endParaRPr lang="ru-RU" sz="1400"/>
          </a:p>
          <a:p>
            <a:pPr algn="ctr"/>
            <a:endParaRPr lang="ru-RU" sz="1400"/>
          </a:p>
          <a:p>
            <a:pPr algn="ctr"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77" name="Text Box 36"/>
          <p:cNvSpPr txBox="1">
            <a:spLocks noChangeArrowheads="1"/>
          </p:cNvSpPr>
          <p:nvPr/>
        </p:nvSpPr>
        <p:spPr bwMode="auto">
          <a:xfrm>
            <a:off x="3284538" y="6156325"/>
            <a:ext cx="28527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 dirty="0"/>
              <a:t>Время </a:t>
            </a:r>
            <a:r>
              <a:rPr lang="en-US" sz="1400" dirty="0"/>
              <a:t>R</a:t>
            </a:r>
            <a:r>
              <a:rPr lang="ru-RU" sz="1400" dirty="0" smtClean="0"/>
              <a:t>-скопии 6.1мин</a:t>
            </a:r>
            <a:r>
              <a:rPr lang="ru-RU" sz="1400" dirty="0"/>
              <a:t>.</a:t>
            </a:r>
          </a:p>
          <a:p>
            <a:r>
              <a:rPr lang="ru-RU" sz="1400" dirty="0"/>
              <a:t>Доза облучения </a:t>
            </a:r>
            <a:r>
              <a:rPr lang="ru-RU" sz="1400" dirty="0" smtClean="0"/>
              <a:t>86.70 </a:t>
            </a:r>
            <a:r>
              <a:rPr lang="en-US" sz="1400" dirty="0" err="1"/>
              <a:t>mGy</a:t>
            </a:r>
            <a:endParaRPr lang="ru-RU" sz="1400" dirty="0"/>
          </a:p>
        </p:txBody>
      </p:sp>
      <p:sp>
        <p:nvSpPr>
          <p:cNvPr id="2078" name="Text Box 37"/>
          <p:cNvSpPr txBox="1">
            <a:spLocks noChangeArrowheads="1"/>
          </p:cNvSpPr>
          <p:nvPr/>
        </p:nvSpPr>
        <p:spPr bwMode="auto">
          <a:xfrm>
            <a:off x="0" y="4356100"/>
            <a:ext cx="6858000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/>
              <a:t>             </a:t>
            </a:r>
            <a:r>
              <a:rPr lang="ru-RU" sz="1400"/>
              <a:t>    </a:t>
            </a:r>
            <a:r>
              <a:rPr lang="en-US" sz="1400"/>
              <a:t>HH1          </a:t>
            </a:r>
            <a:r>
              <a:rPr lang="en-US" sz="1400">
                <a:latin typeface="Times New Roman" pitchFamily="18" charset="0"/>
              </a:rPr>
              <a:t>      </a:t>
            </a:r>
            <a:r>
              <a:rPr lang="ru-RU" sz="1400">
                <a:latin typeface="Times New Roman" pitchFamily="18" charset="0"/>
              </a:rPr>
              <a:t>     </a:t>
            </a:r>
            <a:r>
              <a:rPr lang="en-US" sz="1400">
                <a:latin typeface="Times New Roman" pitchFamily="18" charset="0"/>
              </a:rPr>
              <a:t>  </a:t>
            </a:r>
            <a:r>
              <a:rPr lang="ru-RU" sz="1400">
                <a:latin typeface="Times New Roman" pitchFamily="18" charset="0"/>
              </a:rPr>
              <a:t>        </a:t>
            </a:r>
            <a:r>
              <a:rPr lang="en-US" sz="1400">
                <a:latin typeface="Times New Roman" pitchFamily="18" charset="0"/>
              </a:rPr>
              <a:t> 4</a:t>
            </a:r>
            <a:r>
              <a:rPr lang="ru-RU" sz="1400">
                <a:latin typeface="Times New Roman" pitchFamily="18" charset="0"/>
              </a:rPr>
              <a:t> </a:t>
            </a:r>
            <a:r>
              <a:rPr lang="en-US" sz="1400">
                <a:latin typeface="Times New Roman" pitchFamily="18" charset="0"/>
              </a:rPr>
              <a:t>F               </a:t>
            </a:r>
            <a:r>
              <a:rPr lang="ru-RU" sz="1400">
                <a:latin typeface="Times New Roman" pitchFamily="18" charset="0"/>
              </a:rPr>
              <a:t>    </a:t>
            </a:r>
            <a:r>
              <a:rPr lang="en-US" sz="1400">
                <a:latin typeface="Times New Roman" pitchFamily="18" charset="0"/>
              </a:rPr>
              <a:t> 5</a:t>
            </a:r>
            <a:r>
              <a:rPr lang="ru-RU" sz="1400">
                <a:latin typeface="Times New Roman" pitchFamily="18" charset="0"/>
              </a:rPr>
              <a:t> </a:t>
            </a:r>
            <a:r>
              <a:rPr lang="en-US" sz="1400">
                <a:latin typeface="Times New Roman" pitchFamily="18" charset="0"/>
              </a:rPr>
              <a:t>F </a:t>
            </a:r>
            <a:endParaRPr lang="ru-RU" sz="1400">
              <a:latin typeface="Times New Roman" pitchFamily="18" charset="0"/>
            </a:endParaRPr>
          </a:p>
          <a:p>
            <a:r>
              <a:rPr lang="ru-RU" sz="1400"/>
              <a:t>                Р</a:t>
            </a:r>
            <a:r>
              <a:rPr lang="en-US" sz="1400"/>
              <a:t>IG 1</a:t>
            </a:r>
            <a:r>
              <a:rPr lang="ru-RU" sz="1400"/>
              <a:t>00</a:t>
            </a:r>
            <a:r>
              <a:rPr lang="en-US" sz="1400"/>
              <a:t>  </a:t>
            </a:r>
            <a:r>
              <a:rPr lang="ru-RU" sz="1400"/>
              <a:t>                     </a:t>
            </a:r>
            <a:r>
              <a:rPr lang="en-US" sz="1400"/>
              <a:t> 4</a:t>
            </a:r>
            <a:r>
              <a:rPr lang="ru-RU" sz="1400"/>
              <a:t> </a:t>
            </a:r>
            <a:r>
              <a:rPr lang="en-US" sz="1400">
                <a:latin typeface="Times New Roman" pitchFamily="18" charset="0"/>
              </a:rPr>
              <a:t>F            </a:t>
            </a:r>
            <a:r>
              <a:rPr lang="ru-RU" sz="1400">
                <a:latin typeface="Times New Roman" pitchFamily="18" charset="0"/>
              </a:rPr>
              <a:t>       </a:t>
            </a:r>
            <a:r>
              <a:rPr lang="en-US" sz="1400">
                <a:latin typeface="Times New Roman" pitchFamily="18" charset="0"/>
              </a:rPr>
              <a:t> 5</a:t>
            </a:r>
            <a:r>
              <a:rPr lang="ru-RU" sz="1400">
                <a:latin typeface="Times New Roman" pitchFamily="18" charset="0"/>
              </a:rPr>
              <a:t> </a:t>
            </a:r>
            <a:r>
              <a:rPr lang="en-US" sz="1400">
                <a:latin typeface="Times New Roman" pitchFamily="18" charset="0"/>
              </a:rPr>
              <a:t>F</a:t>
            </a:r>
            <a:endParaRPr lang="ru-RU" sz="1400">
              <a:latin typeface="Times New Roman" pitchFamily="18" charset="0"/>
            </a:endParaRPr>
          </a:p>
          <a:p>
            <a:r>
              <a:rPr lang="ru-RU" sz="1400" b="1">
                <a:latin typeface="Times New Roman" pitchFamily="18" charset="0"/>
              </a:rPr>
              <a:t>Поэтапная катетеризация:</a:t>
            </a:r>
            <a:r>
              <a:rPr lang="ru-RU" sz="1400">
                <a:latin typeface="Times New Roman" pitchFamily="18" charset="0"/>
              </a:rPr>
              <a:t> </a:t>
            </a:r>
          </a:p>
          <a:p>
            <a:endParaRPr lang="ru-RU" sz="1400">
              <a:latin typeface="Times New Roman" pitchFamily="18" charset="0"/>
            </a:endParaRPr>
          </a:p>
          <a:p>
            <a:r>
              <a:rPr lang="ru-RU" sz="1400">
                <a:latin typeface="Times New Roman" pitchFamily="18" charset="0"/>
              </a:rPr>
              <a:t>                                   Дуга оарты          Пр.ОСА               П. Подкл..А</a:t>
            </a:r>
          </a:p>
          <a:p>
            <a:r>
              <a:rPr lang="ru-RU" sz="1400">
                <a:latin typeface="Times New Roman" pitchFamily="18" charset="0"/>
              </a:rPr>
              <a:t>                                   БЦС.                    Лев.ОСА              Лев.Подкл. А.         </a:t>
            </a:r>
          </a:p>
          <a:p>
            <a:r>
              <a:rPr lang="ru-RU" sz="1400">
                <a:latin typeface="Times New Roman" pitchFamily="18" charset="0"/>
              </a:rPr>
              <a:t>Произведены ангиографии    </a:t>
            </a:r>
          </a:p>
          <a:p>
            <a:r>
              <a:rPr lang="ru-RU" sz="1400">
                <a:latin typeface="Times New Roman" pitchFamily="18" charset="0"/>
              </a:rPr>
              <a:t>                                              </a:t>
            </a:r>
          </a:p>
        </p:txBody>
      </p:sp>
      <p:sp>
        <p:nvSpPr>
          <p:cNvPr id="2079" name="Rectangle 38"/>
          <p:cNvSpPr>
            <a:spLocks noChangeArrowheads="1"/>
          </p:cNvSpPr>
          <p:nvPr/>
        </p:nvSpPr>
        <p:spPr bwMode="auto">
          <a:xfrm>
            <a:off x="188913" y="3492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0" name="Rectangle 39"/>
          <p:cNvSpPr>
            <a:spLocks noChangeArrowheads="1"/>
          </p:cNvSpPr>
          <p:nvPr/>
        </p:nvSpPr>
        <p:spPr bwMode="auto">
          <a:xfrm>
            <a:off x="188913" y="37084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1" name="Rectangle 41"/>
          <p:cNvSpPr>
            <a:spLocks noChangeArrowheads="1"/>
          </p:cNvSpPr>
          <p:nvPr/>
        </p:nvSpPr>
        <p:spPr bwMode="auto">
          <a:xfrm>
            <a:off x="32131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2" name="Rectangle 42"/>
          <p:cNvSpPr>
            <a:spLocks noChangeArrowheads="1"/>
          </p:cNvSpPr>
          <p:nvPr/>
        </p:nvSpPr>
        <p:spPr bwMode="auto">
          <a:xfrm>
            <a:off x="42926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3" name="Rectangle 44"/>
          <p:cNvSpPr>
            <a:spLocks noChangeArrowheads="1"/>
          </p:cNvSpPr>
          <p:nvPr/>
        </p:nvSpPr>
        <p:spPr bwMode="auto">
          <a:xfrm>
            <a:off x="3213100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4" name="Rectangle 45"/>
          <p:cNvSpPr>
            <a:spLocks noChangeArrowheads="1"/>
          </p:cNvSpPr>
          <p:nvPr/>
        </p:nvSpPr>
        <p:spPr bwMode="auto">
          <a:xfrm>
            <a:off x="3213100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5" name="Rectangle 46"/>
          <p:cNvSpPr>
            <a:spLocks noChangeArrowheads="1"/>
          </p:cNvSpPr>
          <p:nvPr/>
        </p:nvSpPr>
        <p:spPr bwMode="auto">
          <a:xfrm>
            <a:off x="4292600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6" name="Rectangle 51"/>
          <p:cNvSpPr>
            <a:spLocks noChangeArrowheads="1"/>
          </p:cNvSpPr>
          <p:nvPr/>
        </p:nvSpPr>
        <p:spPr bwMode="auto">
          <a:xfrm>
            <a:off x="2565400" y="52927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7" name="Rectangle 56"/>
          <p:cNvSpPr>
            <a:spLocks noChangeArrowheads="1"/>
          </p:cNvSpPr>
          <p:nvPr/>
        </p:nvSpPr>
        <p:spPr bwMode="auto">
          <a:xfrm>
            <a:off x="5589588" y="5508625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8" name="Rectangle 57"/>
          <p:cNvSpPr>
            <a:spLocks noChangeArrowheads="1"/>
          </p:cNvSpPr>
          <p:nvPr/>
        </p:nvSpPr>
        <p:spPr bwMode="auto">
          <a:xfrm>
            <a:off x="5300663" y="5292725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9" name="Rectangle 62"/>
          <p:cNvSpPr>
            <a:spLocks noChangeArrowheads="1"/>
          </p:cNvSpPr>
          <p:nvPr/>
        </p:nvSpPr>
        <p:spPr bwMode="auto">
          <a:xfrm>
            <a:off x="214313" y="6286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90" name="Line 6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1" name="Line 6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2" name="Line 6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3" name="Line 6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4" name="Text Box 69"/>
          <p:cNvSpPr txBox="1">
            <a:spLocks noChangeArrowheads="1"/>
          </p:cNvSpPr>
          <p:nvPr/>
        </p:nvSpPr>
        <p:spPr bwMode="auto">
          <a:xfrm>
            <a:off x="8469313" y="7956550"/>
            <a:ext cx="184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 sz="1400">
              <a:latin typeface="Times New Roman" pitchFamily="18" charset="0"/>
            </a:endParaRPr>
          </a:p>
        </p:txBody>
      </p:sp>
      <p:graphicFrame>
        <p:nvGraphicFramePr>
          <p:cNvPr id="2183" name="Group 135"/>
          <p:cNvGraphicFramePr>
            <a:graphicFrameLocks noGrp="1"/>
          </p:cNvGraphicFramePr>
          <p:nvPr/>
        </p:nvGraphicFramePr>
        <p:xfrm>
          <a:off x="333375" y="7829550"/>
          <a:ext cx="6264275" cy="867220"/>
        </p:xfrm>
        <a:graphic>
          <a:graphicData uri="http://schemas.openxmlformats.org/drawingml/2006/table">
            <a:tbl>
              <a:tblPr/>
              <a:tblGrid>
                <a:gridCol w="1566863"/>
                <a:gridCol w="1565275"/>
                <a:gridCol w="1566862"/>
                <a:gridCol w="1565275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Комплект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Белья </a:t>
                      </a: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однораз</a:t>
                      </a: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Соединит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линия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Колба для контр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Гидроф. проводник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12" name="Rectangle 129"/>
          <p:cNvSpPr>
            <a:spLocks noChangeArrowheads="1"/>
          </p:cNvSpPr>
          <p:nvPr/>
        </p:nvSpPr>
        <p:spPr bwMode="auto">
          <a:xfrm>
            <a:off x="3933825" y="52927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3" name="Rectangle 134"/>
          <p:cNvSpPr>
            <a:spLocks noChangeArrowheads="1"/>
          </p:cNvSpPr>
          <p:nvPr/>
        </p:nvSpPr>
        <p:spPr bwMode="auto">
          <a:xfrm>
            <a:off x="4292600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4" name="Rectangle 136"/>
          <p:cNvSpPr>
            <a:spLocks noChangeArrowheads="1"/>
          </p:cNvSpPr>
          <p:nvPr/>
        </p:nvSpPr>
        <p:spPr bwMode="auto">
          <a:xfrm>
            <a:off x="3933825" y="55086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5" name="Rectangle 137"/>
          <p:cNvSpPr>
            <a:spLocks noChangeArrowheads="1"/>
          </p:cNvSpPr>
          <p:nvPr/>
        </p:nvSpPr>
        <p:spPr bwMode="auto">
          <a:xfrm>
            <a:off x="3429000" y="1357313"/>
            <a:ext cx="3429000" cy="1169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Рентгенхирург:         </a:t>
            </a:r>
            <a:r>
              <a:rPr lang="ru-RU" sz="1400" dirty="0" smtClean="0">
                <a:latin typeface="Times New Roman" pitchFamily="18" charset="0"/>
              </a:rPr>
              <a:t>ЩЕРБАКОВ А.С.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Операционная м</a:t>
            </a:r>
            <a:r>
              <a:rPr lang="en-US" sz="1400" b="1" dirty="0">
                <a:latin typeface="Times New Roman" pitchFamily="18" charset="0"/>
              </a:rPr>
              <a:t>/</a:t>
            </a:r>
            <a:r>
              <a:rPr lang="ru-RU" sz="1400" b="1" dirty="0">
                <a:latin typeface="Times New Roman" pitchFamily="18" charset="0"/>
              </a:rPr>
              <a:t>с:  </a:t>
            </a:r>
            <a:r>
              <a:rPr lang="ru-RU" sz="1400" dirty="0" smtClean="0">
                <a:latin typeface="Times New Roman" pitchFamily="18" charset="0"/>
              </a:rPr>
              <a:t>РОДИОНОВА С.М.</a:t>
            </a:r>
            <a:endParaRPr lang="ru-RU" sz="1400" b="1" dirty="0">
              <a:latin typeface="Times New Roman" pitchFamily="18" charset="0"/>
            </a:endParaRPr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Анестезиолог:           </a:t>
            </a:r>
            <a:r>
              <a:rPr lang="ru-RU" sz="1400" dirty="0" smtClean="0">
                <a:latin typeface="Times New Roman" pitchFamily="18" charset="0"/>
              </a:rPr>
              <a:t>ПАНЧЕНКО </a:t>
            </a:r>
            <a:r>
              <a:rPr lang="ru-RU" sz="1400" dirty="0">
                <a:latin typeface="Times New Roman" pitchFamily="18" charset="0"/>
              </a:rPr>
              <a:t>С.В.</a:t>
            </a:r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м/с </a:t>
            </a:r>
            <a:r>
              <a:rPr lang="ru-RU" sz="1400" b="1" dirty="0" err="1">
                <a:latin typeface="Times New Roman" pitchFamily="18" charset="0"/>
              </a:rPr>
              <a:t>анестезист</a:t>
            </a:r>
            <a:r>
              <a:rPr lang="ru-RU" sz="1400" b="1" dirty="0">
                <a:latin typeface="Times New Roman" pitchFamily="18" charset="0"/>
              </a:rPr>
              <a:t>:        </a:t>
            </a:r>
            <a:r>
              <a:rPr lang="ru-RU" sz="1400" dirty="0">
                <a:latin typeface="Times New Roman" pitchFamily="18" charset="0"/>
              </a:rPr>
              <a:t> </a:t>
            </a:r>
            <a:r>
              <a:rPr lang="ru-RU" sz="1400" dirty="0" smtClean="0">
                <a:latin typeface="Times New Roman" pitchFamily="18" charset="0"/>
              </a:rPr>
              <a:t> КАПРАЛОВА Е.А.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ru-RU" sz="1400" b="1" dirty="0" err="1">
                <a:latin typeface="Times New Roman" pitchFamily="18" charset="0"/>
              </a:rPr>
              <a:t>Рентгенлаборант</a:t>
            </a:r>
            <a:r>
              <a:rPr lang="ru-RU" sz="1400" b="1" dirty="0">
                <a:latin typeface="Times New Roman" pitchFamily="18" charset="0"/>
              </a:rPr>
              <a:t>:</a:t>
            </a:r>
            <a:r>
              <a:rPr lang="ru-RU" sz="1400" dirty="0">
                <a:latin typeface="Times New Roman" pitchFamily="18" charset="0"/>
              </a:rPr>
              <a:t>     </a:t>
            </a:r>
            <a:r>
              <a:rPr lang="ru-RU" sz="1400" dirty="0" smtClean="0">
                <a:latin typeface="Times New Roman" pitchFamily="18" charset="0"/>
              </a:rPr>
              <a:t>МЕЛЕКА </a:t>
            </a:r>
            <a:r>
              <a:rPr lang="ru-RU" sz="1400" dirty="0">
                <a:latin typeface="Times New Roman" pitchFamily="18" charset="0"/>
              </a:rPr>
              <a:t>Е.А. </a:t>
            </a:r>
          </a:p>
        </p:txBody>
      </p:sp>
      <p:sp>
        <p:nvSpPr>
          <p:cNvPr id="2116" name="Rectangle 138"/>
          <p:cNvSpPr>
            <a:spLocks noChangeArrowheads="1"/>
          </p:cNvSpPr>
          <p:nvPr/>
        </p:nvSpPr>
        <p:spPr bwMode="auto">
          <a:xfrm>
            <a:off x="214290" y="1142976"/>
            <a:ext cx="2784472" cy="1928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400" b="1" dirty="0" smtClean="0">
                <a:latin typeface="Times New Roman" pitchFamily="18" charset="0"/>
              </a:rPr>
              <a:t>Дата:27.04.11</a:t>
            </a:r>
            <a:r>
              <a:rPr lang="ru-RU" sz="1400" b="1" dirty="0">
                <a:latin typeface="Times New Roman" pitchFamily="18" charset="0"/>
              </a:rPr>
              <a:t>.</a:t>
            </a:r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Ф.И.О  </a:t>
            </a:r>
            <a:r>
              <a:rPr lang="ru-RU" sz="1400" b="1" dirty="0" smtClean="0">
                <a:latin typeface="Times New Roman" pitchFamily="18" charset="0"/>
              </a:rPr>
              <a:t>Колобов В.К.</a:t>
            </a:r>
            <a:endParaRPr lang="ru-RU" sz="1400" b="1" dirty="0">
              <a:latin typeface="Times New Roman" pitchFamily="18" charset="0"/>
            </a:endParaRPr>
          </a:p>
          <a:p>
            <a:r>
              <a:rPr lang="ru-RU" sz="1400" b="1" dirty="0">
                <a:latin typeface="Times New Roman" pitchFamily="18" charset="0"/>
              </a:rPr>
              <a:t>Год рождения:  </a:t>
            </a:r>
            <a:r>
              <a:rPr lang="ru-RU" sz="1400" b="1" dirty="0" smtClean="0">
                <a:latin typeface="Times New Roman" pitchFamily="18" charset="0"/>
              </a:rPr>
              <a:t>1952</a:t>
            </a:r>
            <a:endParaRPr lang="ru-RU" sz="1400" b="1" dirty="0">
              <a:latin typeface="Times New Roman" pitchFamily="18" charset="0"/>
            </a:endParaRPr>
          </a:p>
          <a:p>
            <a:r>
              <a:rPr lang="ru-RU" sz="1400" b="1" dirty="0">
                <a:latin typeface="Times New Roman" pitchFamily="18" charset="0"/>
              </a:rPr>
              <a:t>Отделение:21 № </a:t>
            </a:r>
            <a:r>
              <a:rPr lang="ru-RU" sz="1400" b="1" dirty="0" smtClean="0">
                <a:latin typeface="Times New Roman" pitchFamily="18" charset="0"/>
              </a:rPr>
              <a:t>5256</a:t>
            </a:r>
            <a:endParaRPr lang="ru-RU" sz="1400" b="1" dirty="0">
              <a:latin typeface="Times New Roman" pitchFamily="18" charset="0"/>
            </a:endParaRPr>
          </a:p>
          <a:p>
            <a:r>
              <a:rPr lang="ru-RU" sz="1400" b="1" dirty="0">
                <a:latin typeface="Times New Roman" pitchFamily="18" charset="0"/>
              </a:rPr>
              <a:t>Начало: </a:t>
            </a:r>
            <a:r>
              <a:rPr lang="ru-RU" sz="1400" b="1" dirty="0" smtClean="0">
                <a:latin typeface="Times New Roman" pitchFamily="18" charset="0"/>
              </a:rPr>
              <a:t>09.30</a:t>
            </a:r>
            <a:endParaRPr lang="ru-RU" sz="1400" b="1" dirty="0">
              <a:latin typeface="Times New Roman" pitchFamily="18" charset="0"/>
            </a:endParaRPr>
          </a:p>
          <a:p>
            <a:r>
              <a:rPr lang="ru-RU" sz="1400" b="1" dirty="0">
                <a:latin typeface="Times New Roman" pitchFamily="18" charset="0"/>
              </a:rPr>
              <a:t>Окончание: </a:t>
            </a:r>
            <a:r>
              <a:rPr lang="ru-RU" sz="1400" b="1" dirty="0" smtClean="0">
                <a:latin typeface="Times New Roman" pitchFamily="18" charset="0"/>
              </a:rPr>
              <a:t>10.20</a:t>
            </a:r>
            <a:endParaRPr lang="ru-RU" sz="1200" b="1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5" name="Line 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6" name="Line 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7" name="Line 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8" name="Text Box 9"/>
          <p:cNvSpPr txBox="1">
            <a:spLocks noChangeArrowheads="1"/>
          </p:cNvSpPr>
          <p:nvPr/>
        </p:nvSpPr>
        <p:spPr bwMode="auto">
          <a:xfrm>
            <a:off x="115888" y="374650"/>
            <a:ext cx="6742112" cy="4001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ru-RU" sz="1400" dirty="0" err="1"/>
              <a:t>Интродьюссер</a:t>
            </a:r>
            <a:r>
              <a:rPr lang="ru-RU" sz="1400" dirty="0"/>
              <a:t> извлечен. </a:t>
            </a:r>
          </a:p>
          <a:p>
            <a:pPr marL="342900" indent="-342900"/>
            <a:r>
              <a:rPr lang="ru-RU" sz="1400" dirty="0"/>
              <a:t>Осложнения: нет</a:t>
            </a:r>
          </a:p>
          <a:p>
            <a:pPr marL="342900" indent="-342900"/>
            <a:r>
              <a:rPr lang="ru-RU" sz="1400" dirty="0"/>
              <a:t>Гемостаз. Давящая асептическая повязка.</a:t>
            </a:r>
          </a:p>
          <a:p>
            <a:pPr marL="342900" indent="-342900"/>
            <a:r>
              <a:rPr lang="ru-RU" sz="1400" dirty="0"/>
              <a:t>Прочее:</a:t>
            </a:r>
          </a:p>
          <a:p>
            <a:pPr marL="342900" indent="-342900"/>
            <a:endParaRPr lang="ru-RU" sz="1400" dirty="0"/>
          </a:p>
          <a:p>
            <a:pPr marL="342900" indent="-342900"/>
            <a:r>
              <a:rPr lang="ru-RU" sz="1400" dirty="0"/>
              <a:t>Рекомендации</a:t>
            </a:r>
            <a:r>
              <a:rPr lang="en-US" sz="1400" dirty="0"/>
              <a:t>:</a:t>
            </a:r>
            <a:endParaRPr lang="ru-RU" sz="1400" dirty="0"/>
          </a:p>
          <a:p>
            <a:pPr marL="342900" indent="-342900"/>
            <a:r>
              <a:rPr lang="ru-RU" sz="1400" dirty="0"/>
              <a:t>1.     Постельный режим 24 часа.</a:t>
            </a:r>
          </a:p>
          <a:p>
            <a:pPr marL="342900" indent="-342900"/>
            <a:r>
              <a:rPr lang="ru-RU" sz="1400" dirty="0"/>
              <a:t>2.     Динамический контроль места пункции. </a:t>
            </a:r>
          </a:p>
          <a:p>
            <a:pPr marL="342900" indent="-342900"/>
            <a:endParaRPr lang="ru-RU" sz="1400" dirty="0"/>
          </a:p>
          <a:p>
            <a:pPr marL="342900" indent="-342900"/>
            <a:r>
              <a:rPr lang="ru-RU" sz="1600" b="1" dirty="0"/>
              <a:t>Заключение:</a:t>
            </a:r>
            <a:r>
              <a:rPr lang="ru-RU" sz="1600" dirty="0"/>
              <a:t> </a:t>
            </a:r>
            <a:r>
              <a:rPr lang="ru-RU" sz="1400" b="1" i="1" dirty="0"/>
              <a:t>На ангиограммах дуги аорты и брахиоцефальных артерий: </a:t>
            </a:r>
          </a:p>
          <a:p>
            <a:pPr marL="342900" indent="-342900"/>
            <a:r>
              <a:rPr lang="ru-RU" sz="1400" dirty="0" smtClean="0"/>
              <a:t>Справа: умеренная С – образная деформация ОСА, стеноз проксимальной порции ВСА до 45%. Умеренная С – образная деформация  ПА </a:t>
            </a:r>
            <a:r>
              <a:rPr lang="en-US" sz="1400" dirty="0" smtClean="0"/>
              <a:t>1 </a:t>
            </a:r>
            <a:r>
              <a:rPr lang="ru-RU" sz="1400" dirty="0" err="1" smtClean="0"/>
              <a:t>сег</a:t>
            </a:r>
            <a:r>
              <a:rPr lang="ru-RU" sz="1400" dirty="0" smtClean="0"/>
              <a:t>, устьевой стеноз ПА не определяется.</a:t>
            </a:r>
            <a:endParaRPr lang="ru-RU" sz="1400" dirty="0"/>
          </a:p>
          <a:p>
            <a:pPr marL="342900" indent="-342900"/>
            <a:r>
              <a:rPr lang="ru-RU" sz="1400" dirty="0" smtClean="0"/>
              <a:t>Слева: </a:t>
            </a:r>
            <a:r>
              <a:rPr lang="ru-RU" sz="1400" dirty="0" smtClean="0"/>
              <a:t>: умеренная С – образная деформация ОСА, стеноз проксимальной порции ВСА до 55%. Гипоплазия ПА. </a:t>
            </a:r>
            <a:r>
              <a:rPr lang="ru-RU" sz="1400" dirty="0" smtClean="0"/>
              <a:t>В</a:t>
            </a:r>
            <a:r>
              <a:rPr lang="en-US" sz="1400" dirty="0" smtClean="0"/>
              <a:t> S1</a:t>
            </a:r>
            <a:r>
              <a:rPr lang="ru-RU" sz="1400" dirty="0" smtClean="0"/>
              <a:t> Подключичной а.</a:t>
            </a:r>
            <a:r>
              <a:rPr lang="en-US" sz="1400" dirty="0" smtClean="0"/>
              <a:t> </a:t>
            </a:r>
            <a:r>
              <a:rPr lang="ru-RU" sz="1400" dirty="0" smtClean="0"/>
              <a:t>определяется нестабильная атеросклеротическая бляшка с признаками пристеночного тромбирования.  </a:t>
            </a:r>
            <a:r>
              <a:rPr lang="ru-RU" sz="1400" dirty="0" smtClean="0"/>
              <a:t> </a:t>
            </a:r>
            <a:endParaRPr lang="ru-RU" sz="1200" dirty="0"/>
          </a:p>
        </p:txBody>
      </p:sp>
      <p:sp>
        <p:nvSpPr>
          <p:cNvPr id="3079" name="Text Box 10"/>
          <p:cNvSpPr txBox="1">
            <a:spLocks noChangeArrowheads="1"/>
          </p:cNvSpPr>
          <p:nvPr/>
        </p:nvSpPr>
        <p:spPr bwMode="auto">
          <a:xfrm>
            <a:off x="5516563" y="5795963"/>
            <a:ext cx="641350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400"/>
          </a:p>
          <a:p>
            <a:r>
              <a:rPr lang="ru-RU" sz="1400"/>
              <a:t>Врач:</a:t>
            </a:r>
          </a:p>
          <a:p>
            <a:endParaRPr lang="ru-RU" sz="1400"/>
          </a:p>
        </p:txBody>
      </p:sp>
      <p:sp>
        <p:nvSpPr>
          <p:cNvPr id="3080" name="Rectangle 15"/>
          <p:cNvSpPr>
            <a:spLocks noChangeArrowheads="1"/>
          </p:cNvSpPr>
          <p:nvPr/>
        </p:nvSpPr>
        <p:spPr bwMode="auto">
          <a:xfrm>
            <a:off x="260350" y="7235825"/>
            <a:ext cx="59769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400"/>
          </a:p>
        </p:txBody>
      </p:sp>
      <p:sp>
        <p:nvSpPr>
          <p:cNvPr id="3081" name="Rectangle 17"/>
          <p:cNvSpPr>
            <a:spLocks noChangeArrowheads="1"/>
          </p:cNvSpPr>
          <p:nvPr/>
        </p:nvSpPr>
        <p:spPr bwMode="auto">
          <a:xfrm flipV="1">
            <a:off x="0" y="6372225"/>
            <a:ext cx="61912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 </a:t>
            </a:r>
          </a:p>
        </p:txBody>
      </p:sp>
      <p:sp>
        <p:nvSpPr>
          <p:cNvPr id="3082" name="Прямоугольник 10"/>
          <p:cNvSpPr>
            <a:spLocks noChangeArrowheads="1"/>
          </p:cNvSpPr>
          <p:nvPr/>
        </p:nvSpPr>
        <p:spPr bwMode="auto">
          <a:xfrm>
            <a:off x="0" y="6643688"/>
            <a:ext cx="6858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12018</TotalTime>
  <Words>290</Words>
  <Application>Microsoft Office PowerPoint</Application>
  <PresentationFormat>Экран (4:3)</PresentationFormat>
  <Paragraphs>87</Paragraphs>
  <Slides>2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5" baseType="lpstr">
      <vt:lpstr>Arial</vt:lpstr>
      <vt:lpstr>Times New Roman</vt:lpstr>
      <vt:lpstr>Оформление по умолчанию</vt:lpstr>
      <vt:lpstr>Слайд 1</vt:lpstr>
      <vt:lpstr>Слайд 2</vt:lpstr>
    </vt:vector>
  </TitlesOfParts>
  <Company>OKB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Angio</dc:creator>
  <cp:lastModifiedBy>user</cp:lastModifiedBy>
  <cp:revision>613</cp:revision>
  <dcterms:created xsi:type="dcterms:W3CDTF">2007-06-09T07:57:56Z</dcterms:created>
  <dcterms:modified xsi:type="dcterms:W3CDTF">2011-04-27T10:12:19Z</dcterms:modified>
</cp:coreProperties>
</file>