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763" autoAdjust="0"/>
  </p:normalViewPr>
  <p:slideViewPr>
    <p:cSldViewPr>
      <p:cViewPr>
        <p:scale>
          <a:sx n="75" d="100"/>
          <a:sy n="75" d="100"/>
        </p:scale>
        <p:origin x="-155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EB80B-7525-4627-AA44-33C941394E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48FA6-7810-4282-944A-75E45C0A39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C3A27-F00A-4DDA-AFC5-E3D9ED640A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3514A-7397-4BC8-A4E2-CF888AA720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282CA-433F-4CBC-AD96-08A74FB5FB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395DA-ECFD-40D9-97E9-56080D4807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3C326-4F72-42D8-88EC-AAEFB1AAAD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93E8A-4C3E-4045-AF6B-64A11482F9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A1E2E-F2B1-40D0-BD82-99AC017BC6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79AC5-5F1F-4D7C-823C-989C1FF163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3A4E1-5B11-45B0-93A5-7892FDFE7D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C119E12-5D6C-4343-AA07-C8EDD3B6C0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179388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БРАХИОЦЕФАЛЬНЫХ АРТЕРИЙ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 СОСУДОВ ГОЛОВНОГО МОЗГА</a:t>
            </a:r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827088"/>
            <a:ext cx="302418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27.04.10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Ф.И.О. : </a:t>
            </a:r>
            <a:r>
              <a:rPr lang="ru-RU" sz="1400" b="1" dirty="0" smtClean="0">
                <a:latin typeface="Times New Roman" pitchFamily="18" charset="0"/>
              </a:rPr>
              <a:t>Петров Ю.П.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1950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Диагноз: ОНМК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Отделение </a:t>
            </a:r>
            <a:r>
              <a:rPr lang="ru-RU" sz="1400" b="1" dirty="0" smtClean="0">
                <a:latin typeface="Times New Roman" pitchFamily="18" charset="0"/>
              </a:rPr>
              <a:t>29 № 3906 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Начало:11.30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Окончание:12.30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endParaRPr lang="ru-RU" sz="12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55988" y="1412875"/>
            <a:ext cx="3429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dirty="0" smtClean="0">
                <a:latin typeface="Times New Roman" pitchFamily="18" charset="0"/>
              </a:rPr>
              <a:t>РОДИОНОВА С.М..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dirty="0">
                <a:latin typeface="Times New Roman" pitchFamily="18" charset="0"/>
              </a:rPr>
              <a:t>ПАНЧЕНКО С.В.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 </a:t>
            </a:r>
            <a:r>
              <a:rPr lang="ru-RU" sz="1400" dirty="0" smtClean="0">
                <a:latin typeface="Times New Roman" pitchFamily="18" charset="0"/>
              </a:rPr>
              <a:t>КАПРАЛОВА Е.А.</a:t>
            </a:r>
            <a:endParaRPr lang="ru-RU" sz="16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ru-RU" sz="1400" b="1" dirty="0">
                <a:latin typeface="Times New Roman" pitchFamily="18" charset="0"/>
              </a:rPr>
              <a:t>Р/лаборант:               </a:t>
            </a:r>
            <a:r>
              <a:rPr lang="ru-RU" sz="1400" dirty="0">
                <a:latin typeface="Times New Roman" pitchFamily="18" charset="0"/>
              </a:rPr>
              <a:t>МЕЛЕКА Е.А. </a:t>
            </a:r>
            <a:r>
              <a:rPr lang="ru-RU" sz="1200" dirty="0">
                <a:latin typeface="Times New Roman" pitchFamily="18" charset="0"/>
              </a:rPr>
              <a:t> </a:t>
            </a: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555875"/>
            <a:ext cx="31242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18" name="Group 70"/>
          <p:cNvGraphicFramePr>
            <a:graphicFrameLocks noGrp="1"/>
          </p:cNvGraphicFramePr>
          <p:nvPr/>
        </p:nvGraphicFramePr>
        <p:xfrm>
          <a:off x="3716338" y="2843213"/>
          <a:ext cx="2447925" cy="914400"/>
        </p:xfrm>
        <a:graphic>
          <a:graphicData uri="http://schemas.openxmlformats.org/drawingml/2006/table">
            <a:tbl>
              <a:tblPr/>
              <a:tblGrid>
                <a:gridCol w="1184275"/>
                <a:gridCol w="611187"/>
                <a:gridCol w="6524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   6F                      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651500"/>
            <a:ext cx="340518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Omnipaque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350 200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Ultravist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370 </a:t>
            </a:r>
            <a:r>
              <a:rPr lang="ru-RU" sz="1400" dirty="0" smtClean="0">
                <a:latin typeface="Times New Roman" pitchFamily="18" charset="0"/>
              </a:rPr>
              <a:t>200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188913" y="6948488"/>
            <a:ext cx="5905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Расходный материал</a:t>
            </a:r>
          </a:p>
          <a:p>
            <a:endParaRPr lang="ru-RU" sz="1400"/>
          </a:p>
          <a:p>
            <a:endParaRPr lang="ru-RU" sz="1400"/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500438" y="5867400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</a:rPr>
              <a:t>Время </a:t>
            </a:r>
            <a:r>
              <a:rPr lang="en-US" sz="1400" dirty="0">
                <a:latin typeface="Times New Roman" pitchFamily="18" charset="0"/>
              </a:rPr>
              <a:t>R</a:t>
            </a:r>
            <a:r>
              <a:rPr lang="ru-RU" sz="1400" dirty="0">
                <a:latin typeface="Times New Roman" pitchFamily="18" charset="0"/>
              </a:rPr>
              <a:t>-скопии </a:t>
            </a:r>
            <a:r>
              <a:rPr lang="ru-RU" sz="1400" dirty="0" smtClean="0">
                <a:latin typeface="Times New Roman" pitchFamily="18" charset="0"/>
              </a:rPr>
              <a:t>9.7 </a:t>
            </a:r>
            <a:r>
              <a:rPr lang="ru-RU" sz="1400" dirty="0">
                <a:latin typeface="Times New Roman" pitchFamily="18" charset="0"/>
              </a:rPr>
              <a:t>мн.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Доза облучения </a:t>
            </a:r>
            <a:r>
              <a:rPr lang="ru-RU" sz="1400" dirty="0" smtClean="0">
                <a:latin typeface="Times New Roman" pitchFamily="18" charset="0"/>
              </a:rPr>
              <a:t>448.181 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    </a:t>
            </a:r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7688"/>
            <a:ext cx="685800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en-US" sz="1400" dirty="0">
                <a:latin typeface="Times New Roman" pitchFamily="18" charset="0"/>
              </a:rPr>
              <a:t>Pig </a:t>
            </a:r>
            <a:r>
              <a:rPr lang="ru-RU" sz="1400" dirty="0">
                <a:latin typeface="Times New Roman" pitchFamily="18" charset="0"/>
              </a:rPr>
              <a:t>100 </a:t>
            </a:r>
            <a:r>
              <a:rPr lang="en-US" sz="1400" dirty="0">
                <a:latin typeface="Times New Roman" pitchFamily="18" charset="0"/>
              </a:rPr>
              <a:t>                     </a:t>
            </a:r>
            <a:r>
              <a:rPr lang="ru-RU" sz="1400" dirty="0">
                <a:latin typeface="Times New Roman" pitchFamily="18" charset="0"/>
              </a:rPr>
              <a:t>4</a:t>
            </a:r>
            <a:r>
              <a:rPr lang="en-US" sz="1400" dirty="0">
                <a:latin typeface="Times New Roman" pitchFamily="18" charset="0"/>
              </a:rPr>
              <a:t>F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  JR-</a:t>
            </a:r>
            <a:r>
              <a:rPr lang="ru-RU" sz="1400" dirty="0">
                <a:latin typeface="Times New Roman" pitchFamily="18" charset="0"/>
              </a:rPr>
              <a:t>3.5 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              4</a:t>
            </a:r>
            <a:r>
              <a:rPr lang="en-US" sz="1400" dirty="0">
                <a:latin typeface="Times New Roman" pitchFamily="18" charset="0"/>
              </a:rPr>
              <a:t>F   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 HH</a:t>
            </a:r>
            <a:r>
              <a:rPr lang="ru-RU" sz="1400" dirty="0">
                <a:latin typeface="Times New Roman" pitchFamily="18" charset="0"/>
              </a:rPr>
              <a:t>-1</a:t>
            </a:r>
            <a:r>
              <a:rPr lang="en-US" sz="1400" dirty="0">
                <a:latin typeface="Times New Roman" pitchFamily="18" charset="0"/>
              </a:rPr>
              <a:t>                </a:t>
            </a:r>
            <a:r>
              <a:rPr lang="ru-RU" sz="1400" dirty="0"/>
              <a:t>           </a:t>
            </a:r>
            <a:r>
              <a:rPr lang="en-US" sz="1400" dirty="0"/>
              <a:t> </a:t>
            </a:r>
            <a:r>
              <a:rPr lang="ru-RU" sz="1400" dirty="0"/>
              <a:t>4</a:t>
            </a:r>
            <a:r>
              <a:rPr lang="en-US" sz="1400" dirty="0">
                <a:latin typeface="Times New Roman" pitchFamily="18" charset="0"/>
              </a:rPr>
              <a:t>F   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</a:t>
            </a: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r>
              <a:rPr lang="ru-RU" sz="1400" dirty="0">
                <a:latin typeface="Times New Roman" pitchFamily="18" charset="0"/>
              </a:rPr>
              <a:t>      Дуга аорты                 Пр.ОСА          </a:t>
            </a:r>
            <a:r>
              <a:rPr lang="ru-RU" sz="1400" dirty="0" err="1">
                <a:latin typeface="Times New Roman" pitchFamily="18" charset="0"/>
              </a:rPr>
              <a:t>Пр.ВСА</a:t>
            </a:r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ru-RU" sz="1400" dirty="0" err="1">
                <a:latin typeface="Times New Roman" pitchFamily="18" charset="0"/>
              </a:rPr>
              <a:t>ПрНСА</a:t>
            </a:r>
            <a:r>
              <a:rPr lang="ru-RU" sz="1400" dirty="0">
                <a:latin typeface="Times New Roman" pitchFamily="18" charset="0"/>
              </a:rPr>
              <a:t>          </a:t>
            </a:r>
            <a:r>
              <a:rPr lang="ru-RU" sz="1400" dirty="0" err="1">
                <a:latin typeface="Times New Roman" pitchFamily="18" charset="0"/>
              </a:rPr>
              <a:t>Пр.Позв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r>
              <a:rPr lang="ru-RU" sz="1400" dirty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Лев.подк</a:t>
            </a:r>
            <a:r>
              <a:rPr lang="ru-RU" sz="1400" dirty="0">
                <a:latin typeface="Times New Roman" pitchFamily="18" charset="0"/>
              </a:rPr>
              <a:t>.            </a:t>
            </a:r>
            <a:r>
              <a:rPr lang="en-US" dirty="0"/>
              <a:t> 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ru-RU" sz="1400" dirty="0" err="1">
                <a:latin typeface="Times New Roman" pitchFamily="18" charset="0"/>
              </a:rPr>
              <a:t>Лев.ВСА</a:t>
            </a:r>
            <a:r>
              <a:rPr lang="ru-RU" sz="1400" dirty="0">
                <a:latin typeface="Times New Roman" pitchFamily="18" charset="0"/>
              </a:rPr>
              <a:t>             </a:t>
            </a:r>
            <a:r>
              <a:rPr lang="ru-RU" sz="1400" dirty="0" err="1">
                <a:latin typeface="Times New Roman" pitchFamily="18" charset="0"/>
              </a:rPr>
              <a:t>ЛевНСА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Лев.Позв</a:t>
            </a:r>
            <a:r>
              <a:rPr lang="ru-RU" sz="1400" dirty="0">
                <a:latin typeface="Times New Roman" pitchFamily="18" charset="0"/>
              </a:rPr>
              <a:t>.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260350" y="32035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260350" y="34925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270827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393382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270827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270827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393382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6" name="Rectangle 47"/>
          <p:cNvSpPr>
            <a:spLocks noChangeArrowheads="1"/>
          </p:cNvSpPr>
          <p:nvPr/>
        </p:nvSpPr>
        <p:spPr bwMode="auto">
          <a:xfrm>
            <a:off x="393382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Rectangle 50"/>
          <p:cNvSpPr>
            <a:spLocks noChangeArrowheads="1"/>
          </p:cNvSpPr>
          <p:nvPr/>
        </p:nvSpPr>
        <p:spPr bwMode="auto">
          <a:xfrm>
            <a:off x="270827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1"/>
          <p:cNvSpPr>
            <a:spLocks noChangeArrowheads="1"/>
          </p:cNvSpPr>
          <p:nvPr/>
        </p:nvSpPr>
        <p:spPr bwMode="auto">
          <a:xfrm>
            <a:off x="270827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53"/>
          <p:cNvSpPr>
            <a:spLocks noChangeArrowheads="1"/>
          </p:cNvSpPr>
          <p:nvPr/>
        </p:nvSpPr>
        <p:spPr bwMode="auto">
          <a:xfrm>
            <a:off x="155733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0" name="Rectangle 58"/>
          <p:cNvSpPr>
            <a:spLocks noChangeArrowheads="1"/>
          </p:cNvSpPr>
          <p:nvPr/>
        </p:nvSpPr>
        <p:spPr bwMode="auto">
          <a:xfrm>
            <a:off x="270827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1" name="Rectangle 59"/>
          <p:cNvSpPr>
            <a:spLocks noChangeArrowheads="1"/>
          </p:cNvSpPr>
          <p:nvPr/>
        </p:nvSpPr>
        <p:spPr bwMode="auto">
          <a:xfrm>
            <a:off x="393382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2" name="Rectangle 62"/>
          <p:cNvSpPr>
            <a:spLocks noChangeArrowheads="1"/>
          </p:cNvSpPr>
          <p:nvPr/>
        </p:nvSpPr>
        <p:spPr bwMode="auto">
          <a:xfrm>
            <a:off x="260350" y="62277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3" name="Rectangle 63"/>
          <p:cNvSpPr>
            <a:spLocks noChangeArrowheads="1"/>
          </p:cNvSpPr>
          <p:nvPr/>
        </p:nvSpPr>
        <p:spPr bwMode="auto">
          <a:xfrm>
            <a:off x="260350" y="60118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4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5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6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7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8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sp>
        <p:nvSpPr>
          <p:cNvPr id="2099" name="Rectangle 71"/>
          <p:cNvSpPr>
            <a:spLocks noChangeArrowheads="1"/>
          </p:cNvSpPr>
          <p:nvPr/>
        </p:nvSpPr>
        <p:spPr bwMode="auto">
          <a:xfrm>
            <a:off x="62372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174" name="Group 126"/>
          <p:cNvGraphicFramePr>
            <a:graphicFrameLocks noGrp="1"/>
          </p:cNvGraphicFramePr>
          <p:nvPr/>
        </p:nvGraphicFramePr>
        <p:xfrm>
          <a:off x="333375" y="7451725"/>
          <a:ext cx="6264275" cy="865632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Гидроф.пров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7" name="Rectangle 127"/>
          <p:cNvSpPr>
            <a:spLocks noChangeArrowheads="1"/>
          </p:cNvSpPr>
          <p:nvPr/>
        </p:nvSpPr>
        <p:spPr bwMode="auto">
          <a:xfrm>
            <a:off x="623728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" name="Rectangle 128"/>
          <p:cNvSpPr>
            <a:spLocks noChangeArrowheads="1"/>
          </p:cNvSpPr>
          <p:nvPr/>
        </p:nvSpPr>
        <p:spPr bwMode="auto">
          <a:xfrm>
            <a:off x="1557338" y="5580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9" name="Rectangle 129"/>
          <p:cNvSpPr>
            <a:spLocks noChangeArrowheads="1"/>
          </p:cNvSpPr>
          <p:nvPr/>
        </p:nvSpPr>
        <p:spPr bwMode="auto">
          <a:xfrm>
            <a:off x="3933825" y="55800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0" name="Rectangle 130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34925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0" y="395288"/>
            <a:ext cx="68580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>
              <a:buFontTx/>
              <a:buAutoNum type="arabicPeriod" startAt="2"/>
            </a:pPr>
            <a:r>
              <a:rPr lang="ru-RU" sz="1400" dirty="0"/>
              <a:t>Контроль за местом пункции. </a:t>
            </a:r>
          </a:p>
          <a:p>
            <a:pPr marL="342900" indent="-342900" algn="just"/>
            <a:endParaRPr lang="ru-RU" sz="1200" b="1" dirty="0"/>
          </a:p>
          <a:p>
            <a:pPr marL="342900" indent="-342900" algn="just"/>
            <a:r>
              <a:rPr lang="ru-RU" sz="1200" b="1" dirty="0"/>
              <a:t>ЗАКЛЮЧЕНИЕ: </a:t>
            </a:r>
            <a:endParaRPr lang="ru-RU" sz="1200" b="1" dirty="0" smtClean="0"/>
          </a:p>
          <a:p>
            <a:pPr marL="342900" indent="-342900"/>
            <a:r>
              <a:rPr lang="ru-RU" sz="1200" dirty="0" smtClean="0"/>
              <a:t>Справа: стеноз средней </a:t>
            </a:r>
            <a:r>
              <a:rPr lang="ru-RU" sz="1200" dirty="0" smtClean="0"/>
              <a:t>п</a:t>
            </a:r>
            <a:r>
              <a:rPr lang="ru-RU" sz="1200" dirty="0" smtClean="0"/>
              <a:t>орции ОСА до 35%, стеноз проксимальной порции ВСА до 50%. </a:t>
            </a:r>
            <a:r>
              <a:rPr lang="en-US" sz="1200" dirty="0" smtClean="0"/>
              <a:t>S – </a:t>
            </a:r>
            <a:r>
              <a:rPr lang="ru-RU" sz="1200" dirty="0" smtClean="0"/>
              <a:t>образная деформация </a:t>
            </a:r>
            <a:r>
              <a:rPr lang="en-US" sz="1200" dirty="0" smtClean="0"/>
              <a:t>I c. </a:t>
            </a:r>
            <a:r>
              <a:rPr lang="ru-RU" sz="1200" dirty="0" smtClean="0"/>
              <a:t>Позвоночной артерии.</a:t>
            </a:r>
            <a:r>
              <a:rPr lang="ru-RU" sz="1200" dirty="0" smtClean="0"/>
              <a:t> </a:t>
            </a:r>
          </a:p>
          <a:p>
            <a:pPr marL="342900" indent="-342900"/>
            <a:r>
              <a:rPr lang="ru-RU" sz="1200" dirty="0" smtClean="0"/>
              <a:t>Слева: стеноз на протяжении средней порции ОСА до 50%. Стеноз проксимальной порции ВСА 65%. С – образная деформация  позвоночной артерии.  Стеноз </a:t>
            </a:r>
            <a:r>
              <a:rPr lang="en-US" sz="1200" dirty="0" smtClean="0"/>
              <a:t> </a:t>
            </a:r>
            <a:r>
              <a:rPr lang="ru-RU" sz="1200" dirty="0" smtClean="0"/>
              <a:t>в </a:t>
            </a:r>
            <a:r>
              <a:rPr lang="en-US" sz="1200" dirty="0" smtClean="0"/>
              <a:t>S1 </a:t>
            </a:r>
            <a:r>
              <a:rPr lang="ru-RU" sz="1200" dirty="0" smtClean="0"/>
              <a:t>до 50%.</a:t>
            </a:r>
            <a:endParaRPr lang="ru-RU" sz="1200" b="1" dirty="0" smtClean="0"/>
          </a:p>
          <a:p>
            <a:pPr marL="342900" indent="-342900" algn="just"/>
            <a:endParaRPr lang="en-US" sz="1200" b="1" dirty="0" smtClean="0"/>
          </a:p>
          <a:p>
            <a:pPr marL="342900" indent="-342900" algn="just"/>
            <a:r>
              <a:rPr lang="ru-RU" sz="1200" b="1" dirty="0" smtClean="0"/>
              <a:t>На </a:t>
            </a:r>
            <a:r>
              <a:rPr lang="ru-RU" sz="1200" b="1" dirty="0"/>
              <a:t>ангиограммах сосудов головного </a:t>
            </a:r>
            <a:r>
              <a:rPr lang="ru-RU" sz="1200" b="1" dirty="0" smtClean="0"/>
              <a:t>мозга определяется мешотчатая аневризма в бассейне СМА </a:t>
            </a:r>
            <a:r>
              <a:rPr lang="en-US" sz="1200" b="1" dirty="0" err="1" smtClean="0"/>
              <a:t>dex</a:t>
            </a:r>
            <a:r>
              <a:rPr lang="en-US" sz="1200" b="1" dirty="0"/>
              <a:t>.</a:t>
            </a:r>
            <a:r>
              <a:rPr lang="ru-RU" sz="1200" b="1" dirty="0" smtClean="0"/>
              <a:t> размерами 12,5х11,5 мм.</a:t>
            </a:r>
            <a:endParaRPr lang="ru-RU" sz="1400" dirty="0"/>
          </a:p>
        </p:txBody>
      </p:sp>
      <p:sp>
        <p:nvSpPr>
          <p:cNvPr id="3079" name="Rectangle 15"/>
          <p:cNvSpPr>
            <a:spLocks noChangeArrowheads="1"/>
          </p:cNvSpPr>
          <p:nvPr/>
        </p:nvSpPr>
        <p:spPr bwMode="auto">
          <a:xfrm>
            <a:off x="1025525" y="8869363"/>
            <a:ext cx="58324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0" name="Rectangle 17"/>
          <p:cNvSpPr>
            <a:spLocks noChangeArrowheads="1"/>
          </p:cNvSpPr>
          <p:nvPr/>
        </p:nvSpPr>
        <p:spPr bwMode="auto">
          <a:xfrm>
            <a:off x="260350" y="3563938"/>
            <a:ext cx="59769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1" name="Прямоугольник 8"/>
          <p:cNvSpPr>
            <a:spLocks noChangeArrowheads="1"/>
          </p:cNvSpPr>
          <p:nvPr/>
        </p:nvSpPr>
        <p:spPr bwMode="auto">
          <a:xfrm>
            <a:off x="3105150" y="4387850"/>
            <a:ext cx="647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3082" name="Прямоугольник 11"/>
          <p:cNvSpPr>
            <a:spLocks noChangeArrowheads="1"/>
          </p:cNvSpPr>
          <p:nvPr/>
        </p:nvSpPr>
        <p:spPr bwMode="auto">
          <a:xfrm>
            <a:off x="2362200" y="43878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8600</TotalTime>
  <Words>298</Words>
  <Application>Microsoft Office PowerPoint</Application>
  <PresentationFormat>Экран (4:3)</PresentationFormat>
  <Paragraphs>83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409</cp:revision>
  <dcterms:created xsi:type="dcterms:W3CDTF">2007-06-09T07:57:56Z</dcterms:created>
  <dcterms:modified xsi:type="dcterms:W3CDTF">2011-04-27T10:48:17Z</dcterms:modified>
</cp:coreProperties>
</file>