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6858000" cy="9144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1763" autoAdjust="0"/>
  </p:normalViewPr>
  <p:slideViewPr>
    <p:cSldViewPr>
      <p:cViewPr>
        <p:scale>
          <a:sx n="75" d="100"/>
          <a:sy n="75" d="100"/>
        </p:scale>
        <p:origin x="-1554" y="-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14350" y="2840038"/>
            <a:ext cx="5829300" cy="196056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C2D2F8-19BD-4784-BF5D-C3F6EEB4F7E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EC2CEC-7281-4B1D-B58F-A55EE4B7835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4972050" y="366713"/>
            <a:ext cx="1543050" cy="780097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342900" y="366713"/>
            <a:ext cx="4476750" cy="780097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AE0C59-C942-4879-A260-84053FB3F1F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00C66F-651D-4FF2-BA43-AC26A5801BD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1338" y="5875338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41338" y="3875088"/>
            <a:ext cx="5829300" cy="20002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97066F-E1EB-45AF-A720-42627745A9B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342900" y="2133600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3505200" y="2133600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A0415E-3926-4CDC-9A96-01E37DC489D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42900" y="2046288"/>
            <a:ext cx="3030538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342900" y="2900363"/>
            <a:ext cx="3030538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3484563" y="2046288"/>
            <a:ext cx="3030537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3484563" y="2900363"/>
            <a:ext cx="3030537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D7A221-4443-422B-8AF7-1EF06DD43D8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7F5A43-1704-4D23-8CDD-4C5B23CF9E2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5FB426-FDEF-4AD6-A039-E3C4BA72D04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2900" y="363538"/>
            <a:ext cx="2255838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681288" y="363538"/>
            <a:ext cx="3833812" cy="7804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42900" y="1912938"/>
            <a:ext cx="2255838" cy="62547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9C720C-00F6-43D6-B832-93712833067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44613" y="6400800"/>
            <a:ext cx="4114800" cy="7556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344613" y="81756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344613" y="7156450"/>
            <a:ext cx="4114800" cy="10731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4B5F50-1302-464E-AA28-7DC93C8424E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366713"/>
            <a:ext cx="61722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2133600"/>
            <a:ext cx="6172200" cy="603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42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3150" y="8326438"/>
            <a:ext cx="21717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14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37BDF111-3881-460E-8C0C-1C656DC037E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ChangeArrowheads="1"/>
          </p:cNvSpPr>
          <p:nvPr/>
        </p:nvSpPr>
        <p:spPr bwMode="auto">
          <a:xfrm>
            <a:off x="476250" y="179388"/>
            <a:ext cx="6172200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ru-RU" sz="1600" b="1" dirty="0">
                <a:latin typeface="Times New Roman" pitchFamily="18" charset="0"/>
              </a:rPr>
              <a:t>ЯРОСЛАВСКАЯ ОБЛАСТНАЯ </a:t>
            </a:r>
          </a:p>
          <a:p>
            <a:pPr algn="ctr" eaLnBrk="0" hangingPunct="0"/>
            <a:r>
              <a:rPr lang="ru-RU" sz="1600" b="1" dirty="0">
                <a:latin typeface="Times New Roman" pitchFamily="18" charset="0"/>
              </a:rPr>
              <a:t>КЛИНИЧЕСКАЯ БОЛЬНИЦА</a:t>
            </a:r>
          </a:p>
          <a:p>
            <a:pPr algn="ctr" eaLnBrk="0" hangingPunct="0"/>
            <a:r>
              <a:rPr lang="ru-RU" sz="1400" b="1" dirty="0">
                <a:latin typeface="Times New Roman" pitchFamily="18" charset="0"/>
              </a:rPr>
              <a:t>КАБИНЕТ  АНГИОГРАФИИ</a:t>
            </a:r>
          </a:p>
          <a:p>
            <a:pPr algn="ctr" eaLnBrk="0" hangingPunct="0"/>
            <a:r>
              <a:rPr lang="ru-RU" sz="1600" b="1" u="sng" dirty="0" smtClean="0">
                <a:latin typeface="Times New Roman" pitchFamily="18" charset="0"/>
              </a:rPr>
              <a:t>АНГИОГРАФИЯ</a:t>
            </a:r>
            <a:endParaRPr lang="ru-RU" sz="1600" b="1" u="sng" dirty="0">
              <a:latin typeface="Times New Roman" pitchFamily="18" charset="0"/>
            </a:endParaRPr>
          </a:p>
          <a:p>
            <a:pPr algn="ctr" eaLnBrk="0" hangingPunct="0"/>
            <a:r>
              <a:rPr lang="ru-RU" sz="1600" b="1" u="sng" dirty="0">
                <a:latin typeface="Times New Roman" pitchFamily="18" charset="0"/>
              </a:rPr>
              <a:t> СОСУДОВ ГОЛОВНОГО МОЗГА</a:t>
            </a:r>
            <a:endParaRPr lang="ru-RU" sz="1600" dirty="0">
              <a:latin typeface="Times New Roman" pitchFamily="18" charset="0"/>
            </a:endParaRPr>
          </a:p>
        </p:txBody>
      </p:sp>
      <p:pic>
        <p:nvPicPr>
          <p:cNvPr id="2051" name="Picture 5" descr="сердце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6250" y="179388"/>
            <a:ext cx="854075" cy="1081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Rectangle 6"/>
          <p:cNvSpPr>
            <a:spLocks noChangeArrowheads="1"/>
          </p:cNvSpPr>
          <p:nvPr/>
        </p:nvSpPr>
        <p:spPr bwMode="auto">
          <a:xfrm>
            <a:off x="0" y="827088"/>
            <a:ext cx="3024188" cy="287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ru-RU" sz="1400" b="1">
                <a:latin typeface="Times New Roman" pitchFamily="18" charset="0"/>
              </a:rPr>
              <a:t>Дата:  11.03.10</a:t>
            </a:r>
          </a:p>
          <a:p>
            <a:pPr eaLnBrk="0" hangingPunct="0"/>
            <a:r>
              <a:rPr lang="ru-RU" sz="1400" b="1">
                <a:latin typeface="Times New Roman" pitchFamily="18" charset="0"/>
              </a:rPr>
              <a:t>Ф.И.О. : Новоселова Л.В.</a:t>
            </a:r>
          </a:p>
          <a:p>
            <a:pPr eaLnBrk="0" hangingPunct="0"/>
            <a:r>
              <a:rPr lang="ru-RU" sz="1400" b="1">
                <a:latin typeface="Times New Roman" pitchFamily="18" charset="0"/>
              </a:rPr>
              <a:t>Год рождения: 1956</a:t>
            </a:r>
          </a:p>
          <a:p>
            <a:pPr eaLnBrk="0" hangingPunct="0"/>
            <a:r>
              <a:rPr lang="ru-RU" sz="1400" b="1">
                <a:latin typeface="Times New Roman" pitchFamily="18" charset="0"/>
              </a:rPr>
              <a:t>Диагноз: САК</a:t>
            </a:r>
          </a:p>
          <a:p>
            <a:pPr eaLnBrk="0" hangingPunct="0"/>
            <a:r>
              <a:rPr lang="ru-RU" sz="1400" b="1">
                <a:latin typeface="Times New Roman" pitchFamily="18" charset="0"/>
              </a:rPr>
              <a:t>Отделение 7 № 2888</a:t>
            </a:r>
          </a:p>
          <a:p>
            <a:pPr eaLnBrk="0" hangingPunct="0"/>
            <a:r>
              <a:rPr lang="ru-RU" sz="1400" b="1">
                <a:latin typeface="Times New Roman" pitchFamily="18" charset="0"/>
              </a:rPr>
              <a:t>Начало:09.30</a:t>
            </a:r>
          </a:p>
          <a:p>
            <a:pPr eaLnBrk="0" hangingPunct="0"/>
            <a:r>
              <a:rPr lang="ru-RU" sz="1400" b="1">
                <a:latin typeface="Times New Roman" pitchFamily="18" charset="0"/>
              </a:rPr>
              <a:t>Окончание:10.00</a:t>
            </a:r>
          </a:p>
          <a:p>
            <a:pPr eaLnBrk="0" hangingPunct="0"/>
            <a:endParaRPr lang="ru-RU" sz="1200" b="1">
              <a:latin typeface="Times New Roman" pitchFamily="18" charset="0"/>
            </a:endParaRPr>
          </a:p>
        </p:txBody>
      </p:sp>
      <p:sp>
        <p:nvSpPr>
          <p:cNvPr id="2053" name="Rectangle 7"/>
          <p:cNvSpPr>
            <a:spLocks noChangeArrowheads="1"/>
          </p:cNvSpPr>
          <p:nvPr/>
        </p:nvSpPr>
        <p:spPr bwMode="auto">
          <a:xfrm>
            <a:off x="3455988" y="1412875"/>
            <a:ext cx="3429000" cy="149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sz="1400" b="1">
                <a:latin typeface="Times New Roman" pitchFamily="18" charset="0"/>
              </a:rPr>
              <a:t>Рентгенхирург:        </a:t>
            </a:r>
            <a:r>
              <a:rPr lang="ru-RU" sz="1400">
                <a:latin typeface="Times New Roman" pitchFamily="18" charset="0"/>
              </a:rPr>
              <a:t>ЩЕРБАКОВ А.С.</a:t>
            </a:r>
          </a:p>
          <a:p>
            <a:pPr eaLnBrk="0" hangingPunct="0"/>
            <a:r>
              <a:rPr lang="ru-RU" sz="1400" b="1">
                <a:latin typeface="Times New Roman" pitchFamily="18" charset="0"/>
              </a:rPr>
              <a:t>Ассистент:                  </a:t>
            </a:r>
            <a:r>
              <a:rPr lang="ru-RU" sz="1400">
                <a:latin typeface="Times New Roman" pitchFamily="18" charset="0"/>
              </a:rPr>
              <a:t> </a:t>
            </a:r>
          </a:p>
          <a:p>
            <a:pPr eaLnBrk="0" hangingPunct="0"/>
            <a:r>
              <a:rPr lang="ru-RU" sz="1400" b="1">
                <a:latin typeface="Times New Roman" pitchFamily="18" charset="0"/>
              </a:rPr>
              <a:t>Операционная м</a:t>
            </a:r>
            <a:r>
              <a:rPr lang="en-US" sz="1400" b="1">
                <a:latin typeface="Times New Roman" pitchFamily="18" charset="0"/>
              </a:rPr>
              <a:t>/</a:t>
            </a:r>
            <a:r>
              <a:rPr lang="ru-RU" sz="1400" b="1">
                <a:latin typeface="Times New Roman" pitchFamily="18" charset="0"/>
              </a:rPr>
              <a:t>с:  </a:t>
            </a:r>
            <a:r>
              <a:rPr lang="ru-RU" sz="1400">
                <a:latin typeface="Times New Roman" pitchFamily="18" charset="0"/>
              </a:rPr>
              <a:t>ЧЕРТКОВА О.Н.</a:t>
            </a:r>
          </a:p>
          <a:p>
            <a:pPr eaLnBrk="0" hangingPunct="0"/>
            <a:r>
              <a:rPr lang="ru-RU" sz="1400" b="1">
                <a:latin typeface="Times New Roman" pitchFamily="18" charset="0"/>
              </a:rPr>
              <a:t>Анестезиолог:            </a:t>
            </a:r>
            <a:r>
              <a:rPr lang="ru-RU" sz="1400">
                <a:latin typeface="Times New Roman" pitchFamily="18" charset="0"/>
              </a:rPr>
              <a:t>ГЕРАСИМОВ М.М.</a:t>
            </a:r>
            <a:endParaRPr lang="ru-RU" sz="1400" b="1">
              <a:latin typeface="Times New Roman" pitchFamily="18" charset="0"/>
            </a:endParaRPr>
          </a:p>
          <a:p>
            <a:pPr eaLnBrk="0" hangingPunct="0"/>
            <a:r>
              <a:rPr lang="ru-RU" sz="1400" b="1">
                <a:latin typeface="Times New Roman" pitchFamily="18" charset="0"/>
              </a:rPr>
              <a:t>М/с анестезист:        </a:t>
            </a:r>
            <a:r>
              <a:rPr lang="ru-RU" sz="1400">
                <a:latin typeface="Times New Roman" pitchFamily="18" charset="0"/>
              </a:rPr>
              <a:t>КАПРАЛОВА Е.А.</a:t>
            </a:r>
            <a:endParaRPr lang="ru-RU" sz="1600">
              <a:latin typeface="Times New Roman" pitchFamily="18" charset="0"/>
            </a:endParaRPr>
          </a:p>
          <a:p>
            <a:pPr eaLnBrk="0" hangingPunct="0">
              <a:spcBef>
                <a:spcPct val="50000"/>
              </a:spcBef>
            </a:pPr>
            <a:r>
              <a:rPr lang="ru-RU" sz="1400" b="1">
                <a:latin typeface="Times New Roman" pitchFamily="18" charset="0"/>
              </a:rPr>
              <a:t>Р/лаборант:                </a:t>
            </a:r>
            <a:r>
              <a:rPr lang="ru-RU" sz="1200">
                <a:latin typeface="Times New Roman" pitchFamily="18" charset="0"/>
              </a:rPr>
              <a:t>МЕЛЕКА Е.А.</a:t>
            </a:r>
          </a:p>
        </p:txBody>
      </p:sp>
      <p:sp>
        <p:nvSpPr>
          <p:cNvPr id="2054" name="Rectangle 8"/>
          <p:cNvSpPr>
            <a:spLocks noChangeArrowheads="1"/>
          </p:cNvSpPr>
          <p:nvPr/>
        </p:nvSpPr>
        <p:spPr bwMode="auto">
          <a:xfrm>
            <a:off x="0" y="2555875"/>
            <a:ext cx="3124200" cy="1871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ru-RU" sz="1600" b="1">
                <a:latin typeface="Times New Roman" pitchFamily="18" charset="0"/>
              </a:rPr>
              <a:t>Под м/анестезией</a:t>
            </a:r>
            <a:r>
              <a:rPr lang="ru-RU" sz="1600">
                <a:latin typeface="Times New Roman" pitchFamily="18" charset="0"/>
              </a:rPr>
              <a:t>:</a:t>
            </a:r>
          </a:p>
          <a:p>
            <a:pPr eaLnBrk="0" hangingPunct="0"/>
            <a:r>
              <a:rPr lang="ru-RU" sz="1600">
                <a:latin typeface="Times New Roman" pitchFamily="18" charset="0"/>
              </a:rPr>
              <a:t>        новокаин0.5%-20.0 </a:t>
            </a:r>
          </a:p>
          <a:p>
            <a:pPr eaLnBrk="0" hangingPunct="0"/>
            <a:r>
              <a:rPr lang="ru-RU" sz="1600">
                <a:latin typeface="Times New Roman" pitchFamily="18" charset="0"/>
              </a:rPr>
              <a:t>        лидокаин</a:t>
            </a:r>
          </a:p>
          <a:p>
            <a:pPr eaLnBrk="0" hangingPunct="0"/>
            <a:r>
              <a:rPr lang="ru-RU" sz="1600">
                <a:latin typeface="Times New Roman" pitchFamily="18" charset="0"/>
              </a:rPr>
              <a:t>        </a:t>
            </a:r>
          </a:p>
          <a:p>
            <a:pPr eaLnBrk="0" hangingPunct="0"/>
            <a:r>
              <a:rPr lang="ru-RU" sz="1400">
                <a:latin typeface="Times New Roman" pitchFamily="18" charset="0"/>
              </a:rPr>
              <a:t> </a:t>
            </a:r>
          </a:p>
        </p:txBody>
      </p:sp>
      <p:sp>
        <p:nvSpPr>
          <p:cNvPr id="2055" name="Rectangle 9"/>
          <p:cNvSpPr>
            <a:spLocks noChangeArrowheads="1"/>
          </p:cNvSpPr>
          <p:nvPr/>
        </p:nvSpPr>
        <p:spPr bwMode="auto">
          <a:xfrm>
            <a:off x="2636838" y="2843213"/>
            <a:ext cx="9699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ru-RU" sz="1400" b="1">
                <a:latin typeface="Times New Roman" pitchFamily="18" charset="0"/>
              </a:rPr>
              <a:t>Пункция</a:t>
            </a:r>
            <a:r>
              <a:rPr lang="ru-RU" sz="1400">
                <a:latin typeface="Times New Roman" pitchFamily="18" charset="0"/>
              </a:rPr>
              <a:t>:</a:t>
            </a:r>
          </a:p>
        </p:txBody>
      </p:sp>
      <p:graphicFrame>
        <p:nvGraphicFramePr>
          <p:cNvPr id="2118" name="Group 70"/>
          <p:cNvGraphicFramePr>
            <a:graphicFrameLocks noGrp="1"/>
          </p:cNvGraphicFramePr>
          <p:nvPr/>
        </p:nvGraphicFramePr>
        <p:xfrm>
          <a:off x="3716338" y="2843213"/>
          <a:ext cx="2447925" cy="914400"/>
        </p:xfrm>
        <a:graphic>
          <a:graphicData uri="http://schemas.openxmlformats.org/drawingml/2006/table">
            <a:tbl>
              <a:tblPr/>
              <a:tblGrid>
                <a:gridCol w="1184275"/>
                <a:gridCol w="611187"/>
                <a:gridCol w="652463"/>
              </a:tblGrid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доступ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dex.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sin.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a.</a:t>
                      </a: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femoralis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др. доступ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74" name="Text Box 32"/>
          <p:cNvSpPr txBox="1">
            <a:spLocks noChangeArrowheads="1"/>
          </p:cNvSpPr>
          <p:nvPr/>
        </p:nvSpPr>
        <p:spPr bwMode="auto">
          <a:xfrm>
            <a:off x="188913" y="3851275"/>
            <a:ext cx="5780087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sz="1400" b="1">
                <a:latin typeface="Times New Roman" pitchFamily="18" charset="0"/>
              </a:rPr>
              <a:t>Установлен интродьюсер</a:t>
            </a:r>
            <a:r>
              <a:rPr lang="ru-RU" sz="1400">
                <a:latin typeface="Times New Roman" pitchFamily="18" charset="0"/>
              </a:rPr>
              <a:t>:</a:t>
            </a:r>
            <a:r>
              <a:rPr lang="en-US" sz="1400">
                <a:latin typeface="Times New Roman" pitchFamily="18" charset="0"/>
              </a:rPr>
              <a:t> </a:t>
            </a:r>
            <a:r>
              <a:rPr lang="ru-RU" sz="1400">
                <a:latin typeface="Times New Roman" pitchFamily="18" charset="0"/>
              </a:rPr>
              <a:t>5</a:t>
            </a:r>
            <a:r>
              <a:rPr lang="en-US" sz="1400">
                <a:latin typeface="Times New Roman" pitchFamily="18" charset="0"/>
              </a:rPr>
              <a:t>F                      6F                      </a:t>
            </a:r>
            <a:endParaRPr lang="ru-RU" sz="1400">
              <a:latin typeface="Times New Roman" pitchFamily="18" charset="0"/>
            </a:endParaRPr>
          </a:p>
          <a:p>
            <a:pPr eaLnBrk="0" hangingPunct="0"/>
            <a:r>
              <a:rPr lang="en-US" sz="1400">
                <a:latin typeface="Times New Roman" pitchFamily="18" charset="0"/>
              </a:rPr>
              <a:t> </a:t>
            </a:r>
            <a:r>
              <a:rPr lang="ru-RU" sz="1400" b="1">
                <a:latin typeface="Times New Roman" pitchFamily="18" charset="0"/>
              </a:rPr>
              <a:t>По проводнику катетером</a:t>
            </a:r>
          </a:p>
        </p:txBody>
      </p:sp>
      <p:sp>
        <p:nvSpPr>
          <p:cNvPr id="2075" name="Text Box 33"/>
          <p:cNvSpPr txBox="1">
            <a:spLocks noChangeArrowheads="1"/>
          </p:cNvSpPr>
          <p:nvPr/>
        </p:nvSpPr>
        <p:spPr bwMode="auto">
          <a:xfrm>
            <a:off x="188913" y="5651500"/>
            <a:ext cx="3405187" cy="1036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>
                <a:latin typeface="Times New Roman" pitchFamily="18" charset="0"/>
              </a:rPr>
              <a:t>Контраст:</a:t>
            </a:r>
            <a:endParaRPr lang="en-US">
              <a:latin typeface="Times New Roman" pitchFamily="18" charset="0"/>
            </a:endParaRPr>
          </a:p>
          <a:p>
            <a:pPr eaLnBrk="0" hangingPunct="0"/>
            <a:r>
              <a:rPr lang="ru-RU" sz="1600">
                <a:latin typeface="Times New Roman" pitchFamily="18" charset="0"/>
              </a:rPr>
              <a:t>    </a:t>
            </a:r>
            <a:r>
              <a:rPr lang="en-US" sz="1400">
                <a:latin typeface="Times New Roman" pitchFamily="18" charset="0"/>
              </a:rPr>
              <a:t>Omnipaque </a:t>
            </a:r>
            <a:r>
              <a:rPr lang="ru-RU" sz="1400">
                <a:latin typeface="Times New Roman" pitchFamily="18" charset="0"/>
              </a:rPr>
              <a:t>350 200</a:t>
            </a:r>
            <a:r>
              <a:rPr lang="en-US" sz="1400">
                <a:latin typeface="Times New Roman" pitchFamily="18" charset="0"/>
              </a:rPr>
              <a:t>ml</a:t>
            </a:r>
          </a:p>
          <a:p>
            <a:pPr eaLnBrk="0" hangingPunct="0"/>
            <a:r>
              <a:rPr lang="en-US" sz="1400">
                <a:latin typeface="Times New Roman" pitchFamily="18" charset="0"/>
              </a:rPr>
              <a:t>    Ultravist </a:t>
            </a:r>
            <a:r>
              <a:rPr lang="ru-RU" sz="1400">
                <a:latin typeface="Times New Roman" pitchFamily="18" charset="0"/>
              </a:rPr>
              <a:t> 300 100 </a:t>
            </a:r>
            <a:r>
              <a:rPr lang="en-US" sz="1400">
                <a:latin typeface="Times New Roman" pitchFamily="18" charset="0"/>
              </a:rPr>
              <a:t>ml</a:t>
            </a:r>
          </a:p>
          <a:p>
            <a:pPr eaLnBrk="0" hangingPunct="0"/>
            <a:r>
              <a:rPr lang="en-US" sz="1400">
                <a:latin typeface="Times New Roman" pitchFamily="18" charset="0"/>
              </a:rPr>
              <a:t>    </a:t>
            </a:r>
            <a:endParaRPr lang="ru-RU" sz="1400">
              <a:latin typeface="Times New Roman" pitchFamily="18" charset="0"/>
            </a:endParaRPr>
          </a:p>
        </p:txBody>
      </p:sp>
      <p:sp>
        <p:nvSpPr>
          <p:cNvPr id="2076" name="Rectangle 34"/>
          <p:cNvSpPr>
            <a:spLocks noChangeArrowheads="1"/>
          </p:cNvSpPr>
          <p:nvPr/>
        </p:nvSpPr>
        <p:spPr bwMode="auto">
          <a:xfrm>
            <a:off x="188913" y="6948488"/>
            <a:ext cx="5905500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/>
              <a:t>Расходный материал</a:t>
            </a:r>
          </a:p>
          <a:p>
            <a:endParaRPr lang="ru-RU" sz="1400"/>
          </a:p>
          <a:p>
            <a:endParaRPr lang="ru-RU" sz="1400"/>
          </a:p>
          <a:p>
            <a:pPr eaLnBrk="0" hangingPunct="0"/>
            <a:endParaRPr lang="ru-RU" sz="1400">
              <a:latin typeface="Times New Roman" pitchFamily="18" charset="0"/>
            </a:endParaRPr>
          </a:p>
        </p:txBody>
      </p:sp>
      <p:sp>
        <p:nvSpPr>
          <p:cNvPr id="2077" name="Text Box 36"/>
          <p:cNvSpPr txBox="1">
            <a:spLocks noChangeArrowheads="1"/>
          </p:cNvSpPr>
          <p:nvPr/>
        </p:nvSpPr>
        <p:spPr bwMode="auto">
          <a:xfrm>
            <a:off x="3500438" y="5867400"/>
            <a:ext cx="285273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sz="1400">
                <a:latin typeface="Times New Roman" pitchFamily="18" charset="0"/>
              </a:rPr>
              <a:t>Время </a:t>
            </a:r>
            <a:r>
              <a:rPr lang="en-US" sz="1400">
                <a:latin typeface="Times New Roman" pitchFamily="18" charset="0"/>
              </a:rPr>
              <a:t>R</a:t>
            </a:r>
            <a:r>
              <a:rPr lang="ru-RU" sz="1400">
                <a:latin typeface="Times New Roman" pitchFamily="18" charset="0"/>
              </a:rPr>
              <a:t>-скопии 11.2 мн.</a:t>
            </a:r>
          </a:p>
          <a:p>
            <a:pPr eaLnBrk="0" hangingPunct="0"/>
            <a:r>
              <a:rPr lang="ru-RU" sz="1400">
                <a:latin typeface="Times New Roman" pitchFamily="18" charset="0"/>
              </a:rPr>
              <a:t>Доза облучения 471.01 </a:t>
            </a:r>
            <a:r>
              <a:rPr lang="en-US" sz="1400">
                <a:latin typeface="Times New Roman" pitchFamily="18" charset="0"/>
              </a:rPr>
              <a:t>mGy</a:t>
            </a:r>
            <a:r>
              <a:rPr lang="ru-RU" sz="1400">
                <a:latin typeface="Times New Roman" pitchFamily="18" charset="0"/>
              </a:rPr>
              <a:t>    </a:t>
            </a:r>
          </a:p>
        </p:txBody>
      </p:sp>
      <p:sp>
        <p:nvSpPr>
          <p:cNvPr id="2078" name="Text Box 37"/>
          <p:cNvSpPr txBox="1">
            <a:spLocks noChangeArrowheads="1"/>
          </p:cNvSpPr>
          <p:nvPr/>
        </p:nvSpPr>
        <p:spPr bwMode="auto">
          <a:xfrm>
            <a:off x="0" y="4356100"/>
            <a:ext cx="6858000" cy="166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 dirty="0">
                <a:latin typeface="Times New Roman" pitchFamily="18" charset="0"/>
              </a:rPr>
              <a:t>               </a:t>
            </a:r>
            <a:r>
              <a:rPr lang="en-US" sz="1400" dirty="0">
                <a:latin typeface="Times New Roman" pitchFamily="18" charset="0"/>
              </a:rPr>
              <a:t>Pig </a:t>
            </a:r>
            <a:r>
              <a:rPr lang="ru-RU" sz="1400" dirty="0">
                <a:latin typeface="Times New Roman" pitchFamily="18" charset="0"/>
              </a:rPr>
              <a:t>145 </a:t>
            </a:r>
            <a:r>
              <a:rPr lang="en-US" sz="1400" dirty="0">
                <a:latin typeface="Times New Roman" pitchFamily="18" charset="0"/>
              </a:rPr>
              <a:t>                     </a:t>
            </a:r>
            <a:r>
              <a:rPr lang="ru-RU" sz="1400" dirty="0">
                <a:latin typeface="Times New Roman" pitchFamily="18" charset="0"/>
              </a:rPr>
              <a:t>4</a:t>
            </a:r>
            <a:r>
              <a:rPr lang="en-US" sz="1400" dirty="0">
                <a:latin typeface="Times New Roman" pitchFamily="18" charset="0"/>
              </a:rPr>
              <a:t>F                   </a:t>
            </a:r>
            <a:r>
              <a:rPr lang="ru-RU" sz="1400" dirty="0">
                <a:latin typeface="Times New Roman" pitchFamily="18" charset="0"/>
              </a:rPr>
              <a:t> </a:t>
            </a:r>
            <a:r>
              <a:rPr lang="en-US" sz="1400" dirty="0">
                <a:latin typeface="Times New Roman" pitchFamily="18" charset="0"/>
              </a:rPr>
              <a:t>   </a:t>
            </a:r>
            <a:r>
              <a:rPr lang="ru-RU" sz="1400" dirty="0">
                <a:latin typeface="Times New Roman" pitchFamily="18" charset="0"/>
              </a:rPr>
              <a:t>5</a:t>
            </a:r>
            <a:r>
              <a:rPr lang="en-US" sz="1400">
                <a:latin typeface="Times New Roman" pitchFamily="18" charset="0"/>
              </a:rPr>
              <a:t>F</a:t>
            </a:r>
            <a:endParaRPr lang="ru-RU" sz="1400">
              <a:latin typeface="Times New Roman" pitchFamily="18" charset="0"/>
            </a:endParaRPr>
          </a:p>
          <a:p>
            <a:r>
              <a:rPr lang="en-US" sz="1400" dirty="0">
                <a:latin typeface="Times New Roman" pitchFamily="18" charset="0"/>
              </a:rPr>
              <a:t>               JR-</a:t>
            </a:r>
            <a:r>
              <a:rPr lang="ru-RU" sz="1400" dirty="0">
                <a:latin typeface="Times New Roman" pitchFamily="18" charset="0"/>
              </a:rPr>
              <a:t>3.5 </a:t>
            </a:r>
            <a:r>
              <a:rPr lang="en-US" sz="1400" dirty="0">
                <a:latin typeface="Times New Roman" pitchFamily="18" charset="0"/>
              </a:rPr>
              <a:t>  </a:t>
            </a:r>
            <a:r>
              <a:rPr lang="ru-RU" sz="1400" dirty="0">
                <a:latin typeface="Times New Roman" pitchFamily="18" charset="0"/>
              </a:rPr>
              <a:t>               4</a:t>
            </a:r>
            <a:r>
              <a:rPr lang="en-US" sz="1400" dirty="0">
                <a:latin typeface="Times New Roman" pitchFamily="18" charset="0"/>
              </a:rPr>
              <a:t>F                       </a:t>
            </a:r>
            <a:r>
              <a:rPr lang="ru-RU" sz="1400" dirty="0">
                <a:latin typeface="Times New Roman" pitchFamily="18" charset="0"/>
              </a:rPr>
              <a:t>5</a:t>
            </a:r>
            <a:r>
              <a:rPr lang="en-US" sz="1400" dirty="0">
                <a:latin typeface="Times New Roman" pitchFamily="18" charset="0"/>
              </a:rPr>
              <a:t>F                   </a:t>
            </a:r>
            <a:r>
              <a:rPr lang="ru-RU" sz="1400" dirty="0">
                <a:latin typeface="Times New Roman" pitchFamily="18" charset="0"/>
              </a:rPr>
              <a:t> </a:t>
            </a:r>
            <a:r>
              <a:rPr lang="en-US" sz="1400" dirty="0">
                <a:latin typeface="Times New Roman" pitchFamily="18" charset="0"/>
              </a:rPr>
              <a:t>   </a:t>
            </a:r>
            <a:endParaRPr lang="ru-RU" sz="1400" dirty="0">
              <a:latin typeface="Times New Roman" pitchFamily="18" charset="0"/>
            </a:endParaRPr>
          </a:p>
          <a:p>
            <a:r>
              <a:rPr lang="en-US" sz="1400" dirty="0">
                <a:latin typeface="Times New Roman" pitchFamily="18" charset="0"/>
              </a:rPr>
              <a:t>              HH</a:t>
            </a:r>
            <a:r>
              <a:rPr lang="ru-RU" sz="1400" dirty="0">
                <a:latin typeface="Times New Roman" pitchFamily="18" charset="0"/>
              </a:rPr>
              <a:t>-1</a:t>
            </a:r>
            <a:r>
              <a:rPr lang="en-US" sz="1400" dirty="0">
                <a:latin typeface="Times New Roman" pitchFamily="18" charset="0"/>
              </a:rPr>
              <a:t>                </a:t>
            </a:r>
            <a:r>
              <a:rPr lang="ru-RU" sz="1400" dirty="0"/>
              <a:t>           </a:t>
            </a:r>
            <a:r>
              <a:rPr lang="en-US" sz="1400" dirty="0"/>
              <a:t> </a:t>
            </a:r>
            <a:r>
              <a:rPr lang="ru-RU" sz="1400" dirty="0"/>
              <a:t>4</a:t>
            </a:r>
            <a:r>
              <a:rPr lang="en-US" sz="1400" dirty="0">
                <a:latin typeface="Times New Roman" pitchFamily="18" charset="0"/>
              </a:rPr>
              <a:t>F                       </a:t>
            </a:r>
            <a:r>
              <a:rPr lang="ru-RU" sz="1400" dirty="0">
                <a:latin typeface="Times New Roman" pitchFamily="18" charset="0"/>
              </a:rPr>
              <a:t>5</a:t>
            </a:r>
            <a:r>
              <a:rPr lang="en-US" sz="1400" dirty="0">
                <a:latin typeface="Times New Roman" pitchFamily="18" charset="0"/>
              </a:rPr>
              <a:t>F           </a:t>
            </a:r>
          </a:p>
          <a:p>
            <a:r>
              <a:rPr lang="ru-RU" sz="1400" b="1" dirty="0">
                <a:latin typeface="Times New Roman" pitchFamily="18" charset="0"/>
              </a:rPr>
              <a:t>Поэтапная катетеризация:</a:t>
            </a:r>
            <a:r>
              <a:rPr lang="ru-RU" sz="1400" dirty="0">
                <a:latin typeface="Times New Roman" pitchFamily="18" charset="0"/>
              </a:rPr>
              <a:t> </a:t>
            </a:r>
          </a:p>
          <a:p>
            <a:r>
              <a:rPr lang="ru-RU" sz="1400" dirty="0">
                <a:latin typeface="Times New Roman" pitchFamily="18" charset="0"/>
              </a:rPr>
              <a:t>      Дуга аорты                 Пр.ОСА          </a:t>
            </a:r>
            <a:r>
              <a:rPr lang="ru-RU" sz="1400" dirty="0" err="1">
                <a:latin typeface="Times New Roman" pitchFamily="18" charset="0"/>
              </a:rPr>
              <a:t>Пр.ВСА</a:t>
            </a:r>
            <a:r>
              <a:rPr lang="ru-RU" sz="1400" dirty="0">
                <a:latin typeface="Times New Roman" pitchFamily="18" charset="0"/>
              </a:rPr>
              <a:t>               </a:t>
            </a:r>
            <a:r>
              <a:rPr lang="ru-RU" sz="1400" dirty="0" err="1">
                <a:latin typeface="Times New Roman" pitchFamily="18" charset="0"/>
              </a:rPr>
              <a:t>ПрНСА</a:t>
            </a:r>
            <a:r>
              <a:rPr lang="ru-RU" sz="1400" dirty="0">
                <a:latin typeface="Times New Roman" pitchFamily="18" charset="0"/>
              </a:rPr>
              <a:t>          </a:t>
            </a:r>
            <a:r>
              <a:rPr lang="ru-RU" sz="1400" dirty="0" err="1">
                <a:latin typeface="Times New Roman" pitchFamily="18" charset="0"/>
              </a:rPr>
              <a:t>Пр.Позв</a:t>
            </a:r>
            <a:r>
              <a:rPr lang="ru-RU" sz="1400" dirty="0">
                <a:latin typeface="Times New Roman" pitchFamily="18" charset="0"/>
              </a:rPr>
              <a:t>.</a:t>
            </a:r>
          </a:p>
          <a:p>
            <a:r>
              <a:rPr lang="ru-RU" sz="1400" dirty="0">
                <a:latin typeface="Times New Roman" pitchFamily="18" charset="0"/>
              </a:rPr>
              <a:t>      </a:t>
            </a:r>
            <a:r>
              <a:rPr lang="ru-RU" sz="1400" dirty="0" err="1">
                <a:latin typeface="Times New Roman" pitchFamily="18" charset="0"/>
              </a:rPr>
              <a:t>Лев.подк</a:t>
            </a:r>
            <a:r>
              <a:rPr lang="ru-RU" sz="1400" dirty="0">
                <a:latin typeface="Times New Roman" pitchFamily="18" charset="0"/>
              </a:rPr>
              <a:t>.            </a:t>
            </a:r>
            <a:r>
              <a:rPr lang="en-US" dirty="0"/>
              <a:t> </a:t>
            </a:r>
            <a:r>
              <a:rPr lang="ru-RU" sz="1400" dirty="0">
                <a:latin typeface="Times New Roman" pitchFamily="18" charset="0"/>
              </a:rPr>
              <a:t>        </a:t>
            </a:r>
            <a:r>
              <a:rPr lang="ru-RU" sz="1400" dirty="0" err="1">
                <a:latin typeface="Times New Roman" pitchFamily="18" charset="0"/>
              </a:rPr>
              <a:t>Лев.ОСА</a:t>
            </a:r>
            <a:r>
              <a:rPr lang="ru-RU" sz="1400" dirty="0">
                <a:latin typeface="Times New Roman" pitchFamily="18" charset="0"/>
              </a:rPr>
              <a:t>         </a:t>
            </a:r>
            <a:r>
              <a:rPr lang="ru-RU" sz="1400" dirty="0" err="1">
                <a:latin typeface="Times New Roman" pitchFamily="18" charset="0"/>
              </a:rPr>
              <a:t>Лев.ВСА</a:t>
            </a:r>
            <a:r>
              <a:rPr lang="ru-RU" sz="1400" dirty="0">
                <a:latin typeface="Times New Roman" pitchFamily="18" charset="0"/>
              </a:rPr>
              <a:t>             </a:t>
            </a:r>
            <a:r>
              <a:rPr lang="ru-RU" sz="1400" dirty="0" err="1">
                <a:latin typeface="Times New Roman" pitchFamily="18" charset="0"/>
              </a:rPr>
              <a:t>ЛевНСА</a:t>
            </a:r>
            <a:r>
              <a:rPr lang="ru-RU" sz="1400" dirty="0">
                <a:latin typeface="Times New Roman" pitchFamily="18" charset="0"/>
              </a:rPr>
              <a:t>        </a:t>
            </a:r>
            <a:r>
              <a:rPr lang="ru-RU" sz="1400" dirty="0" err="1">
                <a:latin typeface="Times New Roman" pitchFamily="18" charset="0"/>
              </a:rPr>
              <a:t>Лев.Позв</a:t>
            </a:r>
            <a:r>
              <a:rPr lang="ru-RU" sz="1400" dirty="0">
                <a:latin typeface="Times New Roman" pitchFamily="18" charset="0"/>
              </a:rPr>
              <a:t>.   </a:t>
            </a:r>
          </a:p>
          <a:p>
            <a:r>
              <a:rPr lang="ru-RU" sz="1400" dirty="0">
                <a:latin typeface="Times New Roman" pitchFamily="18" charset="0"/>
              </a:rPr>
              <a:t>                                              </a:t>
            </a:r>
          </a:p>
        </p:txBody>
      </p:sp>
      <p:sp>
        <p:nvSpPr>
          <p:cNvPr id="2079" name="Rectangle 38"/>
          <p:cNvSpPr>
            <a:spLocks noChangeArrowheads="1"/>
          </p:cNvSpPr>
          <p:nvPr/>
        </p:nvSpPr>
        <p:spPr bwMode="auto">
          <a:xfrm>
            <a:off x="260350" y="3203575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0" name="Rectangle 39"/>
          <p:cNvSpPr>
            <a:spLocks noChangeArrowheads="1"/>
          </p:cNvSpPr>
          <p:nvPr/>
        </p:nvSpPr>
        <p:spPr bwMode="auto">
          <a:xfrm>
            <a:off x="260350" y="349250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1" name="Rectangle 41"/>
          <p:cNvSpPr>
            <a:spLocks noChangeArrowheads="1"/>
          </p:cNvSpPr>
          <p:nvPr/>
        </p:nvSpPr>
        <p:spPr bwMode="auto">
          <a:xfrm>
            <a:off x="2708275" y="392430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2" name="Rectangle 42"/>
          <p:cNvSpPr>
            <a:spLocks noChangeArrowheads="1"/>
          </p:cNvSpPr>
          <p:nvPr/>
        </p:nvSpPr>
        <p:spPr bwMode="auto">
          <a:xfrm>
            <a:off x="3933825" y="392430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3" name="Rectangle 44"/>
          <p:cNvSpPr>
            <a:spLocks noChangeArrowheads="1"/>
          </p:cNvSpPr>
          <p:nvPr/>
        </p:nvSpPr>
        <p:spPr bwMode="auto">
          <a:xfrm>
            <a:off x="2708275" y="44275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4" name="Rectangle 45"/>
          <p:cNvSpPr>
            <a:spLocks noChangeArrowheads="1"/>
          </p:cNvSpPr>
          <p:nvPr/>
        </p:nvSpPr>
        <p:spPr bwMode="auto">
          <a:xfrm>
            <a:off x="2708275" y="46434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5" name="Rectangle 46"/>
          <p:cNvSpPr>
            <a:spLocks noChangeArrowheads="1"/>
          </p:cNvSpPr>
          <p:nvPr/>
        </p:nvSpPr>
        <p:spPr bwMode="auto">
          <a:xfrm>
            <a:off x="3933825" y="44275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6" name="Rectangle 47"/>
          <p:cNvSpPr>
            <a:spLocks noChangeArrowheads="1"/>
          </p:cNvSpPr>
          <p:nvPr/>
        </p:nvSpPr>
        <p:spPr bwMode="auto">
          <a:xfrm>
            <a:off x="3933825" y="46434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7" name="Rectangle 50"/>
          <p:cNvSpPr>
            <a:spLocks noChangeArrowheads="1"/>
          </p:cNvSpPr>
          <p:nvPr/>
        </p:nvSpPr>
        <p:spPr bwMode="auto">
          <a:xfrm>
            <a:off x="2708275" y="5292725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8" name="Rectangle 51"/>
          <p:cNvSpPr>
            <a:spLocks noChangeArrowheads="1"/>
          </p:cNvSpPr>
          <p:nvPr/>
        </p:nvSpPr>
        <p:spPr bwMode="auto">
          <a:xfrm>
            <a:off x="2708275" y="5508625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9" name="Rectangle 53"/>
          <p:cNvSpPr>
            <a:spLocks noChangeArrowheads="1"/>
          </p:cNvSpPr>
          <p:nvPr/>
        </p:nvSpPr>
        <p:spPr bwMode="auto">
          <a:xfrm>
            <a:off x="1557338" y="5292725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90" name="Rectangle 58"/>
          <p:cNvSpPr>
            <a:spLocks noChangeArrowheads="1"/>
          </p:cNvSpPr>
          <p:nvPr/>
        </p:nvSpPr>
        <p:spPr bwMode="auto">
          <a:xfrm>
            <a:off x="2708275" y="48593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91" name="Rectangle 59"/>
          <p:cNvSpPr>
            <a:spLocks noChangeArrowheads="1"/>
          </p:cNvSpPr>
          <p:nvPr/>
        </p:nvSpPr>
        <p:spPr bwMode="auto">
          <a:xfrm>
            <a:off x="3933825" y="48593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92" name="Rectangle 62"/>
          <p:cNvSpPr>
            <a:spLocks noChangeArrowheads="1"/>
          </p:cNvSpPr>
          <p:nvPr/>
        </p:nvSpPr>
        <p:spPr bwMode="auto">
          <a:xfrm>
            <a:off x="260350" y="6227763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93" name="Rectangle 63"/>
          <p:cNvSpPr>
            <a:spLocks noChangeArrowheads="1"/>
          </p:cNvSpPr>
          <p:nvPr/>
        </p:nvSpPr>
        <p:spPr bwMode="auto">
          <a:xfrm>
            <a:off x="260350" y="6011863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94" name="Line 65"/>
          <p:cNvSpPr>
            <a:spLocks noChangeShapeType="1"/>
          </p:cNvSpPr>
          <p:nvPr/>
        </p:nvSpPr>
        <p:spPr bwMode="auto">
          <a:xfrm>
            <a:off x="0" y="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5" name="Line 66"/>
          <p:cNvSpPr>
            <a:spLocks noChangeShapeType="1"/>
          </p:cNvSpPr>
          <p:nvPr/>
        </p:nvSpPr>
        <p:spPr bwMode="auto">
          <a:xfrm>
            <a:off x="685800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6" name="Line 67"/>
          <p:cNvSpPr>
            <a:spLocks noChangeShapeType="1"/>
          </p:cNvSpPr>
          <p:nvPr/>
        </p:nvSpPr>
        <p:spPr bwMode="auto">
          <a:xfrm flipH="1">
            <a:off x="0" y="914400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7" name="Line 68"/>
          <p:cNvSpPr>
            <a:spLocks noChangeShapeType="1"/>
          </p:cNvSpPr>
          <p:nvPr/>
        </p:nvSpPr>
        <p:spPr bwMode="auto">
          <a:xfrm flipV="1">
            <a:off x="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8" name="Text Box 69"/>
          <p:cNvSpPr txBox="1">
            <a:spLocks noChangeArrowheads="1"/>
          </p:cNvSpPr>
          <p:nvPr/>
        </p:nvSpPr>
        <p:spPr bwMode="auto">
          <a:xfrm>
            <a:off x="8469313" y="7956550"/>
            <a:ext cx="1841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 sz="1400">
              <a:latin typeface="Times New Roman" pitchFamily="18" charset="0"/>
            </a:endParaRPr>
          </a:p>
        </p:txBody>
      </p:sp>
      <p:sp>
        <p:nvSpPr>
          <p:cNvPr id="2099" name="Rectangle 71"/>
          <p:cNvSpPr>
            <a:spLocks noChangeArrowheads="1"/>
          </p:cNvSpPr>
          <p:nvPr/>
        </p:nvSpPr>
        <p:spPr bwMode="auto">
          <a:xfrm>
            <a:off x="6237288" y="5508625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graphicFrame>
        <p:nvGraphicFramePr>
          <p:cNvPr id="2174" name="Group 126"/>
          <p:cNvGraphicFramePr>
            <a:graphicFrameLocks noGrp="1"/>
          </p:cNvGraphicFramePr>
          <p:nvPr/>
        </p:nvGraphicFramePr>
        <p:xfrm>
          <a:off x="333375" y="7451725"/>
          <a:ext cx="6264275" cy="865632"/>
        </p:xfrm>
        <a:graphic>
          <a:graphicData uri="http://schemas.openxmlformats.org/drawingml/2006/table">
            <a:tbl>
              <a:tblPr/>
              <a:tblGrid>
                <a:gridCol w="1566863"/>
                <a:gridCol w="1565275"/>
                <a:gridCol w="1566862"/>
                <a:gridCol w="1565275"/>
              </a:tblGrid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Комплект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Белья однораз.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Соединит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линия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Колба для контр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другое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17" name="Rectangle 127"/>
          <p:cNvSpPr>
            <a:spLocks noChangeArrowheads="1"/>
          </p:cNvSpPr>
          <p:nvPr/>
        </p:nvSpPr>
        <p:spPr bwMode="auto">
          <a:xfrm>
            <a:off x="6237288" y="5292725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" name="Rectangle 128"/>
          <p:cNvSpPr>
            <a:spLocks noChangeArrowheads="1"/>
          </p:cNvSpPr>
          <p:nvPr/>
        </p:nvSpPr>
        <p:spPr bwMode="auto">
          <a:xfrm>
            <a:off x="1557338" y="5580063"/>
            <a:ext cx="144462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119" name="Rectangle 129"/>
          <p:cNvSpPr>
            <a:spLocks noChangeArrowheads="1"/>
          </p:cNvSpPr>
          <p:nvPr/>
        </p:nvSpPr>
        <p:spPr bwMode="auto">
          <a:xfrm>
            <a:off x="3933825" y="5580063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120" name="Rectangle 130"/>
          <p:cNvSpPr>
            <a:spLocks noChangeArrowheads="1"/>
          </p:cNvSpPr>
          <p:nvPr/>
        </p:nvSpPr>
        <p:spPr bwMode="auto">
          <a:xfrm>
            <a:off x="3933825" y="5292725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Line 5"/>
          <p:cNvSpPr>
            <a:spLocks noChangeShapeType="1"/>
          </p:cNvSpPr>
          <p:nvPr/>
        </p:nvSpPr>
        <p:spPr bwMode="auto">
          <a:xfrm>
            <a:off x="0" y="34925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5" name="Line 6"/>
          <p:cNvSpPr>
            <a:spLocks noChangeShapeType="1"/>
          </p:cNvSpPr>
          <p:nvPr/>
        </p:nvSpPr>
        <p:spPr bwMode="auto">
          <a:xfrm>
            <a:off x="685800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6" name="Line 7"/>
          <p:cNvSpPr>
            <a:spLocks noChangeShapeType="1"/>
          </p:cNvSpPr>
          <p:nvPr/>
        </p:nvSpPr>
        <p:spPr bwMode="auto">
          <a:xfrm flipH="1">
            <a:off x="0" y="914400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7" name="Line 8"/>
          <p:cNvSpPr>
            <a:spLocks noChangeShapeType="1"/>
          </p:cNvSpPr>
          <p:nvPr/>
        </p:nvSpPr>
        <p:spPr bwMode="auto">
          <a:xfrm flipV="1">
            <a:off x="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8" name="Text Box 9"/>
          <p:cNvSpPr txBox="1">
            <a:spLocks noChangeArrowheads="1"/>
          </p:cNvSpPr>
          <p:nvPr/>
        </p:nvSpPr>
        <p:spPr bwMode="auto">
          <a:xfrm>
            <a:off x="0" y="395288"/>
            <a:ext cx="6858000" cy="2769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/>
            <a:r>
              <a:rPr lang="ru-RU" sz="1400" dirty="0" err="1"/>
              <a:t>Интродьюссер</a:t>
            </a:r>
            <a:r>
              <a:rPr lang="ru-RU" sz="1400" dirty="0"/>
              <a:t> извлечен. </a:t>
            </a:r>
          </a:p>
          <a:p>
            <a:pPr marL="342900" indent="-342900"/>
            <a:r>
              <a:rPr lang="ru-RU" sz="1400" dirty="0"/>
              <a:t>Осложнения: нет</a:t>
            </a:r>
          </a:p>
          <a:p>
            <a:pPr marL="342900" indent="-342900"/>
            <a:r>
              <a:rPr lang="ru-RU" sz="1400" dirty="0"/>
              <a:t>Гемостаз. Давящая асептическая повязка.</a:t>
            </a:r>
          </a:p>
          <a:p>
            <a:pPr marL="342900" indent="-342900"/>
            <a:r>
              <a:rPr lang="ru-RU" sz="1400" dirty="0"/>
              <a:t>Прочее:</a:t>
            </a:r>
          </a:p>
          <a:p>
            <a:pPr marL="342900" indent="-342900"/>
            <a:endParaRPr lang="ru-RU" sz="1400" dirty="0"/>
          </a:p>
          <a:p>
            <a:pPr marL="342900" indent="-342900"/>
            <a:r>
              <a:rPr lang="ru-RU" sz="1400" dirty="0"/>
              <a:t>Рекомендации</a:t>
            </a:r>
            <a:r>
              <a:rPr lang="en-US" sz="1400" dirty="0"/>
              <a:t>:</a:t>
            </a:r>
            <a:endParaRPr lang="ru-RU" sz="1400" dirty="0"/>
          </a:p>
          <a:p>
            <a:pPr marL="342900" indent="-342900"/>
            <a:r>
              <a:rPr lang="ru-RU" sz="1400" dirty="0"/>
              <a:t>1.     Постельный режим 24 часа.</a:t>
            </a:r>
          </a:p>
          <a:p>
            <a:pPr marL="342900" indent="-342900">
              <a:buFontTx/>
              <a:buAutoNum type="arabicPeriod" startAt="2"/>
            </a:pPr>
            <a:r>
              <a:rPr lang="ru-RU" sz="1400" dirty="0"/>
              <a:t>Контроль за местом пункции. </a:t>
            </a:r>
          </a:p>
          <a:p>
            <a:pPr marL="342900" indent="-342900" algn="just"/>
            <a:endParaRPr lang="ru-RU" sz="1200" b="1" dirty="0"/>
          </a:p>
          <a:p>
            <a:pPr marL="342900" indent="-342900"/>
            <a:r>
              <a:rPr lang="ru-RU" sz="1400" b="1" dirty="0" smtClean="0">
                <a:latin typeface="Times New Roman" pitchFamily="18" charset="0"/>
              </a:rPr>
              <a:t>На ангиограммах сосудов головного мозга, а также на ротационных </a:t>
            </a:r>
            <a:r>
              <a:rPr lang="en-US" sz="1400" b="1" dirty="0" smtClean="0">
                <a:latin typeface="Times New Roman" pitchFamily="18" charset="0"/>
              </a:rPr>
              <a:t>DSA </a:t>
            </a:r>
            <a:r>
              <a:rPr lang="en-US" sz="1400" b="1" dirty="0" err="1" smtClean="0">
                <a:latin typeface="Times New Roman" pitchFamily="18" charset="0"/>
              </a:rPr>
              <a:t>dex</a:t>
            </a:r>
            <a:r>
              <a:rPr lang="en-US" sz="1400" b="1" dirty="0" smtClean="0">
                <a:latin typeface="Times New Roman" pitchFamily="18" charset="0"/>
              </a:rPr>
              <a:t> et sin</a:t>
            </a:r>
            <a:r>
              <a:rPr lang="ru-RU" sz="1400" b="1" dirty="0" smtClean="0">
                <a:latin typeface="Times New Roman" pitchFamily="18" charset="0"/>
              </a:rPr>
              <a:t> </a:t>
            </a:r>
            <a:r>
              <a:rPr lang="ru-RU" sz="1200" dirty="0" smtClean="0">
                <a:latin typeface="Times New Roman" pitchFamily="18" charset="0"/>
              </a:rPr>
              <a:t> </a:t>
            </a:r>
            <a:r>
              <a:rPr lang="ru-RU" dirty="0" smtClean="0">
                <a:latin typeface="Times New Roman" pitchFamily="18" charset="0"/>
              </a:rPr>
              <a:t>депо контрастного вещества и </a:t>
            </a:r>
            <a:r>
              <a:rPr lang="ru-RU" dirty="0" err="1" smtClean="0">
                <a:latin typeface="Times New Roman" pitchFamily="18" charset="0"/>
              </a:rPr>
              <a:t>артерио-венозной</a:t>
            </a:r>
            <a:r>
              <a:rPr lang="ru-RU" dirty="0" smtClean="0">
                <a:latin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</a:rPr>
              <a:t>мальформации</a:t>
            </a:r>
            <a:r>
              <a:rPr lang="ru-RU" dirty="0" smtClean="0">
                <a:latin typeface="Times New Roman" pitchFamily="18" charset="0"/>
              </a:rPr>
              <a:t> не определяется. </a:t>
            </a:r>
            <a:endParaRPr lang="ru-RU" dirty="0">
              <a:latin typeface="Times New Roman" pitchFamily="18" charset="0"/>
            </a:endParaRPr>
          </a:p>
        </p:txBody>
      </p:sp>
      <p:sp>
        <p:nvSpPr>
          <p:cNvPr id="3079" name="Rectangle 15"/>
          <p:cNvSpPr>
            <a:spLocks noChangeArrowheads="1"/>
          </p:cNvSpPr>
          <p:nvPr/>
        </p:nvSpPr>
        <p:spPr bwMode="auto">
          <a:xfrm>
            <a:off x="1025525" y="8869363"/>
            <a:ext cx="583247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 sz="1200"/>
          </a:p>
        </p:txBody>
      </p:sp>
      <p:sp>
        <p:nvSpPr>
          <p:cNvPr id="3080" name="Rectangle 17"/>
          <p:cNvSpPr>
            <a:spLocks noChangeArrowheads="1"/>
          </p:cNvSpPr>
          <p:nvPr/>
        </p:nvSpPr>
        <p:spPr bwMode="auto">
          <a:xfrm>
            <a:off x="260350" y="3563938"/>
            <a:ext cx="5976938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 sz="1200"/>
          </a:p>
        </p:txBody>
      </p:sp>
      <p:sp>
        <p:nvSpPr>
          <p:cNvPr id="3081" name="Прямоугольник 8"/>
          <p:cNvSpPr>
            <a:spLocks noChangeArrowheads="1"/>
          </p:cNvSpPr>
          <p:nvPr/>
        </p:nvSpPr>
        <p:spPr bwMode="auto">
          <a:xfrm>
            <a:off x="3105150" y="4387850"/>
            <a:ext cx="6477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/>
          </a:p>
        </p:txBody>
      </p:sp>
      <p:sp>
        <p:nvSpPr>
          <p:cNvPr id="3082" name="Прямоугольник 11"/>
          <p:cNvSpPr>
            <a:spLocks noChangeArrowheads="1"/>
          </p:cNvSpPr>
          <p:nvPr/>
        </p:nvSpPr>
        <p:spPr bwMode="auto">
          <a:xfrm>
            <a:off x="2362200" y="4387850"/>
            <a:ext cx="1841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/>
          </a:p>
        </p:txBody>
      </p:sp>
      <p:sp>
        <p:nvSpPr>
          <p:cNvPr id="3083" name="Прямоугольник 12"/>
          <p:cNvSpPr>
            <a:spLocks noChangeArrowheads="1"/>
          </p:cNvSpPr>
          <p:nvPr/>
        </p:nvSpPr>
        <p:spPr bwMode="auto">
          <a:xfrm>
            <a:off x="0" y="3786188"/>
            <a:ext cx="6858000" cy="424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dirty="0"/>
              <a:t>        </a:t>
            </a:r>
            <a:r>
              <a:rPr lang="ru-RU" sz="1400" dirty="0"/>
              <a:t>                             </a:t>
            </a:r>
            <a:r>
              <a:rPr lang="en-US" sz="1400" dirty="0"/>
              <a:t> </a:t>
            </a:r>
            <a:r>
              <a:rPr lang="ru-RU" sz="1400" dirty="0"/>
              <a:t>Анестезиологическое пособие</a:t>
            </a:r>
            <a:endParaRPr lang="en-US" sz="1400" dirty="0"/>
          </a:p>
          <a:p>
            <a:r>
              <a:rPr lang="ru-RU" sz="1400" dirty="0"/>
              <a:t> 11.03.2011</a:t>
            </a:r>
            <a:endParaRPr lang="en-US" sz="1400" dirty="0"/>
          </a:p>
          <a:p>
            <a:r>
              <a:rPr lang="ru-RU" sz="1400" dirty="0"/>
              <a:t>9:30 – 10:30    </a:t>
            </a:r>
          </a:p>
          <a:p>
            <a:r>
              <a:rPr lang="ru-RU" sz="1400" dirty="0"/>
              <a:t>С анамнезом и медицинской  документацией ознакомлен</a:t>
            </a:r>
            <a:r>
              <a:rPr lang="en-US" sz="1400" dirty="0"/>
              <a:t> .</a:t>
            </a:r>
            <a:endParaRPr lang="ru-RU" sz="1400" dirty="0"/>
          </a:p>
          <a:p>
            <a:r>
              <a:rPr lang="ru-RU" sz="1400" dirty="0"/>
              <a:t>Риск анестезии </a:t>
            </a:r>
            <a:r>
              <a:rPr lang="en-US" sz="1400" dirty="0"/>
              <a:t>II</a:t>
            </a:r>
            <a:r>
              <a:rPr lang="ru-RU" sz="1400" dirty="0"/>
              <a:t>.</a:t>
            </a:r>
          </a:p>
          <a:p>
            <a:r>
              <a:rPr lang="ru-RU" sz="1400" dirty="0"/>
              <a:t> Доставлен в операционную.</a:t>
            </a:r>
          </a:p>
          <a:p>
            <a:r>
              <a:rPr lang="ru-RU" sz="1400" dirty="0"/>
              <a:t> АД 120/70 </a:t>
            </a:r>
            <a:r>
              <a:rPr lang="ru-RU" sz="1400" dirty="0" err="1"/>
              <a:t>мм.рт</a:t>
            </a:r>
            <a:r>
              <a:rPr lang="ru-RU" sz="1400" dirty="0"/>
              <a:t>. ст. ЧСС 62 в мин. </a:t>
            </a:r>
          </a:p>
          <a:p>
            <a:r>
              <a:rPr lang="ru-RU" sz="1400" dirty="0"/>
              <a:t>В/</a:t>
            </a:r>
            <a:r>
              <a:rPr lang="ru-RU" sz="1400" dirty="0" err="1"/>
              <a:t>в</a:t>
            </a:r>
            <a:r>
              <a:rPr lang="ru-RU" sz="1400" dirty="0"/>
              <a:t> введено </a:t>
            </a:r>
            <a:r>
              <a:rPr lang="en-US" sz="1400" dirty="0"/>
              <a:t> </a:t>
            </a:r>
            <a:r>
              <a:rPr lang="en-US" sz="1400" dirty="0" err="1"/>
              <a:t>S.Sibazoni</a:t>
            </a:r>
            <a:r>
              <a:rPr lang="en-US" sz="1400" dirty="0"/>
              <a:t> 10 mg</a:t>
            </a:r>
            <a:r>
              <a:rPr lang="ru-RU" sz="1400" dirty="0"/>
              <a:t>.</a:t>
            </a:r>
          </a:p>
          <a:p>
            <a:r>
              <a:rPr lang="ru-RU" sz="1400" dirty="0"/>
              <a:t>                      </a:t>
            </a:r>
            <a:r>
              <a:rPr lang="en-US" sz="1400" dirty="0"/>
              <a:t>S. </a:t>
            </a:r>
            <a:r>
              <a:rPr lang="en-US" sz="1400" dirty="0" err="1"/>
              <a:t>Heparini</a:t>
            </a:r>
            <a:r>
              <a:rPr lang="en-US" sz="1400" dirty="0"/>
              <a:t>  </a:t>
            </a:r>
            <a:r>
              <a:rPr lang="ru-RU" sz="1400" dirty="0"/>
              <a:t>2,5 тыс. ЕД</a:t>
            </a:r>
          </a:p>
          <a:p>
            <a:r>
              <a:rPr lang="ru-RU" sz="1400" dirty="0"/>
              <a:t>Гемодинамика стабильная АД= 130/70-140/80  </a:t>
            </a:r>
            <a:r>
              <a:rPr lang="ru-RU" sz="1400" dirty="0" err="1"/>
              <a:t>мм.рт.ст</a:t>
            </a:r>
            <a:r>
              <a:rPr lang="ru-RU" sz="1400" dirty="0"/>
              <a:t>., ЧСС=60-70 в мин, ЧДД= 18 в мин, </a:t>
            </a:r>
            <a:r>
              <a:rPr lang="en-US" sz="1400" dirty="0"/>
              <a:t>S</a:t>
            </a:r>
            <a:r>
              <a:rPr lang="ru-RU" sz="1400" dirty="0" err="1"/>
              <a:t>р</a:t>
            </a:r>
            <a:r>
              <a:rPr lang="en-US" sz="1400" dirty="0"/>
              <a:t>O</a:t>
            </a:r>
            <a:r>
              <a:rPr lang="ru-RU" sz="1400" dirty="0"/>
              <a:t>2=97-98 %</a:t>
            </a:r>
          </a:p>
          <a:p>
            <a:r>
              <a:rPr lang="ru-RU" sz="1400" dirty="0"/>
              <a:t>Осложнений во время процедуры: нет</a:t>
            </a:r>
          </a:p>
          <a:p>
            <a:r>
              <a:rPr lang="ru-RU" sz="1400" dirty="0"/>
              <a:t>После окончания процедуры  в сознании, с самостоятельным эффективным дыханием,  АД=120/70 мм </a:t>
            </a:r>
            <a:r>
              <a:rPr lang="ru-RU" sz="1400" dirty="0" err="1"/>
              <a:t>рт</a:t>
            </a:r>
            <a:r>
              <a:rPr lang="ru-RU" sz="1400" dirty="0"/>
              <a:t> </a:t>
            </a:r>
            <a:r>
              <a:rPr lang="ru-RU" sz="1400" dirty="0" err="1"/>
              <a:t>ст</a:t>
            </a:r>
            <a:r>
              <a:rPr lang="ru-RU" sz="1400" dirty="0"/>
              <a:t>, ЧСС= 76 в мин, ЧДД= 18  в мин, </a:t>
            </a:r>
            <a:r>
              <a:rPr lang="en-US" sz="1400" dirty="0" err="1"/>
              <a:t>SaO</a:t>
            </a:r>
            <a:r>
              <a:rPr lang="ru-RU" sz="1400" dirty="0"/>
              <a:t>2=</a:t>
            </a:r>
            <a:r>
              <a:rPr lang="ru-RU" sz="1400" u="sng" dirty="0"/>
              <a:t> </a:t>
            </a:r>
            <a:r>
              <a:rPr lang="ru-RU" sz="1400" dirty="0"/>
              <a:t>98</a:t>
            </a:r>
            <a:r>
              <a:rPr lang="ru-RU" sz="1400" u="sng" dirty="0"/>
              <a:t> </a:t>
            </a:r>
            <a:r>
              <a:rPr lang="ru-RU" sz="1400" dirty="0"/>
              <a:t>%,</a:t>
            </a:r>
          </a:p>
          <a:p>
            <a:r>
              <a:rPr lang="ru-RU" sz="1400" dirty="0"/>
              <a:t>Неврологический статус прежний, переведен в палату под наблюдение дежурного </a:t>
            </a:r>
            <a:r>
              <a:rPr lang="ru-RU" sz="1400" dirty="0" err="1"/>
              <a:t>мед.персонала</a:t>
            </a:r>
            <a:r>
              <a:rPr lang="ru-RU" sz="1400" dirty="0"/>
              <a:t>, терапия согласована.</a:t>
            </a:r>
          </a:p>
          <a:p>
            <a:r>
              <a:rPr lang="ru-RU" sz="1400" dirty="0"/>
              <a:t>Рекомендовано: контроль АД, ЧСС, ЧДД.</a:t>
            </a:r>
          </a:p>
          <a:p>
            <a:r>
              <a:rPr lang="ru-RU" sz="1400" dirty="0"/>
              <a:t>        </a:t>
            </a:r>
          </a:p>
          <a:p>
            <a:r>
              <a:rPr lang="ru-RU" sz="1400" dirty="0"/>
              <a:t>                                                                     Врач : Герасимов М.М.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Оформление по умолчанию">
  <a:themeElements>
    <a:clrScheme name="Оформление по 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Оформление по умолчанию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8445</TotalTime>
  <Words>381</Words>
  <Application>Microsoft Office PowerPoint</Application>
  <PresentationFormat>Экран (4:3)</PresentationFormat>
  <Paragraphs>92</Paragraphs>
  <Slides>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3" baseType="lpstr">
      <vt:lpstr>Оформление по умолчанию</vt:lpstr>
      <vt:lpstr>Слайд 1</vt:lpstr>
      <vt:lpstr>Слайд 2</vt:lpstr>
    </vt:vector>
  </TitlesOfParts>
  <Company>OKB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Angio</dc:creator>
  <cp:lastModifiedBy>user</cp:lastModifiedBy>
  <cp:revision>391</cp:revision>
  <dcterms:created xsi:type="dcterms:W3CDTF">2007-06-09T07:57:56Z</dcterms:created>
  <dcterms:modified xsi:type="dcterms:W3CDTF">2011-03-11T10:38:56Z</dcterms:modified>
</cp:coreProperties>
</file>