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A3F8B6-5640-4B14-84CB-598033201F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56CDF-60A1-449E-AD36-C71A6B0CA69E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B3A5-1AB0-4E98-AEC5-656731368C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C49B-8171-4CE3-860A-F65FD6F08A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FE16-98E8-4477-8BD1-8333A9DCF6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2857C-5753-403B-A26B-9F099141FD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E5EA6-19A2-4EED-98EC-B7AB9C188D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0179-C42F-41DC-B455-A1DD80130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CDE9B-BD6C-4F4E-AA30-85C551074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74CA-DF1A-44D8-89EA-81C68A660F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88C5A-54EA-4DA2-AFA0-B13FF91E77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4AE61-4D17-4A1B-915B-75561AED18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E87E-CE8C-4E8A-A9AC-175AFB6E6C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62ACBC3-EDC5-4A6F-8025-9E05C35DFF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285728" y="214282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300  200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15.12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91.81 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</a:t>
            </a:r>
            <a:r>
              <a:rPr lang="ru-RU" sz="1400"/>
              <a:t>    </a:t>
            </a:r>
            <a:r>
              <a:rPr lang="en-US" sz="1400"/>
              <a:t>HH1          </a:t>
            </a:r>
            <a:r>
              <a:rPr lang="en-US" sz="1400">
                <a:latin typeface="Times New Roman" pitchFamily="18" charset="0"/>
              </a:rPr>
              <a:t>      </a:t>
            </a:r>
            <a:r>
              <a:rPr lang="ru-RU" sz="1400">
                <a:latin typeface="Times New Roman" pitchFamily="18" charset="0"/>
              </a:rPr>
              <a:t>    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</a:t>
            </a:r>
            <a:r>
              <a:rPr lang="en-US" sz="1400">
                <a:latin typeface="Times New Roman" pitchFamily="18" charset="0"/>
              </a:rPr>
              <a:t>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715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ГАЛКИН </a:t>
            </a:r>
            <a:r>
              <a:rPr lang="ru-RU" sz="1400" dirty="0">
                <a:latin typeface="Times New Roman" pitchFamily="18" charset="0"/>
              </a:rPr>
              <a:t>А.В.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 smtClean="0">
                <a:latin typeface="Times New Roman" pitchFamily="18" charset="0"/>
              </a:rPr>
              <a:t>:         </a:t>
            </a:r>
            <a:r>
              <a:rPr lang="ru-RU" sz="1400" dirty="0" smtClean="0">
                <a:latin typeface="Times New Roman" pitchFamily="18" charset="0"/>
              </a:rPr>
              <a:t> КУЗНЕЦОВА С.</a:t>
            </a:r>
          </a:p>
          <a:p>
            <a:pPr eaLnBrk="0" hangingPunct="0"/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214414"/>
            <a:ext cx="3024188" cy="134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Дата:18.03.11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Дмитриева Л.С.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</a:t>
            </a:r>
            <a:r>
              <a:rPr lang="ru-RU" sz="1400" b="1" dirty="0" smtClean="0">
                <a:latin typeface="Times New Roman" pitchFamily="18" charset="0"/>
              </a:rPr>
              <a:t>рождения:24.08.1950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№ 3269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стеноз 40% средней порции ОСА,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ВСА,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ПА.</a:t>
            </a:r>
            <a:endParaRPr lang="ru-RU" sz="1200" dirty="0"/>
          </a:p>
          <a:p>
            <a:pPr marL="342900" indent="-342900"/>
            <a:r>
              <a:rPr lang="ru-RU" sz="1400" dirty="0" smtClean="0"/>
              <a:t>Слева: стеноз 45% на протяжении дистальной порции ОСА, стеноз 85% проксимальной порции ВСА ,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ПА.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 rot="3026643" flipH="1">
            <a:off x="9011877" y="5230865"/>
            <a:ext cx="658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4786314"/>
            <a:ext cx="6858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/>
              <a:t>                                       </a:t>
            </a:r>
            <a:r>
              <a:rPr lang="ru-RU" sz="1400" dirty="0"/>
              <a:t>Анестезиологическое пособие</a:t>
            </a:r>
            <a:endParaRPr lang="en-US" sz="1400" dirty="0"/>
          </a:p>
          <a:p>
            <a:r>
              <a:rPr lang="ru-RU" sz="1400" dirty="0"/>
              <a:t> </a:t>
            </a:r>
            <a:r>
              <a:rPr lang="ru-RU" sz="1400" dirty="0" smtClean="0"/>
              <a:t>18.03.2011</a:t>
            </a:r>
            <a:endParaRPr lang="en-US" sz="1400" dirty="0"/>
          </a:p>
          <a:p>
            <a:r>
              <a:rPr lang="ru-RU" sz="1400" dirty="0"/>
              <a:t> </a:t>
            </a:r>
            <a:r>
              <a:rPr lang="en-US" sz="1400" dirty="0" smtClean="0"/>
              <a:t>1</a:t>
            </a:r>
            <a:r>
              <a:rPr lang="ru-RU" sz="1400" dirty="0" smtClean="0"/>
              <a:t>5:15-16:15</a:t>
            </a:r>
            <a:endParaRPr lang="ru-RU" sz="1400" dirty="0"/>
          </a:p>
          <a:p>
            <a:r>
              <a:rPr lang="ru-RU" sz="1400" dirty="0"/>
              <a:t>С анамнезом и медицинской  документацией ознакомлен</a:t>
            </a:r>
            <a:r>
              <a:rPr lang="en-US" sz="1400" dirty="0"/>
              <a:t> .</a:t>
            </a:r>
            <a:endParaRPr lang="ru-RU" sz="1400" dirty="0"/>
          </a:p>
          <a:p>
            <a:r>
              <a:rPr lang="ru-RU" sz="1400" dirty="0"/>
              <a:t>Риск анестезии </a:t>
            </a:r>
            <a:r>
              <a:rPr lang="en-US" sz="1400" dirty="0"/>
              <a:t>III</a:t>
            </a:r>
            <a:endParaRPr lang="ru-RU" sz="1400" dirty="0"/>
          </a:p>
          <a:p>
            <a:r>
              <a:rPr lang="ru-RU" sz="1400" dirty="0"/>
              <a:t> Доставлен в операционную.</a:t>
            </a:r>
          </a:p>
          <a:p>
            <a:r>
              <a:rPr lang="ru-RU" sz="1400" dirty="0"/>
              <a:t> АД</a:t>
            </a:r>
            <a:r>
              <a:rPr lang="en-US" sz="1400" dirty="0"/>
              <a:t>=</a:t>
            </a:r>
            <a:r>
              <a:rPr lang="ru-RU" sz="1400" dirty="0" smtClean="0"/>
              <a:t>120/</a:t>
            </a:r>
            <a:r>
              <a:rPr lang="en-US" sz="1400" dirty="0"/>
              <a:t>8</a:t>
            </a:r>
            <a:r>
              <a:rPr lang="ru-RU" sz="1400" dirty="0"/>
              <a:t>0 </a:t>
            </a:r>
            <a:r>
              <a:rPr lang="ru-RU" sz="1400" dirty="0" err="1"/>
              <a:t>мм.рт</a:t>
            </a:r>
            <a:r>
              <a:rPr lang="ru-RU" sz="1400" dirty="0"/>
              <a:t>. ст., ЧСС </a:t>
            </a:r>
            <a:r>
              <a:rPr lang="en-US" sz="1400" dirty="0"/>
              <a:t>6</a:t>
            </a:r>
            <a:r>
              <a:rPr lang="ru-RU" sz="1400" dirty="0"/>
              <a:t>8 в мин., </a:t>
            </a:r>
            <a:r>
              <a:rPr lang="en-US" sz="1400" dirty="0" err="1"/>
              <a:t>SaO</a:t>
            </a:r>
            <a:r>
              <a:rPr lang="ru-RU" sz="1400" dirty="0"/>
              <a:t>2=99%</a:t>
            </a:r>
          </a:p>
          <a:p>
            <a:r>
              <a:rPr lang="ru-RU" sz="1400" dirty="0"/>
              <a:t>В/</a:t>
            </a:r>
            <a:r>
              <a:rPr lang="ru-RU" sz="1400" dirty="0" err="1"/>
              <a:t>в</a:t>
            </a:r>
            <a:r>
              <a:rPr lang="ru-RU" sz="1400" dirty="0"/>
              <a:t> введено </a:t>
            </a:r>
            <a:r>
              <a:rPr lang="en-US" sz="1400" dirty="0"/>
              <a:t>                     </a:t>
            </a:r>
            <a:r>
              <a:rPr lang="en-US" sz="1400" dirty="0" err="1"/>
              <a:t>S.Sibazoni</a:t>
            </a:r>
            <a:r>
              <a:rPr lang="en-US" sz="1400" dirty="0"/>
              <a:t> 10 mg</a:t>
            </a:r>
            <a:r>
              <a:rPr lang="ru-RU" sz="1400" dirty="0"/>
              <a:t>.</a:t>
            </a:r>
          </a:p>
          <a:p>
            <a:r>
              <a:rPr lang="en-US" sz="1400" dirty="0"/>
              <a:t>                                          S. </a:t>
            </a:r>
            <a:r>
              <a:rPr lang="en-US" sz="1400" dirty="0" err="1"/>
              <a:t>Heparini</a:t>
            </a:r>
            <a:r>
              <a:rPr lang="en-US" sz="1400" dirty="0"/>
              <a:t>  </a:t>
            </a:r>
            <a:r>
              <a:rPr lang="ru-RU" sz="1400" dirty="0"/>
              <a:t>2,5 тыс. ЕД</a:t>
            </a:r>
          </a:p>
          <a:p>
            <a:r>
              <a:rPr lang="ru-RU" sz="1400" dirty="0"/>
              <a:t>Гемодинамика стабильная АД= 1</a:t>
            </a:r>
            <a:r>
              <a:rPr lang="en-US" sz="1400" dirty="0"/>
              <a:t>0</a:t>
            </a:r>
            <a:r>
              <a:rPr lang="ru-RU" sz="1400" dirty="0"/>
              <a:t>0/70-1</a:t>
            </a:r>
            <a:r>
              <a:rPr lang="en-US" sz="1400" dirty="0"/>
              <a:t>1</a:t>
            </a:r>
            <a:r>
              <a:rPr lang="ru-RU" sz="1400" dirty="0"/>
              <a:t>0/</a:t>
            </a:r>
            <a:r>
              <a:rPr lang="en-US" sz="1400" dirty="0"/>
              <a:t>8</a:t>
            </a:r>
            <a:r>
              <a:rPr lang="ru-RU" sz="1400" dirty="0"/>
              <a:t>0  </a:t>
            </a:r>
            <a:r>
              <a:rPr lang="ru-RU" sz="1400" dirty="0" err="1"/>
              <a:t>мм.рт.ст</a:t>
            </a:r>
            <a:r>
              <a:rPr lang="ru-RU" sz="1400" dirty="0"/>
              <a:t>., ЧСС=64-68 в мин, ЧДД= 16 в мин, </a:t>
            </a:r>
            <a:r>
              <a:rPr lang="en-US" sz="1400" dirty="0"/>
              <a:t>S</a:t>
            </a:r>
            <a:r>
              <a:rPr lang="ru-RU" sz="1400" dirty="0" err="1"/>
              <a:t>р</a:t>
            </a:r>
            <a:r>
              <a:rPr lang="en-US" sz="1400" dirty="0"/>
              <a:t>O</a:t>
            </a:r>
            <a:r>
              <a:rPr lang="ru-RU" sz="1400" dirty="0"/>
              <a:t>2=97-98 %</a:t>
            </a:r>
          </a:p>
          <a:p>
            <a:r>
              <a:rPr lang="ru-RU" sz="1400" dirty="0"/>
              <a:t>Осложнений во время процедуры: нет</a:t>
            </a:r>
          </a:p>
          <a:p>
            <a:r>
              <a:rPr lang="ru-RU" sz="1400" dirty="0"/>
              <a:t>После окончания процедуры  в сознании, с самостоятельным эффективным дыханием,  АД=1</a:t>
            </a:r>
            <a:r>
              <a:rPr lang="en-US" sz="1400" dirty="0"/>
              <a:t>1</a:t>
            </a:r>
            <a:r>
              <a:rPr lang="ru-RU" sz="1400" dirty="0"/>
              <a:t>0/80 мм </a:t>
            </a:r>
            <a:r>
              <a:rPr lang="ru-RU" sz="1400" dirty="0" err="1"/>
              <a:t>рт</a:t>
            </a:r>
            <a:r>
              <a:rPr lang="ru-RU" sz="1400" dirty="0"/>
              <a:t> </a:t>
            </a:r>
            <a:r>
              <a:rPr lang="ru-RU" sz="1400" dirty="0" err="1"/>
              <a:t>ст</a:t>
            </a:r>
            <a:r>
              <a:rPr lang="ru-RU" sz="1400" dirty="0"/>
              <a:t>, ЧСС= 68 в мин, ЧДД= 14  в мин, </a:t>
            </a:r>
            <a:r>
              <a:rPr lang="en-US" sz="1400" dirty="0" err="1"/>
              <a:t>SaO</a:t>
            </a:r>
            <a:r>
              <a:rPr lang="ru-RU" sz="1400" dirty="0"/>
              <a:t>2=</a:t>
            </a:r>
            <a:r>
              <a:rPr lang="ru-RU" sz="1400" u="sng" dirty="0"/>
              <a:t> </a:t>
            </a:r>
            <a:r>
              <a:rPr lang="ru-RU" sz="1400" dirty="0"/>
              <a:t>98</a:t>
            </a:r>
            <a:r>
              <a:rPr lang="ru-RU" sz="1400" u="sng" dirty="0"/>
              <a:t> </a:t>
            </a:r>
            <a:r>
              <a:rPr lang="ru-RU" sz="1400" dirty="0"/>
              <a:t>%,</a:t>
            </a:r>
          </a:p>
          <a:p>
            <a:r>
              <a:rPr lang="ru-RU" sz="1400" dirty="0"/>
              <a:t>Неврологический статус прежний, переведен в палату под наблюдение дежурного </a:t>
            </a:r>
            <a:r>
              <a:rPr lang="ru-RU" sz="1400" dirty="0" err="1"/>
              <a:t>мед.персонала</a:t>
            </a:r>
            <a:r>
              <a:rPr lang="ru-RU" sz="1400" dirty="0"/>
              <a:t>, терапия согласована.</a:t>
            </a:r>
          </a:p>
          <a:p>
            <a:r>
              <a:rPr lang="ru-RU" sz="1400" dirty="0"/>
              <a:t>Рекомендовано: контроль АД, ЧСС, ЧДД.</a:t>
            </a:r>
          </a:p>
          <a:p>
            <a:r>
              <a:rPr lang="ru-RU" sz="1400" dirty="0"/>
              <a:t>                                                                       </a:t>
            </a:r>
            <a:r>
              <a:rPr lang="ru-RU" sz="1400" dirty="0" smtClean="0"/>
              <a:t>Врач :Герасимов М.М.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57827" y="4429124"/>
            <a:ext cx="642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</a:rPr>
              <a:t>Врач:</a:t>
            </a:r>
            <a:endParaRPr lang="ru-RU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11986</TotalTime>
  <Words>419</Words>
  <Application>Microsoft Office PowerPoint</Application>
  <PresentationFormat>Экран (4:3)</PresentationFormat>
  <Paragraphs>100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609</cp:revision>
  <dcterms:created xsi:type="dcterms:W3CDTF">2007-06-09T07:57:56Z</dcterms:created>
  <dcterms:modified xsi:type="dcterms:W3CDTF">2011-03-18T13:48:29Z</dcterms:modified>
</cp:coreProperties>
</file>