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8" autoAdjust="0"/>
    <p:restoredTop sz="94728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AF1E296-942B-41A3-AD2E-62CCBCED34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83CEAC-CC90-4C14-87B9-A52A73DD61C7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63B35-A4DB-4B71-AE86-70B5EF7AA1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048DB-2373-4C68-99A8-62F0947261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FE811-8367-47B4-9FA7-B217C166DA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E78FD-F772-4B9E-B08F-D0B69A4577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40984-EEFE-4D80-A224-7AFEDB06D0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9C80A-A655-4392-BFEC-22347FAB47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936E4-90A6-4CB0-8D67-EF73497406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6A71E-C68F-40D7-B5A2-2DD39FA643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35D10-3102-4EC7-A797-832BAF7FE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1B2A-F1E2-4195-837E-F01AF25244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C9F7D-7E55-4C21-B4ED-C704C67B4F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028B100-559B-4AED-816B-DBDB7F6EBE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1000100"/>
            <a:ext cx="3024188" cy="184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</a:endParaRPr>
          </a:p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18.11.2011. 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Ф.И.О. </a:t>
            </a:r>
            <a:r>
              <a:rPr lang="ru-RU" sz="1400" b="1" dirty="0" smtClean="0">
                <a:latin typeface="Times New Roman" pitchFamily="18" charset="0"/>
              </a:rPr>
              <a:t>Рождественский В.М.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04.11.1939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ВСА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13233</a:t>
            </a:r>
            <a:endParaRPr lang="ru-RU" sz="1200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</a:t>
            </a:r>
            <a:r>
              <a:rPr lang="ru-RU" sz="1400" dirty="0" smtClean="0">
                <a:latin typeface="Times New Roman" pitchFamily="18" charset="0"/>
              </a:rPr>
              <a:t>ЩЕРБАКОВ А.С..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МИШАЛКИНА И.В.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ЦЫБИН Н.В.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000" b="1" dirty="0">
                <a:latin typeface="Times New Roman" pitchFamily="18" charset="0"/>
              </a:rPr>
              <a:t>М/С АНЕСТЕЗИСТ       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Р/лаборант:</a:t>
            </a:r>
            <a:r>
              <a:rPr lang="ru-RU" sz="1200" dirty="0">
                <a:latin typeface="Times New Roman" pitchFamily="18" charset="0"/>
              </a:rPr>
              <a:t>                  </a:t>
            </a:r>
            <a:r>
              <a:rPr lang="ru-RU" sz="1400" dirty="0">
                <a:latin typeface="Times New Roman" pitchFamily="18" charset="0"/>
              </a:rPr>
              <a:t>	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</a:rPr>
              <a:t>Omnipaque</a:t>
            </a:r>
            <a:r>
              <a:rPr lang="ru-RU" sz="1400" dirty="0" smtClean="0">
                <a:latin typeface="Times New Roman" pitchFamily="18" charset="0"/>
              </a:rPr>
              <a:t> 350 - 250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ru-RU" sz="1400" dirty="0">
                <a:latin typeface="Times New Roman" pitchFamily="18" charset="0"/>
              </a:rPr>
              <a:t> 370 </a:t>
            </a:r>
            <a:r>
              <a:rPr lang="ru-RU" sz="1400" dirty="0" smtClean="0">
                <a:latin typeface="Times New Roman" pitchFamily="18" charset="0"/>
              </a:rPr>
              <a:t>250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05:30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305.68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            PIG 100      </a:t>
            </a:r>
            <a:r>
              <a:rPr lang="en-US" sz="1400" dirty="0">
                <a:latin typeface="Times New Roman" pitchFamily="18" charset="0"/>
              </a:rPr>
              <a:t>      </a:t>
            </a:r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en-US" sz="1400" dirty="0">
                <a:latin typeface="Times New Roman" pitchFamily="18" charset="0"/>
              </a:rPr>
              <a:t> 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 </a:t>
            </a:r>
            <a:r>
              <a:rPr lang="ru-RU" sz="1400" dirty="0" smtClean="0"/>
              <a:t> Н-1  </a:t>
            </a:r>
            <a:r>
              <a:rPr lang="en-US" sz="1400" dirty="0" smtClean="0"/>
              <a:t>   </a:t>
            </a:r>
            <a:r>
              <a:rPr lang="ru-RU" sz="1400" dirty="0" smtClean="0"/>
              <a:t>                     </a:t>
            </a:r>
            <a:r>
              <a:rPr lang="en-US" sz="1400" dirty="0" smtClean="0"/>
              <a:t> </a:t>
            </a:r>
            <a:r>
              <a:rPr lang="ru-RU" sz="1400" dirty="0" smtClean="0"/>
              <a:t>      </a:t>
            </a:r>
            <a:r>
              <a:rPr lang="en-US" sz="1400" dirty="0"/>
              <a:t>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AR-1                                                             5F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  Пр.ОСА               Л.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Л.Позвон</a:t>
            </a:r>
            <a:r>
              <a:rPr lang="ru-RU" sz="1400" dirty="0">
                <a:latin typeface="Times New Roman" pitchFamily="18" charset="0"/>
              </a:rPr>
              <a:t>..А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43656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0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1"/>
          <p:cNvSpPr>
            <a:spLocks noChangeArrowheads="1"/>
          </p:cNvSpPr>
          <p:nvPr/>
        </p:nvSpPr>
        <p:spPr bwMode="auto">
          <a:xfrm>
            <a:off x="2708275" y="57245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8" name="Rectangle 56"/>
          <p:cNvSpPr>
            <a:spLocks noChangeArrowheads="1"/>
          </p:cNvSpPr>
          <p:nvPr/>
        </p:nvSpPr>
        <p:spPr bwMode="auto">
          <a:xfrm>
            <a:off x="5300663" y="57245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7"/>
          <p:cNvSpPr>
            <a:spLocks noChangeArrowheads="1"/>
          </p:cNvSpPr>
          <p:nvPr/>
        </p:nvSpPr>
        <p:spPr bwMode="auto">
          <a:xfrm>
            <a:off x="5300663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Rectangle 62"/>
          <p:cNvSpPr>
            <a:spLocks noChangeArrowheads="1"/>
          </p:cNvSpPr>
          <p:nvPr/>
        </p:nvSpPr>
        <p:spPr bwMode="auto">
          <a:xfrm>
            <a:off x="260350" y="6516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1" name="Rectangle 63"/>
          <p:cNvSpPr>
            <a:spLocks noChangeArrowheads="1"/>
          </p:cNvSpPr>
          <p:nvPr/>
        </p:nvSpPr>
        <p:spPr bwMode="auto">
          <a:xfrm>
            <a:off x="260350" y="63007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2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4" name="Rectangle 129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х  </a:t>
            </a:r>
          </a:p>
        </p:txBody>
      </p:sp>
      <p:sp>
        <p:nvSpPr>
          <p:cNvPr id="2116" name="Rectangle 136"/>
          <p:cNvSpPr>
            <a:spLocks noChangeArrowheads="1"/>
          </p:cNvSpPr>
          <p:nvPr/>
        </p:nvSpPr>
        <p:spPr bwMode="auto">
          <a:xfrm>
            <a:off x="3933825" y="57245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Контроль за местом пункции. </a:t>
            </a:r>
          </a:p>
          <a:p>
            <a:pPr marL="342900" indent="-342900"/>
            <a:r>
              <a:rPr lang="ru-RU" sz="1600" b="1" dirty="0"/>
              <a:t>Заключение: </a:t>
            </a:r>
            <a:r>
              <a:rPr lang="ru-RU" sz="1200" b="1" i="1" dirty="0" smtClean="0"/>
              <a:t>на ангиограммах дуги аорты и её ветвей определяется</a:t>
            </a:r>
          </a:p>
          <a:p>
            <a:pPr marL="342900" indent="-342900"/>
            <a:r>
              <a:rPr lang="ru-RU" sz="1200" b="1" i="1" dirty="0" smtClean="0"/>
              <a:t>СПРАВА:  Выраженная </a:t>
            </a:r>
            <a:r>
              <a:rPr lang="en-US" sz="1200" b="1" i="1" dirty="0" smtClean="0"/>
              <a:t>S</a:t>
            </a:r>
            <a:r>
              <a:rPr lang="ru-RU" sz="1200" b="1" i="1" dirty="0" smtClean="0"/>
              <a:t> – образная деформация ВСА сегмента </a:t>
            </a:r>
            <a:r>
              <a:rPr lang="en-US" sz="1200" b="1" i="1" dirty="0" smtClean="0"/>
              <a:t>S1</a:t>
            </a:r>
            <a:r>
              <a:rPr lang="ru-RU" sz="1200" b="1" i="1" dirty="0" smtClean="0"/>
              <a:t>, стеноз интракраниальной порции ВСА до 70%,  умеренная </a:t>
            </a:r>
            <a:r>
              <a:rPr lang="en-US" sz="1200" b="1" i="1" dirty="0" smtClean="0"/>
              <a:t>S – </a:t>
            </a:r>
            <a:r>
              <a:rPr lang="ru-RU" sz="1200" b="1" i="1" dirty="0" smtClean="0"/>
              <a:t>образная деформация позвоночной артерии </a:t>
            </a:r>
            <a:r>
              <a:rPr lang="en-US" sz="1200" b="1" i="1" dirty="0" smtClean="0"/>
              <a:t>V1.</a:t>
            </a:r>
          </a:p>
          <a:p>
            <a:pPr marL="342900" indent="-342900"/>
            <a:r>
              <a:rPr lang="ru-RU" sz="1200" b="1" i="1" dirty="0" smtClean="0"/>
              <a:t>СЛЕВА:  умеренная </a:t>
            </a:r>
            <a:r>
              <a:rPr lang="en-US" sz="1200" b="1" i="1" dirty="0" smtClean="0"/>
              <a:t>S – </a:t>
            </a:r>
            <a:r>
              <a:rPr lang="ru-RU" sz="1200" b="1" i="1" dirty="0" smtClean="0"/>
              <a:t>образная деформация ВСА </a:t>
            </a:r>
            <a:r>
              <a:rPr lang="en-US" sz="1200" b="1" i="1" dirty="0" smtClean="0"/>
              <a:t>S1</a:t>
            </a:r>
            <a:r>
              <a:rPr lang="ru-RU" sz="1200" b="1" i="1" dirty="0" smtClean="0"/>
              <a:t>, стеноз луковицы ВСА 35%, выраженная С – образная деформация </a:t>
            </a:r>
            <a:r>
              <a:rPr lang="en-US" sz="1200" b="1" i="1" dirty="0" smtClean="0"/>
              <a:t>V1.</a:t>
            </a:r>
            <a:r>
              <a:rPr lang="ru-RU" sz="1200" b="1" i="1" dirty="0" smtClean="0"/>
              <a:t> </a:t>
            </a:r>
            <a:endParaRPr lang="ru-RU" sz="13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3213100" y="3071802"/>
            <a:ext cx="3644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/>
              <a:t>Врач:</a:t>
            </a:r>
          </a:p>
          <a:p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1" name="Rectangle 21"/>
          <p:cNvSpPr>
            <a:spLocks noChangeArrowheads="1"/>
          </p:cNvSpPr>
          <p:nvPr/>
        </p:nvSpPr>
        <p:spPr bwMode="auto">
          <a:xfrm>
            <a:off x="549275" y="3492500"/>
            <a:ext cx="56165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 b="1" u="sng" dirty="0"/>
              <a:t>Протокол анестезии</a:t>
            </a:r>
          </a:p>
          <a:p>
            <a:pPr algn="ctr"/>
            <a:endParaRPr lang="ru-RU" sz="1600" b="1" u="sng" dirty="0"/>
          </a:p>
          <a:p>
            <a:r>
              <a:rPr lang="ru-RU" sz="1400" dirty="0" smtClean="0"/>
              <a:t>18.11.11        </a:t>
            </a:r>
            <a:endParaRPr lang="ru-RU" sz="1400" dirty="0"/>
          </a:p>
          <a:p>
            <a:r>
              <a:rPr lang="ru-RU" sz="1400" dirty="0" smtClean="0"/>
              <a:t>17:30-18:00</a:t>
            </a:r>
            <a:endParaRPr lang="ru-RU" sz="1400" dirty="0"/>
          </a:p>
          <a:p>
            <a:r>
              <a:rPr lang="ru-RU" sz="1400" dirty="0"/>
              <a:t>С анамнезом и </a:t>
            </a:r>
            <a:r>
              <a:rPr lang="ru-RU" sz="1400" dirty="0" err="1"/>
              <a:t>мед.документацией</a:t>
            </a:r>
            <a:r>
              <a:rPr lang="ru-RU" sz="1400" dirty="0"/>
              <a:t> ознакомлена.</a:t>
            </a:r>
          </a:p>
          <a:p>
            <a:r>
              <a:rPr lang="ru-RU" sz="1400" dirty="0"/>
              <a:t>Риск анестезии </a:t>
            </a:r>
            <a:r>
              <a:rPr lang="en-US" sz="1400" dirty="0"/>
              <a:t>II</a:t>
            </a:r>
            <a:r>
              <a:rPr lang="ru-RU" sz="1400" dirty="0"/>
              <a:t>.</a:t>
            </a:r>
          </a:p>
          <a:p>
            <a:r>
              <a:rPr lang="ru-RU" sz="1400" dirty="0"/>
              <a:t> </a:t>
            </a:r>
            <a:r>
              <a:rPr lang="ru-RU" sz="1400" dirty="0" smtClean="0"/>
              <a:t>АД=150/80 </a:t>
            </a:r>
            <a:r>
              <a:rPr lang="ru-RU" sz="1400" dirty="0"/>
              <a:t>мм </a:t>
            </a:r>
            <a:r>
              <a:rPr lang="ru-RU" sz="1400" dirty="0" err="1"/>
              <a:t>рт</a:t>
            </a:r>
            <a:r>
              <a:rPr lang="ru-RU" sz="1400" dirty="0"/>
              <a:t> </a:t>
            </a:r>
            <a:r>
              <a:rPr lang="ru-RU" sz="1400" dirty="0" err="1"/>
              <a:t>ст</a:t>
            </a:r>
            <a:r>
              <a:rPr lang="ru-RU" sz="1400" dirty="0"/>
              <a:t>, </a:t>
            </a:r>
            <a:r>
              <a:rPr lang="ru-RU" sz="1400" dirty="0" smtClean="0"/>
              <a:t>ЧСС=80 </a:t>
            </a:r>
            <a:r>
              <a:rPr lang="ru-RU" sz="1400" dirty="0"/>
              <a:t>в мин, ЧДД= 16 в мин, </a:t>
            </a:r>
            <a:r>
              <a:rPr lang="en-US" sz="1400" dirty="0" err="1"/>
              <a:t>SaO</a:t>
            </a:r>
            <a:r>
              <a:rPr lang="ru-RU" sz="1400" dirty="0"/>
              <a:t>2=97%</a:t>
            </a:r>
          </a:p>
          <a:p>
            <a:r>
              <a:rPr lang="ru-RU" sz="1400" dirty="0"/>
              <a:t>            </a:t>
            </a:r>
          </a:p>
          <a:p>
            <a:r>
              <a:rPr lang="ru-RU" sz="1400" dirty="0"/>
              <a:t>В/</a:t>
            </a:r>
            <a:r>
              <a:rPr lang="ru-RU" sz="1400" dirty="0" err="1"/>
              <a:t>в</a:t>
            </a:r>
            <a:r>
              <a:rPr lang="en-US" sz="1400" dirty="0"/>
              <a:t>  </a:t>
            </a:r>
            <a:r>
              <a:rPr lang="ru-RU" sz="1400" dirty="0" smtClean="0"/>
              <a:t>Гепарин 2,5тыс.ед.</a:t>
            </a:r>
            <a:endParaRPr lang="ru-RU" sz="1400" dirty="0"/>
          </a:p>
          <a:p>
            <a:r>
              <a:rPr lang="ru-RU" sz="1400" dirty="0"/>
              <a:t>            </a:t>
            </a:r>
          </a:p>
          <a:p>
            <a:r>
              <a:rPr lang="ru-RU" sz="1400" dirty="0"/>
              <a:t>Действие умеренно выражено.</a:t>
            </a:r>
          </a:p>
          <a:p>
            <a:r>
              <a:rPr lang="ru-RU" sz="1400" dirty="0"/>
              <a:t>Гемодинамика стабильная АД </a:t>
            </a:r>
            <a:r>
              <a:rPr lang="ru-RU" sz="1400" dirty="0" smtClean="0"/>
              <a:t>140/70-150/70 </a:t>
            </a:r>
            <a:r>
              <a:rPr lang="ru-RU" sz="1400" dirty="0"/>
              <a:t>мм.рт.ст. ЧСС </a:t>
            </a:r>
            <a:r>
              <a:rPr lang="en-US" sz="1400" dirty="0"/>
              <a:t>7</a:t>
            </a:r>
            <a:r>
              <a:rPr lang="ru-RU" sz="1400" dirty="0"/>
              <a:t>8</a:t>
            </a:r>
            <a:r>
              <a:rPr lang="en-US" sz="1400" dirty="0" smtClean="0"/>
              <a:t>-</a:t>
            </a:r>
            <a:r>
              <a:rPr lang="ru-RU" sz="1400" dirty="0"/>
              <a:t>9</a:t>
            </a:r>
            <a:r>
              <a:rPr lang="ru-RU" sz="1400" dirty="0" smtClean="0"/>
              <a:t>0 </a:t>
            </a:r>
            <a:r>
              <a:rPr lang="ru-RU" sz="1400" dirty="0"/>
              <a:t>в мин.</a:t>
            </a:r>
          </a:p>
          <a:p>
            <a:r>
              <a:rPr lang="ru-RU" sz="1400" dirty="0"/>
              <a:t>Во время операции контроль ЭКГ, сегмента </a:t>
            </a:r>
            <a:r>
              <a:rPr lang="en-US" sz="1400" dirty="0"/>
              <a:t>ST</a:t>
            </a:r>
            <a:r>
              <a:rPr lang="ru-RU" sz="1400" dirty="0"/>
              <a:t> –монитором </a:t>
            </a:r>
            <a:r>
              <a:rPr lang="en-US" sz="1400" dirty="0"/>
              <a:t>SOLAR</a:t>
            </a:r>
            <a:r>
              <a:rPr lang="ru-RU" sz="1400" dirty="0"/>
              <a:t> 8000 </a:t>
            </a:r>
            <a:r>
              <a:rPr lang="en-US" sz="1400" dirty="0"/>
              <a:t>M</a:t>
            </a:r>
            <a:endParaRPr lang="ru-RU" sz="1400" dirty="0"/>
          </a:p>
          <a:p>
            <a:r>
              <a:rPr lang="ru-RU" sz="1400" dirty="0"/>
              <a:t>Осложнений во время процедуры: нет</a:t>
            </a:r>
          </a:p>
          <a:p>
            <a:r>
              <a:rPr lang="ru-RU" sz="1400" dirty="0"/>
              <a:t>После окончания процедуры в сознании, с самостоятельным эффективным дыханием, живых рефлексах,   АД= 100/60 мм </a:t>
            </a:r>
            <a:r>
              <a:rPr lang="ru-RU" sz="1400" dirty="0" err="1"/>
              <a:t>рт</a:t>
            </a:r>
            <a:r>
              <a:rPr lang="ru-RU" sz="1400" dirty="0"/>
              <a:t> </a:t>
            </a:r>
            <a:r>
              <a:rPr lang="ru-RU" sz="1400" dirty="0" err="1"/>
              <a:t>ст</a:t>
            </a:r>
            <a:r>
              <a:rPr lang="ru-RU" sz="1400" dirty="0"/>
              <a:t>, ЧСС= 84 в мин, ЧДД= 16 в мин, </a:t>
            </a:r>
            <a:r>
              <a:rPr lang="en-US" sz="1400" dirty="0" err="1"/>
              <a:t>SaO</a:t>
            </a:r>
            <a:r>
              <a:rPr lang="ru-RU" sz="1400" dirty="0"/>
              <a:t>2=98%, неврологический статус прежний, переведен в палату  под наблюдение дежурного </a:t>
            </a:r>
            <a:r>
              <a:rPr lang="ru-RU" sz="1400" dirty="0" err="1"/>
              <a:t>мед.персонала</a:t>
            </a:r>
            <a:r>
              <a:rPr lang="ru-RU" sz="1400" dirty="0"/>
              <a:t>, терапия согласована.</a:t>
            </a:r>
          </a:p>
          <a:p>
            <a:r>
              <a:rPr lang="ru-RU" sz="1400" dirty="0"/>
              <a:t>Рекомендовано: контроль АД, ЧСС, ЧДД.</a:t>
            </a:r>
          </a:p>
          <a:p>
            <a:pPr>
              <a:spcBef>
                <a:spcPct val="50000"/>
              </a:spcBef>
            </a:pPr>
            <a:r>
              <a:rPr lang="ru-RU" sz="1400" dirty="0"/>
              <a:t>                                               Врач : </a:t>
            </a:r>
            <a:r>
              <a:rPr lang="ru-RU" sz="1400" dirty="0" err="1" smtClean="0"/>
              <a:t>Цыбин</a:t>
            </a:r>
            <a:r>
              <a:rPr lang="ru-RU" sz="1400" dirty="0" smtClean="0"/>
              <a:t> Н.В.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11967</TotalTime>
  <Words>415</Words>
  <Application>Microsoft Office PowerPoint</Application>
  <PresentationFormat>Экран (4:3)</PresentationFormat>
  <Paragraphs>100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650</cp:revision>
  <dcterms:created xsi:type="dcterms:W3CDTF">2007-06-09T07:57:56Z</dcterms:created>
  <dcterms:modified xsi:type="dcterms:W3CDTF">2011-11-18T15:54:50Z</dcterms:modified>
</cp:coreProperties>
</file>