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55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DD8068-8CAE-439E-A913-D6BBCB1080C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2A7DC2-85D8-4E12-9660-41181C268FB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55A624-1D9F-405B-B9D5-268884C0E959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6BD4EB-5B23-4321-890D-E4DF9B469D7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02879-F1CF-439E-8AC9-CBCEADE3AB48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B366BF-9983-4C08-B599-9D851767545F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04A5A1-FBE3-40E9-9FEF-8F3FDD4792E0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BC5C79-6F6B-473A-AD35-8A3334AA2E03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CFF329-6E3B-471D-BAD0-2DC293CAB8AA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F979B6-46CB-4BF6-BDF8-44953E08AC12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9B9A2-F096-4296-8A47-D2D56D9300D6}" type="slidenum">
              <a:rPr lang="ru-RU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04CBD3D-EADC-428A-B6B8-F9FCE0C5914E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2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200">
              <a:latin typeface="Times New Roman" pitchFamily="18" charset="0"/>
            </a:endParaRPr>
          </a:p>
        </p:txBody>
      </p:sp>
      <p:pic>
        <p:nvPicPr>
          <p:cNvPr id="2053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</p:spPr>
      </p:pic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214290" y="1071538"/>
            <a:ext cx="3024187" cy="220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24</a:t>
            </a:r>
            <a:r>
              <a:rPr lang="ru-RU" sz="1400" b="1" dirty="0" smtClean="0">
                <a:latin typeface="Times New Roman" pitchFamily="18" charset="0"/>
              </a:rPr>
              <a:t>.11.2011  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smtClean="0">
                <a:latin typeface="Times New Roman" pitchFamily="18" charset="0"/>
              </a:rPr>
              <a:t>:Погодина И.В.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20.07.1977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Диагноз:  </a:t>
            </a:r>
            <a:r>
              <a:rPr lang="ru-RU" sz="1400" b="1" dirty="0" smtClean="0">
                <a:latin typeface="Times New Roman" pitchFamily="18" charset="0"/>
              </a:rPr>
              <a:t>АГМ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 7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13680</a:t>
            </a:r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2924175" y="1547813"/>
            <a:ext cx="3717925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Рентгенхирург:</a:t>
            </a:r>
            <a:r>
              <a:rPr lang="ru-RU" sz="1400" dirty="0">
                <a:latin typeface="Times New Roman" pitchFamily="18" charset="0"/>
              </a:rPr>
              <a:t>.        ЩЕРБАКОВ А.С.</a:t>
            </a:r>
          </a:p>
          <a:p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dirty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 МЕШАЛКИНА И.В.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Анестезиолог: 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ПАНЧЕНКО С.В.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.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     </a:t>
            </a:r>
            <a:r>
              <a:rPr lang="ru-RU" sz="1400" dirty="0" smtClean="0">
                <a:latin typeface="Times New Roman" pitchFamily="18" charset="0"/>
              </a:rPr>
              <a:t>_______________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80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</a:t>
            </a:r>
            <a:r>
              <a:rPr lang="en-US" sz="1400" b="1">
                <a:latin typeface="Times New Roman" pitchFamily="18" charset="0"/>
              </a:rPr>
              <a:t>c</a:t>
            </a:r>
            <a:r>
              <a:rPr lang="ru-RU" sz="1400" b="1">
                <a:latin typeface="Times New Roman" pitchFamily="18" charset="0"/>
              </a:rPr>
              <a:t>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81" name="Text Box 33"/>
          <p:cNvSpPr txBox="1">
            <a:spLocks noChangeArrowheads="1"/>
          </p:cNvSpPr>
          <p:nvPr/>
        </p:nvSpPr>
        <p:spPr bwMode="auto">
          <a:xfrm>
            <a:off x="188913" y="6011863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350 </a:t>
            </a:r>
            <a:r>
              <a:rPr lang="ru-RU" sz="1400" dirty="0" smtClean="0">
                <a:latin typeface="Times New Roman" pitchFamily="18" charset="0"/>
              </a:rPr>
              <a:t>200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300 </a:t>
            </a:r>
            <a:r>
              <a:rPr lang="ru-RU" sz="1400" dirty="0" smtClean="0">
                <a:latin typeface="Times New Roman" pitchFamily="18" charset="0"/>
              </a:rPr>
              <a:t>2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82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4" name="Text Box 36"/>
          <p:cNvSpPr txBox="1">
            <a:spLocks noChangeArrowheads="1"/>
          </p:cNvSpPr>
          <p:nvPr/>
        </p:nvSpPr>
        <p:spPr bwMode="auto">
          <a:xfrm>
            <a:off x="3500438" y="62960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en-US" sz="1400" dirty="0" smtClean="0">
                <a:latin typeface="Times New Roman" pitchFamily="18" charset="0"/>
              </a:rPr>
              <a:t>07</a:t>
            </a:r>
            <a:r>
              <a:rPr lang="ru-RU" sz="1400" dirty="0" smtClean="0">
                <a:latin typeface="Times New Roman" pitchFamily="18" charset="0"/>
              </a:rPr>
              <a:t>.</a:t>
            </a:r>
            <a:r>
              <a:rPr lang="en-US" sz="1400" dirty="0" smtClean="0">
                <a:latin typeface="Times New Roman" pitchFamily="18" charset="0"/>
              </a:rPr>
              <a:t>30</a:t>
            </a:r>
            <a:r>
              <a:rPr lang="ru-RU" sz="1400" dirty="0" smtClean="0">
                <a:latin typeface="Times New Roman" pitchFamily="18" charset="0"/>
              </a:rPr>
              <a:t> м</a:t>
            </a:r>
            <a:r>
              <a:rPr lang="ru-RU" sz="1400" dirty="0" smtClean="0">
                <a:latin typeface="Times New Roman" pitchFamily="18" charset="0"/>
              </a:rPr>
              <a:t>и</a:t>
            </a:r>
            <a:r>
              <a:rPr lang="ru-RU" sz="1400" dirty="0" smtClean="0">
                <a:latin typeface="Times New Roman" pitchFamily="18" charset="0"/>
              </a:rPr>
              <a:t>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1068</a:t>
            </a:r>
            <a:r>
              <a:rPr lang="ru-RU" sz="1400" dirty="0" smtClean="0">
                <a:latin typeface="Times New Roman" pitchFamily="18" charset="0"/>
              </a:rPr>
              <a:t>.02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85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5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                    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</a:t>
            </a:r>
            <a:r>
              <a:rPr lang="ru-RU" sz="1400" dirty="0">
                <a:latin typeface="Times New Roman" pitchFamily="18" charset="0"/>
              </a:rPr>
              <a:t>НН-1</a:t>
            </a:r>
            <a:r>
              <a:rPr lang="en-US" sz="1400" dirty="0">
                <a:latin typeface="Times New Roman" pitchFamily="18" charset="0"/>
              </a:rPr>
              <a:t>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en-US" sz="1400" dirty="0">
                <a:latin typeface="Times New Roman" pitchFamily="18" charset="0"/>
              </a:rPr>
              <a:t>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MPA               </a:t>
            </a:r>
            <a:r>
              <a:rPr lang="ru-RU" sz="1400" dirty="0"/>
              <a:t>          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Пр.НСА</a:t>
            </a:r>
            <a:r>
              <a:rPr lang="ru-RU" sz="1400" dirty="0">
                <a:latin typeface="Times New Roman" pitchFamily="18" charset="0"/>
              </a:rPr>
              <a:t>          Пр..</a:t>
            </a:r>
            <a:r>
              <a:rPr lang="ru-RU" sz="1400" dirty="0" err="1">
                <a:latin typeface="Times New Roman" pitchFamily="18" charset="0"/>
              </a:rPr>
              <a:t>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</a:t>
            </a:r>
            <a:r>
              <a:rPr lang="ru-RU" sz="1400" dirty="0" err="1">
                <a:latin typeface="Times New Roman" pitchFamily="18" charset="0"/>
              </a:rPr>
              <a:t>Лев.НСА</a:t>
            </a:r>
            <a:r>
              <a:rPr lang="ru-RU" sz="1400" dirty="0">
                <a:latin typeface="Times New Roman" pitchFamily="18" charset="0"/>
              </a:rPr>
              <a:t>        Лев..</a:t>
            </a:r>
            <a:r>
              <a:rPr lang="ru-RU" sz="1400" dirty="0" err="1">
                <a:latin typeface="Times New Roman" pitchFamily="18" charset="0"/>
              </a:rPr>
              <a:t>Позв</a:t>
            </a:r>
            <a:r>
              <a:rPr lang="ru-RU" sz="1400" dirty="0">
                <a:latin typeface="Times New Roman" pitchFamily="18" charset="0"/>
              </a:rPr>
              <a:t>. </a:t>
            </a:r>
          </a:p>
          <a:p>
            <a:r>
              <a:rPr lang="ru-RU" sz="1400" dirty="0">
                <a:latin typeface="Times New Roman" pitchFamily="18" charset="0"/>
              </a:rPr>
              <a:t>      БЦС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86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4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5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8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9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01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7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0" name="Rectangle 62"/>
          <p:cNvSpPr>
            <a:spLocks noChangeArrowheads="1"/>
          </p:cNvSpPr>
          <p:nvPr/>
        </p:nvSpPr>
        <p:spPr bwMode="auto">
          <a:xfrm>
            <a:off x="260350" y="65881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 smtClean="0"/>
              <a:t>[</a:t>
            </a:r>
            <a:endParaRPr lang="ru-RU" dirty="0"/>
          </a:p>
        </p:txBody>
      </p:sp>
      <p:sp>
        <p:nvSpPr>
          <p:cNvPr id="2111" name="Rectangle 63"/>
          <p:cNvSpPr>
            <a:spLocks noChangeArrowheads="1"/>
          </p:cNvSpPr>
          <p:nvPr/>
        </p:nvSpPr>
        <p:spPr bwMode="auto">
          <a:xfrm>
            <a:off x="260350" y="63722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3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4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5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6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2117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11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82" name="Group 134"/>
          <p:cNvGraphicFramePr>
            <a:graphicFrameLocks noGrp="1"/>
          </p:cNvGraphicFramePr>
          <p:nvPr/>
        </p:nvGraphicFramePr>
        <p:xfrm>
          <a:off x="333375" y="7451725"/>
          <a:ext cx="6264275" cy="798576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 белья одноразовый.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Диагностический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75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76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7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8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79" name="Rectangle 131"/>
          <p:cNvSpPr>
            <a:spLocks noChangeArrowheads="1"/>
          </p:cNvSpPr>
          <p:nvPr/>
        </p:nvSpPr>
        <p:spPr bwMode="auto">
          <a:xfrm>
            <a:off x="50133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80" name="Rectangle 132"/>
          <p:cNvSpPr>
            <a:spLocks noChangeArrowheads="1"/>
          </p:cNvSpPr>
          <p:nvPr/>
        </p:nvSpPr>
        <p:spPr bwMode="auto">
          <a:xfrm>
            <a:off x="50133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85" name="Rectangle 137"/>
          <p:cNvSpPr>
            <a:spLocks noChangeArrowheads="1"/>
          </p:cNvSpPr>
          <p:nvPr/>
        </p:nvSpPr>
        <p:spPr bwMode="auto">
          <a:xfrm>
            <a:off x="1557338" y="57959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8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79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0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ru-RU"/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На ангиограммах сосудов головного мозга и </a:t>
            </a:r>
            <a:r>
              <a:rPr lang="ru-RU" sz="1200" b="1" dirty="0" smtClean="0"/>
              <a:t>ротационной </a:t>
            </a:r>
            <a:r>
              <a:rPr lang="en-US" sz="1200" b="1" dirty="0" smtClean="0"/>
              <a:t>R-DSA </a:t>
            </a:r>
            <a:r>
              <a:rPr lang="en-US" sz="1200" b="1" dirty="0" err="1" smtClean="0"/>
              <a:t>dex</a:t>
            </a:r>
            <a:r>
              <a:rPr lang="ru-RU" sz="1200" b="1" dirty="0" smtClean="0"/>
              <a:t> </a:t>
            </a:r>
            <a:r>
              <a:rPr lang="en-US" sz="1200" b="1" dirty="0" smtClean="0"/>
              <a:t>et sin</a:t>
            </a:r>
            <a:r>
              <a:rPr lang="ru-RU" sz="1200" b="1" dirty="0" smtClean="0"/>
              <a:t> </a:t>
            </a:r>
            <a:r>
              <a:rPr lang="en-US" sz="1200" b="1" dirty="0" smtClean="0"/>
              <a:t> </a:t>
            </a:r>
            <a:r>
              <a:rPr lang="ru-RU" sz="1200" b="1" dirty="0" smtClean="0"/>
              <a:t>определяется мешотчатая аневризма </a:t>
            </a:r>
            <a:r>
              <a:rPr lang="ru-RU" sz="1200" b="1" dirty="0" smtClean="0"/>
              <a:t>основной артерии слева в области бифуркации ЗМА </a:t>
            </a:r>
            <a:r>
              <a:rPr lang="ru-RU" sz="1200" b="1" dirty="0" smtClean="0"/>
              <a:t>размерами </a:t>
            </a:r>
            <a:r>
              <a:rPr lang="ru-RU" sz="1200" b="1" dirty="0" smtClean="0"/>
              <a:t>5</a:t>
            </a:r>
            <a:r>
              <a:rPr lang="ru-RU" sz="1200" b="1" dirty="0" smtClean="0"/>
              <a:t>,0 </a:t>
            </a:r>
            <a:r>
              <a:rPr lang="ru-RU" sz="1200" b="1" dirty="0" err="1" smtClean="0"/>
              <a:t>х</a:t>
            </a:r>
            <a:r>
              <a:rPr lang="ru-RU" sz="1200" b="1" dirty="0" smtClean="0"/>
              <a:t> </a:t>
            </a:r>
            <a:r>
              <a:rPr lang="ru-RU" sz="1200" b="1" dirty="0" smtClean="0"/>
              <a:t>5.5 мм. В области сегмента С5 </a:t>
            </a:r>
            <a:r>
              <a:rPr lang="ru-RU" sz="1200" b="1" dirty="0" smtClean="0"/>
              <a:t>левой</a:t>
            </a:r>
            <a:r>
              <a:rPr lang="ru-RU" sz="1200" b="1" dirty="0" smtClean="0"/>
              <a:t> внутренней </a:t>
            </a:r>
            <a:r>
              <a:rPr lang="ru-RU" sz="1200" b="1" dirty="0" smtClean="0"/>
              <a:t>сонной </a:t>
            </a:r>
            <a:r>
              <a:rPr lang="ru-RU" sz="1200" b="1" dirty="0" smtClean="0"/>
              <a:t>артерии определяется мешотчатая аневризма размерами 6.0 </a:t>
            </a:r>
            <a:r>
              <a:rPr lang="ru-RU" sz="1200" b="1" dirty="0" err="1" smtClean="0"/>
              <a:t>х</a:t>
            </a:r>
            <a:r>
              <a:rPr lang="ru-RU" sz="1200" b="1" dirty="0" smtClean="0"/>
              <a:t> 5.5 мм. </a:t>
            </a:r>
            <a:endParaRPr lang="ru-RU" sz="1400" dirty="0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>
            <a:off x="476250" y="4787900"/>
            <a:ext cx="58324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 sz="1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8647</TotalTime>
  <Words>253</Words>
  <Application>Microsoft Office PowerPoint</Application>
  <PresentationFormat>Экран (4:3)</PresentationFormat>
  <Paragraphs>72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391</cp:revision>
  <dcterms:created xsi:type="dcterms:W3CDTF">2007-06-09T07:57:56Z</dcterms:created>
  <dcterms:modified xsi:type="dcterms:W3CDTF">2011-11-24T16:40:00Z</dcterms:modified>
</cp:coreProperties>
</file>