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58" autoAdjust="0"/>
    <p:restoredTop sz="94728" autoAdjust="0"/>
  </p:normalViewPr>
  <p:slideViewPr>
    <p:cSldViewPr>
      <p:cViewPr>
        <p:scale>
          <a:sx n="75" d="100"/>
          <a:sy n="75" d="100"/>
        </p:scale>
        <p:origin x="-1560" y="-18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AF1E296-942B-41A3-AD2E-62CCBCED34C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83CEAC-CC90-4C14-87B9-A52A73DD61C7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63B35-A4DB-4B71-AE86-70B5EF7AA1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048DB-2373-4C68-99A8-62F0947261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FE811-8367-47B4-9FA7-B217C166DA0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E78FD-F772-4B9E-B08F-D0B69A45778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C40984-EEFE-4D80-A224-7AFEDB06D0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9C80A-A655-4392-BFEC-22347FAB47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936E4-90A6-4CB0-8D67-EF734974068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6A71E-C68F-40D7-B5A2-2DD39FA643A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35D10-3102-4EC7-A797-832BAF7FE2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81B2A-F1E2-4195-837E-F01AF25244B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C9F7D-7E55-4C21-B4ED-C704C67B4FC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028B100-559B-4AED-816B-DBDB7F6EBE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 БРАХИЦЕФАЛЬНЫХ АРТЕРИЙ.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1000100"/>
            <a:ext cx="3024188" cy="1847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 dirty="0">
              <a:latin typeface="Times New Roman" pitchFamily="18" charset="0"/>
            </a:endParaRPr>
          </a:p>
          <a:p>
            <a:pPr eaLnBrk="0" hangingPunct="0"/>
            <a:endParaRPr lang="en-US" sz="1400" b="1" dirty="0">
              <a:latin typeface="Times New Roman" pitchFamily="18" charset="0"/>
            </a:endParaRPr>
          </a:p>
          <a:p>
            <a:pPr eaLnBrk="0" hangingPunct="0"/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Дата: </a:t>
            </a:r>
            <a:r>
              <a:rPr lang="ru-RU" sz="1400" b="1" dirty="0" smtClean="0">
                <a:latin typeface="Times New Roman" pitchFamily="18" charset="0"/>
              </a:rPr>
              <a:t>28</a:t>
            </a:r>
            <a:r>
              <a:rPr lang="ru-RU" sz="1400" b="1" dirty="0" smtClean="0">
                <a:latin typeface="Times New Roman" pitchFamily="18" charset="0"/>
              </a:rPr>
              <a:t>.11.2011</a:t>
            </a:r>
            <a:r>
              <a:rPr lang="ru-RU" sz="1400" b="1" dirty="0" smtClean="0">
                <a:latin typeface="Times New Roman" pitchFamily="18" charset="0"/>
              </a:rPr>
              <a:t>. 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Ф.И.О. </a:t>
            </a:r>
            <a:r>
              <a:rPr lang="ru-RU" sz="1400" b="1" dirty="0" err="1" smtClean="0">
                <a:latin typeface="Times New Roman" pitchFamily="18" charset="0"/>
              </a:rPr>
              <a:t>Рыкушина</a:t>
            </a:r>
            <a:r>
              <a:rPr lang="ru-RU" sz="1400" b="1" dirty="0" smtClean="0">
                <a:latin typeface="Times New Roman" pitchFamily="18" charset="0"/>
              </a:rPr>
              <a:t> В.Ф.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Год рождения: </a:t>
            </a:r>
            <a:r>
              <a:rPr lang="ru-RU" sz="1400" b="1" dirty="0" smtClean="0">
                <a:latin typeface="Times New Roman" pitchFamily="18" charset="0"/>
              </a:rPr>
              <a:t>09.07.1946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Диагноз</a:t>
            </a:r>
            <a:r>
              <a:rPr lang="ru-RU" sz="1400" b="1" dirty="0" smtClean="0">
                <a:latin typeface="Times New Roman" pitchFamily="18" charset="0"/>
              </a:rPr>
              <a:t>: ВСА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Отделение: 21 </a:t>
            </a:r>
            <a:r>
              <a:rPr lang="ru-RU" sz="1400" b="1" dirty="0" smtClean="0">
                <a:latin typeface="Times New Roman" pitchFamily="18" charset="0"/>
              </a:rPr>
              <a:t>№ 13925 </a:t>
            </a:r>
            <a:endParaRPr lang="ru-RU" sz="1200" dirty="0">
              <a:latin typeface="Times New Roman" pitchFamily="18" charset="0"/>
            </a:endParaRPr>
          </a:p>
          <a:p>
            <a:pPr eaLnBrk="0" hangingPunct="0"/>
            <a:endParaRPr lang="ru-RU" sz="1200" b="1" dirty="0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</a:t>
            </a:r>
            <a:r>
              <a:rPr lang="ru-RU" sz="1400" dirty="0" smtClean="0">
                <a:latin typeface="Times New Roman" pitchFamily="18" charset="0"/>
              </a:rPr>
              <a:t>ЩЕРБАКОВ А.С..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</a:t>
            </a:r>
            <a:r>
              <a:rPr lang="ru-RU" sz="1400" dirty="0" smtClean="0">
                <a:latin typeface="Times New Roman" pitchFamily="18" charset="0"/>
              </a:rPr>
              <a:t>МЕШАЛКИНА </a:t>
            </a:r>
            <a:r>
              <a:rPr lang="ru-RU" sz="1400" dirty="0" smtClean="0">
                <a:latin typeface="Times New Roman" pitchFamily="18" charset="0"/>
              </a:rPr>
              <a:t>И.В.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dirty="0" smtClean="0">
                <a:latin typeface="Times New Roman" pitchFamily="18" charset="0"/>
              </a:rPr>
              <a:t>ПАНЧЕНКО С.В.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000" b="1" dirty="0">
                <a:latin typeface="Times New Roman" pitchFamily="18" charset="0"/>
              </a:rPr>
              <a:t>М/С АНЕСТЕЗИСТ               </a:t>
            </a:r>
            <a:r>
              <a:rPr lang="ru-RU" sz="1400" dirty="0" smtClean="0">
                <a:latin typeface="Times New Roman" pitchFamily="18" charset="0"/>
              </a:rPr>
              <a:t>БЛОХИНА И.С.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Р/лаборант:</a:t>
            </a:r>
            <a:r>
              <a:rPr lang="ru-RU" sz="1200" dirty="0">
                <a:latin typeface="Times New Roman" pitchFamily="18" charset="0"/>
              </a:rPr>
              <a:t>                  </a:t>
            </a:r>
            <a:r>
              <a:rPr lang="ru-RU" sz="1400" dirty="0">
                <a:latin typeface="Times New Roman" pitchFamily="18" charset="0"/>
              </a:rPr>
              <a:t>	</a:t>
            </a: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en-US" sz="1400" dirty="0" err="1" smtClean="0">
                <a:latin typeface="Times New Roman" pitchFamily="18" charset="0"/>
              </a:rPr>
              <a:t>Omnipaque</a:t>
            </a:r>
            <a:r>
              <a:rPr lang="ru-RU" sz="1400" dirty="0" smtClean="0">
                <a:latin typeface="Times New Roman" pitchFamily="18" charset="0"/>
              </a:rPr>
              <a:t> 350 - </a:t>
            </a:r>
            <a:r>
              <a:rPr lang="ru-RU" sz="1400" dirty="0" smtClean="0">
                <a:latin typeface="Times New Roman" pitchFamily="18" charset="0"/>
              </a:rPr>
              <a:t>150   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</a:rPr>
              <a:t>Ultravist</a:t>
            </a:r>
            <a:r>
              <a:rPr lang="ru-RU" sz="1400" dirty="0">
                <a:latin typeface="Times New Roman" pitchFamily="18" charset="0"/>
              </a:rPr>
              <a:t> 370 </a:t>
            </a:r>
            <a:r>
              <a:rPr lang="ru-RU" sz="1400" dirty="0" smtClean="0">
                <a:latin typeface="Times New Roman" pitchFamily="18" charset="0"/>
              </a:rPr>
              <a:t>250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284538" y="6156325"/>
            <a:ext cx="28527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Время </a:t>
            </a:r>
            <a:r>
              <a:rPr lang="en-US" sz="1400" dirty="0"/>
              <a:t>R</a:t>
            </a:r>
            <a:r>
              <a:rPr lang="ru-RU" sz="1400" dirty="0"/>
              <a:t>-скопии </a:t>
            </a:r>
            <a:r>
              <a:rPr lang="ru-RU" sz="1400" dirty="0" smtClean="0"/>
              <a:t>06:00 </a:t>
            </a:r>
            <a:r>
              <a:rPr lang="ru-RU" sz="1400" dirty="0"/>
              <a:t>мин.</a:t>
            </a:r>
          </a:p>
          <a:p>
            <a:r>
              <a:rPr lang="ru-RU" sz="1400" dirty="0"/>
              <a:t>Доза облучения </a:t>
            </a:r>
            <a:r>
              <a:rPr lang="ru-RU" sz="1400" dirty="0" smtClean="0"/>
              <a:t>          </a:t>
            </a:r>
            <a:r>
              <a:rPr lang="en-US" sz="1400" dirty="0" err="1" smtClean="0"/>
              <a:t>mGy</a:t>
            </a:r>
            <a:endParaRPr lang="ru-RU" sz="1400" dirty="0"/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                  PIG 100      </a:t>
            </a:r>
            <a:r>
              <a:rPr lang="en-US" sz="1400" dirty="0">
                <a:latin typeface="Times New Roman" pitchFamily="18" charset="0"/>
              </a:rPr>
              <a:t>      </a:t>
            </a:r>
            <a:r>
              <a:rPr lang="ru-RU" sz="1400" dirty="0">
                <a:latin typeface="Times New Roman" pitchFamily="18" charset="0"/>
              </a:rPr>
              <a:t>     </a:t>
            </a:r>
            <a:r>
              <a:rPr lang="en-US" sz="1400" dirty="0">
                <a:latin typeface="Times New Roman" pitchFamily="18" charset="0"/>
              </a:rPr>
              <a:t>  </a:t>
            </a:r>
            <a:r>
              <a:rPr lang="ru-RU" sz="1400" dirty="0">
                <a:latin typeface="Times New Roman" pitchFamily="18" charset="0"/>
              </a:rPr>
              <a:t>        </a:t>
            </a:r>
            <a:r>
              <a:rPr lang="en-US" sz="1400" dirty="0">
                <a:latin typeface="Times New Roman" pitchFamily="18" charset="0"/>
              </a:rPr>
              <a:t> 4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              </a:t>
            </a:r>
            <a:r>
              <a:rPr lang="ru-RU" sz="1400" dirty="0">
                <a:latin typeface="Times New Roman" pitchFamily="18" charset="0"/>
              </a:rPr>
              <a:t>    </a:t>
            </a:r>
            <a:r>
              <a:rPr lang="en-US" sz="1400" dirty="0">
                <a:latin typeface="Times New Roman" pitchFamily="18" charset="0"/>
              </a:rPr>
              <a:t> 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 </a:t>
            </a:r>
            <a:r>
              <a:rPr lang="ru-RU" sz="1400" dirty="0" smtClean="0"/>
              <a:t> Н-1  </a:t>
            </a:r>
            <a:r>
              <a:rPr lang="en-US" sz="1400" dirty="0" smtClean="0"/>
              <a:t>   </a:t>
            </a:r>
            <a:r>
              <a:rPr lang="ru-RU" sz="1400" dirty="0" smtClean="0"/>
              <a:t>                     </a:t>
            </a:r>
            <a:r>
              <a:rPr lang="en-US" sz="1400" dirty="0" smtClean="0"/>
              <a:t> </a:t>
            </a:r>
            <a:r>
              <a:rPr lang="ru-RU" sz="1400" dirty="0" smtClean="0"/>
              <a:t>      </a:t>
            </a:r>
            <a:r>
              <a:rPr lang="en-US" sz="1400" dirty="0"/>
              <a:t>4</a:t>
            </a:r>
            <a:r>
              <a:rPr lang="ru-RU" sz="1400" dirty="0"/>
              <a:t> </a:t>
            </a:r>
            <a:r>
              <a:rPr lang="en-US" sz="1400" dirty="0">
                <a:latin typeface="Times New Roman" pitchFamily="18" charset="0"/>
              </a:rPr>
              <a:t>F            </a:t>
            </a:r>
            <a:r>
              <a:rPr lang="ru-RU" sz="1400" dirty="0">
                <a:latin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</a:rPr>
              <a:t>5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AR-1                                                            </a:t>
            </a:r>
            <a:r>
              <a:rPr lang="en-US" sz="1400" dirty="0" smtClean="0">
                <a:latin typeface="Times New Roman" pitchFamily="18" charset="0"/>
              </a:rPr>
              <a:t>5F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  Пр.ОСА               Л.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ru-RU" sz="1400" dirty="0" err="1">
                <a:latin typeface="Times New Roman" pitchFamily="18" charset="0"/>
              </a:rPr>
              <a:t>Л.Позвон</a:t>
            </a:r>
            <a:r>
              <a:rPr lang="ru-RU" sz="1400" dirty="0">
                <a:latin typeface="Times New Roman" pitchFamily="18" charset="0"/>
              </a:rPr>
              <a:t>..А     </a:t>
            </a:r>
          </a:p>
          <a:p>
            <a:r>
              <a:rPr lang="ru-RU" sz="1400" dirty="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4286256" y="4857752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50"/>
          <p:cNvSpPr>
            <a:spLocks noChangeArrowheads="1"/>
          </p:cNvSpPr>
          <p:nvPr/>
        </p:nvSpPr>
        <p:spPr bwMode="auto">
          <a:xfrm>
            <a:off x="270827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7" name="Rectangle 51"/>
          <p:cNvSpPr>
            <a:spLocks noChangeArrowheads="1"/>
          </p:cNvSpPr>
          <p:nvPr/>
        </p:nvSpPr>
        <p:spPr bwMode="auto">
          <a:xfrm>
            <a:off x="2708275" y="57245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8" name="Rectangle 56"/>
          <p:cNvSpPr>
            <a:spLocks noChangeArrowheads="1"/>
          </p:cNvSpPr>
          <p:nvPr/>
        </p:nvSpPr>
        <p:spPr bwMode="auto">
          <a:xfrm>
            <a:off x="5300663" y="57245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57"/>
          <p:cNvSpPr>
            <a:spLocks noChangeArrowheads="1"/>
          </p:cNvSpPr>
          <p:nvPr/>
        </p:nvSpPr>
        <p:spPr bwMode="auto">
          <a:xfrm>
            <a:off x="5300663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0" name="Rectangle 62"/>
          <p:cNvSpPr>
            <a:spLocks noChangeArrowheads="1"/>
          </p:cNvSpPr>
          <p:nvPr/>
        </p:nvSpPr>
        <p:spPr bwMode="auto">
          <a:xfrm>
            <a:off x="260350" y="6516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91" name="Rectangle 63"/>
          <p:cNvSpPr>
            <a:spLocks noChangeArrowheads="1"/>
          </p:cNvSpPr>
          <p:nvPr/>
        </p:nvSpPr>
        <p:spPr bwMode="auto">
          <a:xfrm>
            <a:off x="260350" y="63007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92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4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5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6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4" name="Rectangle 129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5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 х  </a:t>
            </a:r>
          </a:p>
        </p:txBody>
      </p:sp>
      <p:sp>
        <p:nvSpPr>
          <p:cNvPr id="2116" name="Rectangle 136"/>
          <p:cNvSpPr>
            <a:spLocks noChangeArrowheads="1"/>
          </p:cNvSpPr>
          <p:nvPr/>
        </p:nvSpPr>
        <p:spPr bwMode="auto">
          <a:xfrm>
            <a:off x="3933825" y="57245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Контроль за местом пункции. </a:t>
            </a:r>
          </a:p>
          <a:p>
            <a:pPr marL="342900" indent="-342900"/>
            <a:r>
              <a:rPr lang="ru-RU" sz="1600" b="1" dirty="0"/>
              <a:t>Заключение: </a:t>
            </a:r>
            <a:r>
              <a:rPr lang="ru-RU" sz="1200" b="1" i="1" dirty="0" smtClean="0"/>
              <a:t>на ангиограммах дуги аорты и её ветвей определяется</a:t>
            </a:r>
          </a:p>
          <a:p>
            <a:pPr marL="342900" indent="-342900"/>
            <a:r>
              <a:rPr lang="ru-RU" sz="1200" b="1" i="1" dirty="0" smtClean="0"/>
              <a:t>СПРАВА:  Выраженная С</a:t>
            </a:r>
            <a:r>
              <a:rPr lang="ru-RU" sz="1200" b="1" i="1" dirty="0" smtClean="0"/>
              <a:t> </a:t>
            </a:r>
            <a:r>
              <a:rPr lang="ru-RU" sz="1200" b="1" i="1" dirty="0" smtClean="0"/>
              <a:t>– образная деформация </a:t>
            </a:r>
            <a:r>
              <a:rPr lang="ru-RU" sz="1200" b="1" i="1" dirty="0" smtClean="0"/>
              <a:t>ОСА, выраженная С – образная деформация ВСА  </a:t>
            </a:r>
            <a:r>
              <a:rPr lang="ru-RU" sz="1200" b="1" i="1" dirty="0" smtClean="0"/>
              <a:t>сегмента </a:t>
            </a:r>
            <a:r>
              <a:rPr lang="en-US" sz="1200" b="1" i="1" dirty="0" smtClean="0"/>
              <a:t>S1</a:t>
            </a:r>
            <a:r>
              <a:rPr lang="ru-RU" sz="1200" b="1" i="1" dirty="0" smtClean="0"/>
              <a:t>, </a:t>
            </a:r>
            <a:r>
              <a:rPr lang="ru-RU" sz="1200" b="1" i="1" dirty="0" smtClean="0"/>
              <a:t>умеренная </a:t>
            </a:r>
            <a:r>
              <a:rPr lang="en-US" sz="1200" b="1" i="1" dirty="0" smtClean="0"/>
              <a:t>S – </a:t>
            </a:r>
            <a:r>
              <a:rPr lang="ru-RU" sz="1200" b="1" i="1" dirty="0" smtClean="0"/>
              <a:t>образная деформация позвоночной артерии </a:t>
            </a:r>
            <a:r>
              <a:rPr lang="en-US" sz="1200" b="1" i="1" dirty="0" smtClean="0"/>
              <a:t>V1.</a:t>
            </a:r>
          </a:p>
          <a:p>
            <a:pPr marL="342900" indent="-342900"/>
            <a:r>
              <a:rPr lang="ru-RU" sz="1200" b="1" i="1" dirty="0" smtClean="0"/>
              <a:t>СЛЕВА:  умеренная </a:t>
            </a:r>
            <a:r>
              <a:rPr lang="en-US" sz="1200" b="1" i="1" dirty="0" smtClean="0"/>
              <a:t>S – </a:t>
            </a:r>
            <a:r>
              <a:rPr lang="ru-RU" sz="1200" b="1" i="1" dirty="0" smtClean="0"/>
              <a:t>образная </a:t>
            </a:r>
            <a:r>
              <a:rPr lang="ru-RU" sz="1200" b="1" i="1" dirty="0" smtClean="0"/>
              <a:t>деформация позвоночной артерии сегмента </a:t>
            </a:r>
            <a:r>
              <a:rPr lang="en-US" sz="1200" b="1" i="1" dirty="0" smtClean="0"/>
              <a:t>V1</a:t>
            </a:r>
            <a:r>
              <a:rPr lang="en-US" sz="1200" b="1" i="1" dirty="0" smtClean="0"/>
              <a:t>.</a:t>
            </a:r>
            <a:r>
              <a:rPr lang="ru-RU" sz="1200" b="1" i="1" dirty="0" smtClean="0"/>
              <a:t> </a:t>
            </a:r>
            <a:endParaRPr lang="ru-RU" sz="13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3213100" y="3071802"/>
            <a:ext cx="36449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 dirty="0"/>
          </a:p>
          <a:p>
            <a:r>
              <a:rPr lang="ru-RU" sz="1400" dirty="0" err="1"/>
              <a:t>Врач</a:t>
            </a:r>
            <a:r>
              <a:rPr lang="ru-RU" sz="1400" dirty="0" err="1" smtClean="0"/>
              <a:t>:_______________</a:t>
            </a:r>
            <a:endParaRPr lang="ru-RU" sz="1400" dirty="0"/>
          </a:p>
          <a:p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11973</TotalTime>
  <Words>263</Words>
  <Application>Microsoft Office PowerPoint</Application>
  <PresentationFormat>Экран (4:3)</PresentationFormat>
  <Paragraphs>84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653</cp:revision>
  <dcterms:created xsi:type="dcterms:W3CDTF">2007-06-09T07:57:56Z</dcterms:created>
  <dcterms:modified xsi:type="dcterms:W3CDTF">2011-11-28T18:12:05Z</dcterms:modified>
</cp:coreProperties>
</file>