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155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33501-3969-4491-807A-F465CEAAA9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8CA4D-E2B8-45C8-83D4-4E49A37D37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4474B-C307-49D7-B296-F3D422EEE7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1B8A7-210E-4D25-A5EA-B47BB25640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7FBE9-E56B-42BC-B065-D8B38776D0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70D0F-E210-47AA-9C74-3FE8B0390B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8C33F-4C17-483D-92CB-C9CA90B0071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6C0D1-2736-4098-99F2-E5304DCD8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3226-1CB0-4B13-99B3-B1410D664A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ABF60-42CB-463E-A922-952576559F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0300C-1CC2-4BDD-9EB6-104D3B3B3A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2D63996-A095-4B61-A18F-366549429E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 СОСУДОВ ГОЛОВНОГО МОЗГА</a:t>
            </a:r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714375"/>
            <a:ext cx="3024188" cy="29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Дата:  13.10.11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Ф.И.О. : Новиков С.В.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Год рождения: 1957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Диагноз : АВМ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Отделение 7 № 10878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Начало:11.30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Окончание:12.30</a:t>
            </a: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55988" y="1412875"/>
            <a:ext cx="3429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Рентгенхирург         </a:t>
            </a:r>
            <a:r>
              <a:rPr lang="ru-RU" sz="140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Операционная м</a:t>
            </a:r>
            <a:r>
              <a:rPr lang="en-US" sz="1400" b="1">
                <a:latin typeface="Times New Roman" pitchFamily="18" charset="0"/>
              </a:rPr>
              <a:t>/</a:t>
            </a:r>
            <a:r>
              <a:rPr lang="ru-RU" sz="1400" b="1">
                <a:latin typeface="Times New Roman" pitchFamily="18" charset="0"/>
              </a:rPr>
              <a:t>с: </a:t>
            </a:r>
            <a:r>
              <a:rPr lang="ru-RU" sz="1400">
                <a:latin typeface="Times New Roman" pitchFamily="18" charset="0"/>
              </a:rPr>
              <a:t>КАЗАНЦЕВА А.М.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Анестезиолог:          </a:t>
            </a:r>
            <a:r>
              <a:rPr lang="ru-RU" sz="1400">
                <a:latin typeface="Times New Roman" pitchFamily="18" charset="0"/>
              </a:rPr>
              <a:t>ФИЛАРЕТОВА Е.В.</a:t>
            </a:r>
            <a:endParaRPr lang="ru-RU" sz="1400" b="1">
              <a:latin typeface="Times New Roman" pitchFamily="18" charset="0"/>
            </a:endParaRP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М/с анестезист:        </a:t>
            </a:r>
            <a:r>
              <a:rPr lang="ru-RU" sz="1400">
                <a:latin typeface="Times New Roman" pitchFamily="18" charset="0"/>
              </a:rPr>
              <a:t>ПОПЛАВКОВА Е.А.</a:t>
            </a:r>
            <a:endParaRPr lang="ru-RU" sz="16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ru-RU" sz="1400" b="1">
                <a:latin typeface="Times New Roman" pitchFamily="18" charset="0"/>
              </a:rPr>
              <a:t>Р/лаборант:               </a:t>
            </a:r>
            <a:r>
              <a:rPr lang="ru-RU" sz="1400">
                <a:latin typeface="Times New Roman" pitchFamily="18" charset="0"/>
              </a:rPr>
              <a:t>МЕЛЕКА Е.А. </a:t>
            </a:r>
            <a:endParaRPr lang="ru-RU" sz="12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6F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651500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>
                <a:latin typeface="Times New Roman" pitchFamily="18" charset="0"/>
              </a:rPr>
              <a:t>Контраст:</a:t>
            </a:r>
            <a:endParaRPr lang="en-US">
              <a:latin typeface="Times New Roman" pitchFamily="18" charset="0"/>
            </a:endParaRPr>
          </a:p>
          <a:p>
            <a:pPr eaLnBrk="0" hangingPunct="0"/>
            <a:r>
              <a:rPr lang="ru-RU" sz="16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Omnipaque </a:t>
            </a:r>
            <a:r>
              <a:rPr lang="ru-RU" sz="1400">
                <a:latin typeface="Times New Roman" pitchFamily="18" charset="0"/>
              </a:rPr>
              <a:t>350 150</a:t>
            </a:r>
            <a:r>
              <a:rPr lang="en-US" sz="140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>
                <a:latin typeface="Times New Roman" pitchFamily="18" charset="0"/>
              </a:rPr>
              <a:t>    Ultravist </a:t>
            </a:r>
            <a:r>
              <a:rPr lang="ru-RU" sz="1400">
                <a:latin typeface="Times New Roman" pitchFamily="18" charset="0"/>
              </a:rPr>
              <a:t> 300 150 </a:t>
            </a:r>
            <a:r>
              <a:rPr lang="en-US" sz="140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>
                <a:latin typeface="Times New Roman" pitchFamily="18" charset="0"/>
              </a:rPr>
              <a:t>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Расходный материал</a:t>
            </a:r>
          </a:p>
          <a:p>
            <a:endParaRPr lang="ru-RU" sz="1400"/>
          </a:p>
          <a:p>
            <a:endParaRPr lang="ru-RU" sz="1400"/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500438" y="5867400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Время </a:t>
            </a:r>
            <a:r>
              <a:rPr lang="en-US" sz="1400">
                <a:latin typeface="Times New Roman" pitchFamily="18" charset="0"/>
              </a:rPr>
              <a:t>R</a:t>
            </a:r>
            <a:r>
              <a:rPr lang="ru-RU" sz="1400">
                <a:latin typeface="Times New Roman" pitchFamily="18" charset="0"/>
              </a:rPr>
              <a:t>-скопии 5.5 мн.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Доза облучения 422.02 </a:t>
            </a:r>
            <a:r>
              <a:rPr lang="en-US" sz="1400">
                <a:latin typeface="Times New Roman" pitchFamily="18" charset="0"/>
              </a:rPr>
              <a:t>mGy</a:t>
            </a:r>
            <a:r>
              <a:rPr lang="ru-RU" sz="1400">
                <a:latin typeface="Times New Roman" pitchFamily="18" charset="0"/>
              </a:rPr>
              <a:t>    </a:t>
            </a:r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</a:t>
            </a:r>
            <a:r>
              <a:rPr lang="en-US" sz="1400">
                <a:latin typeface="Times New Roman" pitchFamily="18" charset="0"/>
              </a:rPr>
              <a:t>Pig </a:t>
            </a:r>
            <a:r>
              <a:rPr lang="ru-RU" sz="1400">
                <a:latin typeface="Times New Roman" pitchFamily="18" charset="0"/>
              </a:rPr>
              <a:t>100 </a:t>
            </a:r>
            <a:r>
              <a:rPr lang="en-US" sz="1400">
                <a:latin typeface="Times New Roman" pitchFamily="18" charset="0"/>
              </a:rPr>
              <a:t>                     </a:t>
            </a:r>
            <a:r>
              <a:rPr lang="ru-RU" sz="1400">
                <a:latin typeface="Times New Roman" pitchFamily="18" charset="0"/>
              </a:rPr>
              <a:t>4</a:t>
            </a:r>
            <a:r>
              <a:rPr lang="en-US" sz="1400">
                <a:latin typeface="Times New Roman" pitchFamily="18" charset="0"/>
              </a:rPr>
              <a:t>F                   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en-US" sz="1400">
                <a:latin typeface="Times New Roman" pitchFamily="18" charset="0"/>
              </a:rPr>
              <a:t>               JR-</a:t>
            </a:r>
            <a:r>
              <a:rPr lang="ru-RU" sz="1400">
                <a:latin typeface="Times New Roman" pitchFamily="18" charset="0"/>
              </a:rPr>
              <a:t>3.5 </a:t>
            </a:r>
            <a:r>
              <a:rPr lang="en-US" sz="1400">
                <a:latin typeface="Times New Roman" pitchFamily="18" charset="0"/>
              </a:rPr>
              <a:t>  </a:t>
            </a:r>
            <a:r>
              <a:rPr lang="ru-RU" sz="1400">
                <a:latin typeface="Times New Roman" pitchFamily="18" charset="0"/>
              </a:rPr>
              <a:t>               4</a:t>
            </a:r>
            <a:r>
              <a:rPr lang="en-US" sz="1400">
                <a:latin typeface="Times New Roman" pitchFamily="18" charset="0"/>
              </a:rPr>
              <a:t>F   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   </a:t>
            </a:r>
            <a:endParaRPr lang="ru-RU" sz="1400">
              <a:latin typeface="Times New Roman" pitchFamily="18" charset="0"/>
            </a:endParaRPr>
          </a:p>
          <a:p>
            <a:r>
              <a:rPr lang="en-US" sz="1400">
                <a:latin typeface="Times New Roman" pitchFamily="18" charset="0"/>
              </a:rPr>
              <a:t>              HH</a:t>
            </a:r>
            <a:r>
              <a:rPr lang="ru-RU" sz="1400">
                <a:latin typeface="Times New Roman" pitchFamily="18" charset="0"/>
              </a:rPr>
              <a:t>-1</a:t>
            </a:r>
            <a:r>
              <a:rPr lang="en-US" sz="1400">
                <a:latin typeface="Times New Roman" pitchFamily="18" charset="0"/>
              </a:rPr>
              <a:t>                </a:t>
            </a:r>
            <a:r>
              <a:rPr lang="ru-RU" sz="1400"/>
              <a:t>           </a:t>
            </a:r>
            <a:r>
              <a:rPr lang="en-US" sz="1400"/>
              <a:t> </a:t>
            </a:r>
            <a:r>
              <a:rPr lang="ru-RU" sz="1400"/>
              <a:t>4</a:t>
            </a:r>
            <a:r>
              <a:rPr lang="en-US" sz="1400">
                <a:latin typeface="Times New Roman" pitchFamily="18" charset="0"/>
              </a:rPr>
              <a:t>F   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</a:t>
            </a: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r>
              <a:rPr lang="ru-RU" sz="1400">
                <a:latin typeface="Times New Roman" pitchFamily="18" charset="0"/>
              </a:rPr>
              <a:t>      Дуга аорты                 Пр.ОСА          Пр.ВСА               ПрНСА          Пр.Позв.</a:t>
            </a:r>
          </a:p>
          <a:p>
            <a:r>
              <a:rPr lang="ru-RU" sz="1400">
                <a:latin typeface="Times New Roman" pitchFamily="18" charset="0"/>
              </a:rPr>
              <a:t>      Лев.подк.            </a:t>
            </a:r>
            <a:r>
              <a:rPr lang="en-US"/>
              <a:t> </a:t>
            </a:r>
            <a:r>
              <a:rPr lang="ru-RU" sz="1400">
                <a:latin typeface="Times New Roman" pitchFamily="18" charset="0"/>
              </a:rPr>
              <a:t>        Лев.ОСА         Лев.ВСА             ЛевНСА        Лев.Позв.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393382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270827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270827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0" name="Rectangle 58"/>
          <p:cNvSpPr>
            <a:spLocks noChangeArrowheads="1"/>
          </p:cNvSpPr>
          <p:nvPr/>
        </p:nvSpPr>
        <p:spPr bwMode="auto">
          <a:xfrm>
            <a:off x="27082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2" name="Rectangle 62"/>
          <p:cNvSpPr>
            <a:spLocks noChangeArrowheads="1"/>
          </p:cNvSpPr>
          <p:nvPr/>
        </p:nvSpPr>
        <p:spPr bwMode="auto">
          <a:xfrm>
            <a:off x="260350" y="62277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3" name="Rectangle 63"/>
          <p:cNvSpPr>
            <a:spLocks noChangeArrowheads="1"/>
          </p:cNvSpPr>
          <p:nvPr/>
        </p:nvSpPr>
        <p:spPr bwMode="auto">
          <a:xfrm>
            <a:off x="260350" y="60118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4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7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09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74" name="Group 126"/>
          <p:cNvGraphicFramePr>
            <a:graphicFrameLocks noGrp="1"/>
          </p:cNvGraphicFramePr>
          <p:nvPr/>
        </p:nvGraphicFramePr>
        <p:xfrm>
          <a:off x="333375" y="7451725"/>
          <a:ext cx="6264275" cy="865632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Гидроф.пров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7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9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dirty="0"/>
          </a:p>
          <a:p>
            <a:pPr marL="342900" indent="-342900" algn="just"/>
            <a:r>
              <a:rPr lang="ru-RU" sz="1200" b="1" dirty="0"/>
              <a:t>ЗАКЛЮЧЕНИЕ: На ангиограммах сосудов головного </a:t>
            </a:r>
            <a:r>
              <a:rPr lang="ru-RU" sz="1200" b="1" dirty="0" smtClean="0"/>
              <a:t>мозга 	и </a:t>
            </a:r>
            <a:r>
              <a:rPr lang="en-US" sz="1200" b="1" dirty="0" smtClean="0"/>
              <a:t>DSA </a:t>
            </a:r>
            <a:r>
              <a:rPr lang="en-US" sz="1200" b="1" dirty="0" err="1" smtClean="0"/>
              <a:t>dex</a:t>
            </a:r>
            <a:r>
              <a:rPr lang="en-US" sz="1200" b="1" dirty="0" smtClean="0"/>
              <a:t> </a:t>
            </a:r>
            <a:r>
              <a:rPr lang="ru-RU" sz="1200" b="1" dirty="0" smtClean="0"/>
              <a:t>определяется артериовенозная </a:t>
            </a:r>
            <a:r>
              <a:rPr lang="ru-RU" sz="1200" b="1" dirty="0" err="1" smtClean="0"/>
              <a:t>мальформация</a:t>
            </a:r>
            <a:r>
              <a:rPr lang="ru-RU" sz="1200" b="1" dirty="0" smtClean="0"/>
              <a:t> с </a:t>
            </a:r>
            <a:r>
              <a:rPr lang="ru-RU" sz="1200" b="1" dirty="0" err="1" smtClean="0"/>
              <a:t>афферентами</a:t>
            </a:r>
            <a:r>
              <a:rPr lang="ru-RU" sz="1200" b="1" dirty="0" smtClean="0"/>
              <a:t> из системы дистального сегмента передней мозговой артерии </a:t>
            </a:r>
            <a:r>
              <a:rPr lang="en-US" sz="1200" b="1" dirty="0" smtClean="0"/>
              <a:t>A2 </a:t>
            </a:r>
            <a:r>
              <a:rPr lang="ru-RU" sz="1200" b="1" dirty="0" smtClean="0"/>
              <a:t>в проекции а.</a:t>
            </a:r>
            <a:r>
              <a:rPr lang="en-US" sz="1200" b="1" dirty="0" err="1" smtClean="0"/>
              <a:t>frontomarginalis</a:t>
            </a:r>
            <a:r>
              <a:rPr lang="ru-RU" sz="1200" b="1" dirty="0" smtClean="0"/>
              <a:t> и дренирующая в верхний </a:t>
            </a:r>
            <a:r>
              <a:rPr lang="ru-RU" sz="1200" b="1" dirty="0" err="1" smtClean="0"/>
              <a:t>сагитальный</a:t>
            </a:r>
            <a:r>
              <a:rPr lang="ru-RU" sz="1200" b="1" dirty="0" smtClean="0"/>
              <a:t> синус. </a:t>
            </a:r>
            <a:r>
              <a:rPr lang="ru-RU" sz="1200" b="1" dirty="0" err="1" smtClean="0"/>
              <a:t>Малформация</a:t>
            </a:r>
            <a:r>
              <a:rPr lang="ru-RU" sz="1200" b="1" dirty="0" smtClean="0"/>
              <a:t> в сравнении от 13.09.11 в меньшем объёме.</a:t>
            </a:r>
            <a:endParaRPr lang="ru-RU" sz="1400" dirty="0"/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1025525" y="8869363"/>
            <a:ext cx="583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260350" y="3563938"/>
            <a:ext cx="597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1" name="Прямоугольник 8"/>
          <p:cNvSpPr>
            <a:spLocks noChangeArrowheads="1"/>
          </p:cNvSpPr>
          <p:nvPr/>
        </p:nvSpPr>
        <p:spPr bwMode="auto">
          <a:xfrm>
            <a:off x="3105150" y="4387850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3082" name="Прямоугольник 11"/>
          <p:cNvSpPr>
            <a:spLocks noChangeArrowheads="1"/>
          </p:cNvSpPr>
          <p:nvPr/>
        </p:nvSpPr>
        <p:spPr bwMode="auto">
          <a:xfrm>
            <a:off x="2362200" y="43878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3083" name="Прямоугольник 12"/>
          <p:cNvSpPr>
            <a:spLocks noChangeArrowheads="1"/>
          </p:cNvSpPr>
          <p:nvPr/>
        </p:nvSpPr>
        <p:spPr bwMode="auto">
          <a:xfrm>
            <a:off x="0" y="3786188"/>
            <a:ext cx="6858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        </a:t>
            </a:r>
            <a:r>
              <a:rPr lang="ru-RU" sz="1400"/>
              <a:t>                            Протокол   анестезии. </a:t>
            </a:r>
          </a:p>
          <a:p>
            <a:endParaRPr lang="ru-RU" sz="1400"/>
          </a:p>
          <a:p>
            <a:r>
              <a:rPr lang="ru-RU" sz="1400"/>
              <a:t>               Туртанова А.С. №11038</a:t>
            </a:r>
            <a:endParaRPr lang="en-US" sz="1400"/>
          </a:p>
          <a:p>
            <a:r>
              <a:rPr lang="ru-RU" sz="1400"/>
              <a:t> 14.09.2011</a:t>
            </a:r>
            <a:endParaRPr lang="en-US" sz="1400"/>
          </a:p>
          <a:p>
            <a:r>
              <a:rPr lang="ru-RU" sz="1400"/>
              <a:t>16:00 – 16:30    </a:t>
            </a:r>
          </a:p>
          <a:p>
            <a:r>
              <a:rPr lang="ru-RU" sz="1400"/>
              <a:t>С анамнезом и медицинской  документацией ознакомлена</a:t>
            </a:r>
            <a:r>
              <a:rPr lang="en-US" sz="1400"/>
              <a:t> </a:t>
            </a:r>
            <a:r>
              <a:rPr lang="ru-RU" sz="1400"/>
              <a:t>.</a:t>
            </a:r>
          </a:p>
          <a:p>
            <a:r>
              <a:rPr lang="ru-RU" sz="1400"/>
              <a:t>Риск анестезии </a:t>
            </a:r>
            <a:r>
              <a:rPr lang="en-US" sz="1400"/>
              <a:t>II</a:t>
            </a:r>
            <a:r>
              <a:rPr lang="ru-RU" sz="1400"/>
              <a:t>.</a:t>
            </a:r>
          </a:p>
          <a:p>
            <a:r>
              <a:rPr lang="ru-RU" sz="1400"/>
              <a:t> Доставлен в операционную.</a:t>
            </a:r>
          </a:p>
          <a:p>
            <a:r>
              <a:rPr lang="ru-RU" sz="1400"/>
              <a:t> АД 100/70 мм.рт. ст. ЧСС 82 в мин. </a:t>
            </a:r>
          </a:p>
          <a:p>
            <a:r>
              <a:rPr lang="ru-RU" sz="1400"/>
              <a:t>В/в введено </a:t>
            </a:r>
            <a:r>
              <a:rPr lang="en-US" sz="1400"/>
              <a:t> S.Sibazoni 10 mg</a:t>
            </a:r>
            <a:r>
              <a:rPr lang="ru-RU" sz="1400"/>
              <a:t>.</a:t>
            </a:r>
          </a:p>
          <a:p>
            <a:endParaRPr lang="ru-RU" sz="1400"/>
          </a:p>
          <a:p>
            <a:r>
              <a:rPr lang="ru-RU" sz="1400"/>
              <a:t> Гемодинамика :АД-100/70 -90/60 мм </a:t>
            </a:r>
            <a:r>
              <a:rPr lang="en-US" sz="1400"/>
              <a:t>Hg</a:t>
            </a:r>
            <a:r>
              <a:rPr lang="ru-RU" sz="1400"/>
              <a:t>,ЧСС-86- 110в мин, ЧДД= 18 в мин, </a:t>
            </a:r>
            <a:r>
              <a:rPr lang="en-US" sz="1400"/>
              <a:t>S</a:t>
            </a:r>
            <a:r>
              <a:rPr lang="ru-RU" sz="1400"/>
              <a:t>р</a:t>
            </a:r>
            <a:r>
              <a:rPr lang="en-US" sz="1400"/>
              <a:t>O</a:t>
            </a:r>
            <a:r>
              <a:rPr lang="ru-RU" sz="1400"/>
              <a:t>2=97-98 %</a:t>
            </a:r>
          </a:p>
          <a:p>
            <a:r>
              <a:rPr lang="ru-RU" sz="1400"/>
              <a:t>Осложнений во время процедуры: нет</a:t>
            </a:r>
          </a:p>
          <a:p>
            <a:r>
              <a:rPr lang="ru-RU" sz="1400"/>
              <a:t>После окончания процедуры  в сознании, с самостоятельным эффективным дыханием,  АД=100/70 мм рт ст, ЧСС= 86 в мин, ЧДД= 18  в мин, </a:t>
            </a:r>
            <a:r>
              <a:rPr lang="en-US" sz="1400"/>
              <a:t>SaO</a:t>
            </a:r>
            <a:r>
              <a:rPr lang="ru-RU" sz="1400"/>
              <a:t>2=</a:t>
            </a:r>
            <a:r>
              <a:rPr lang="ru-RU" sz="1400" u="sng"/>
              <a:t> </a:t>
            </a:r>
            <a:r>
              <a:rPr lang="ru-RU" sz="1400"/>
              <a:t>98</a:t>
            </a:r>
            <a:r>
              <a:rPr lang="ru-RU" sz="1400" u="sng"/>
              <a:t> </a:t>
            </a:r>
            <a:r>
              <a:rPr lang="ru-RU" sz="1400"/>
              <a:t>%,</a:t>
            </a:r>
          </a:p>
          <a:p>
            <a:r>
              <a:rPr lang="ru-RU" sz="1400"/>
              <a:t>Неврологический статус прежний, переведен в палату под наблюдение дежурного мед.персонала, терапия согласована.</a:t>
            </a:r>
          </a:p>
          <a:p>
            <a:r>
              <a:rPr lang="ru-RU" sz="1400"/>
              <a:t>Рекомендовано: контроль АД, ЧСС, ЧДД.</a:t>
            </a:r>
          </a:p>
          <a:p>
            <a:r>
              <a:rPr lang="ru-RU" sz="1400"/>
              <a:t>        </a:t>
            </a:r>
          </a:p>
          <a:p>
            <a:r>
              <a:rPr lang="ru-RU" sz="1400"/>
              <a:t>                                                                     Врач : Филаретова Е.В.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8632</TotalTime>
  <Words>364</Words>
  <Application>Microsoft Office PowerPoint</Application>
  <PresentationFormat>Экран (4:3)</PresentationFormat>
  <Paragraphs>94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429</cp:revision>
  <dcterms:created xsi:type="dcterms:W3CDTF">2007-06-09T07:57:56Z</dcterms:created>
  <dcterms:modified xsi:type="dcterms:W3CDTF">2011-10-14T03:30:21Z</dcterms:modified>
</cp:coreProperties>
</file>