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6858000" cy="9906000" type="A4"/>
  <p:notesSz cx="6858000" cy="9555163"/>
  <p:defaultTextStyle>
    <a:defPPr>
      <a:defRPr lang="ru-RU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914" autoAdjust="0"/>
    <p:restoredTop sz="98682" autoAdjust="0"/>
  </p:normalViewPr>
  <p:slideViewPr>
    <p:cSldViewPr>
      <p:cViewPr>
        <p:scale>
          <a:sx n="75" d="100"/>
          <a:sy n="75" d="100"/>
        </p:scale>
        <p:origin x="-1542" y="-126"/>
      </p:cViewPr>
      <p:guideLst>
        <p:guide orient="horz" pos="312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4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87575" y="715963"/>
            <a:ext cx="2482850" cy="3584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538663"/>
            <a:ext cx="5486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9075738"/>
            <a:ext cx="2971800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CB5FB668-4386-4467-9D64-E3CE600729D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137C39-CC8C-43A6-BDF8-D14ECF35BDD0}" type="slidenum">
              <a:rPr lang="ru-RU" smtClean="0"/>
              <a:pPr/>
              <a:t>3</a:t>
            </a:fld>
            <a:endParaRPr lang="ru-RU" smtClean="0"/>
          </a:p>
        </p:txBody>
      </p:sp>
      <p:sp>
        <p:nvSpPr>
          <p:cNvPr id="6147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ru-RU" smtClean="0"/>
              <a:t>Посинфарктный кардиосклероз.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3076575"/>
            <a:ext cx="5829300" cy="212407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2063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8A15DD-8DE8-4D1F-894E-A01FC906253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9280BC-70E3-4A23-90B9-5E781545CFA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886325" y="881063"/>
            <a:ext cx="1457325" cy="79248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14350" y="881063"/>
            <a:ext cx="4219575" cy="79248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6AFAEB-712D-4EE0-A5EE-A3A1D7FEC77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3B2BE-6C39-4F4D-9697-910AB411E8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6365875"/>
            <a:ext cx="5829300" cy="196691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4198938"/>
            <a:ext cx="5829300" cy="21669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B5C82-259D-4B73-8A52-8A64259E174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862263"/>
            <a:ext cx="2838450" cy="594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CCF173-88D2-4B1C-BBE9-8352E12750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6875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217738"/>
            <a:ext cx="3030538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3141663"/>
            <a:ext cx="3030538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217738"/>
            <a:ext cx="3030537" cy="9239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3141663"/>
            <a:ext cx="3030537" cy="57070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C51C7-4FA8-4C48-BCB8-7DE37B9901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190403-84E4-460B-897F-BC96FE8067F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DCE87-7CD8-4108-ACF7-6A77340A172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93700"/>
            <a:ext cx="2255838" cy="1679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93700"/>
            <a:ext cx="3833812" cy="84550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2073275"/>
            <a:ext cx="2255838" cy="67754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634A2-1149-45D8-968B-FCB7FAE56A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934200"/>
            <a:ext cx="4114800" cy="8191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85825"/>
            <a:ext cx="4114800" cy="594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753350"/>
            <a:ext cx="4114800" cy="11620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87A25-7926-4F55-BE36-281D8BED62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81063"/>
            <a:ext cx="58293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862263"/>
            <a:ext cx="58293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Щелчок правит 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9024938"/>
            <a:ext cx="21717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9024938"/>
            <a:ext cx="142875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844D9C3D-55CE-4140-92D0-967F0490686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ChangeArrowheads="1"/>
          </p:cNvSpPr>
          <p:nvPr/>
        </p:nvSpPr>
        <p:spPr bwMode="auto">
          <a:xfrm>
            <a:off x="1524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sz="1600" b="1"/>
              <a:t>ЯРОСЛАВСКАЯ ОБЛАСТНАЯ </a:t>
            </a:r>
          </a:p>
          <a:p>
            <a:pPr algn="ctr"/>
            <a:r>
              <a:rPr lang="ru-RU" sz="1600" b="1"/>
              <a:t>КЛИНИЧЕСКАЯ БОЛЬНИЦА.</a:t>
            </a:r>
          </a:p>
          <a:p>
            <a:pPr algn="ctr"/>
            <a:r>
              <a:rPr lang="ru-RU" sz="1600" b="1"/>
              <a:t>КАБИНЕТ  АНГИОГРАФИИ.</a:t>
            </a:r>
          </a:p>
          <a:p>
            <a:pPr algn="ctr"/>
            <a:r>
              <a:rPr lang="ru-RU" sz="1600" b="1" u="sng"/>
              <a:t>КОРОНАРОВЕНТРИКУЛОГРАФИЯ</a:t>
            </a:r>
            <a:r>
              <a:rPr lang="ru-RU" sz="1600" u="sng"/>
              <a:t>.</a:t>
            </a:r>
            <a:endParaRPr lang="ru-RU" sz="1600"/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214313" y="1095375"/>
            <a:ext cx="2808287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/>
              <a:t>Дата: </a:t>
            </a:r>
            <a:r>
              <a:rPr lang="ru-RU" sz="1400" b="1" dirty="0" smtClean="0"/>
              <a:t>13.10.2011</a:t>
            </a:r>
            <a:endParaRPr lang="ru-RU" sz="1400" b="1" dirty="0"/>
          </a:p>
          <a:p>
            <a:r>
              <a:rPr lang="ru-RU" sz="1400" b="1" dirty="0"/>
              <a:t>Ф.И.О.: </a:t>
            </a:r>
            <a:r>
              <a:rPr lang="ru-RU" sz="1400" b="1" dirty="0" smtClean="0"/>
              <a:t>Тыквин В.К.</a:t>
            </a:r>
            <a:endParaRPr lang="ru-RU" sz="1400" b="1" dirty="0"/>
          </a:p>
          <a:p>
            <a:r>
              <a:rPr lang="ru-RU" sz="1400" b="1" dirty="0"/>
              <a:t>Год </a:t>
            </a:r>
            <a:r>
              <a:rPr lang="ru-RU" sz="1400" b="1" dirty="0" smtClean="0"/>
              <a:t>рождения:15.03.1954</a:t>
            </a:r>
            <a:endParaRPr lang="ru-RU" sz="1400" b="1" dirty="0"/>
          </a:p>
          <a:p>
            <a:r>
              <a:rPr lang="ru-RU" sz="1400" b="1" dirty="0"/>
              <a:t>Диагноз: ИБС</a:t>
            </a:r>
          </a:p>
          <a:p>
            <a:r>
              <a:rPr lang="ru-RU" sz="1400" b="1" dirty="0"/>
              <a:t>Отделение:10 </a:t>
            </a:r>
            <a:r>
              <a:rPr lang="ru-RU" sz="1400" b="1" dirty="0" smtClean="0"/>
              <a:t>№7390</a:t>
            </a:r>
            <a:endParaRPr lang="ru-RU" sz="1400" b="1" dirty="0"/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0" y="2360613"/>
            <a:ext cx="3124200" cy="237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600"/>
              <a:t>Под м/анестезией:</a:t>
            </a:r>
          </a:p>
          <a:p>
            <a:r>
              <a:rPr lang="ru-RU" sz="1600"/>
              <a:t>        новокаин 0.5%-20.0</a:t>
            </a:r>
          </a:p>
          <a:p>
            <a:r>
              <a:rPr lang="ru-RU" sz="1600"/>
              <a:t>         лидокаин  2%-20.0</a:t>
            </a:r>
          </a:p>
          <a:p>
            <a:r>
              <a:rPr lang="ru-RU" sz="1600"/>
              <a:t>        </a:t>
            </a:r>
          </a:p>
          <a:p>
            <a:r>
              <a:rPr lang="ru-RU" sz="1400"/>
              <a:t> </a:t>
            </a:r>
          </a:p>
        </p:txBody>
      </p:sp>
      <p:graphicFrame>
        <p:nvGraphicFramePr>
          <p:cNvPr id="3807" name="Group 1759"/>
          <p:cNvGraphicFramePr>
            <a:graphicFrameLocks noGrp="1"/>
          </p:cNvGraphicFramePr>
          <p:nvPr/>
        </p:nvGraphicFramePr>
        <p:xfrm>
          <a:off x="4149725" y="2936875"/>
          <a:ext cx="2160588" cy="914400"/>
        </p:xfrm>
        <a:graphic>
          <a:graphicData uri="http://schemas.openxmlformats.org/drawingml/2006/table">
            <a:tbl>
              <a:tblPr/>
              <a:tblGrid>
                <a:gridCol w="1044575"/>
                <a:gridCol w="539750"/>
                <a:gridCol w="5762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919" name="Group 1871"/>
          <p:cNvGraphicFramePr>
            <a:graphicFrameLocks noGrp="1"/>
          </p:cNvGraphicFramePr>
          <p:nvPr/>
        </p:nvGraphicFramePr>
        <p:xfrm>
          <a:off x="115888" y="4953000"/>
          <a:ext cx="6553200" cy="2173733"/>
        </p:xfrm>
        <a:graphic>
          <a:graphicData uri="http://schemas.openxmlformats.org/drawingml/2006/table">
            <a:tbl>
              <a:tblPr/>
              <a:tblGrid>
                <a:gridCol w="863600"/>
                <a:gridCol w="792162"/>
                <a:gridCol w="863600"/>
                <a:gridCol w="720725"/>
                <a:gridCol w="863600"/>
                <a:gridCol w="792163"/>
                <a:gridCol w="720725"/>
                <a:gridCol w="936625"/>
              </a:tblGrid>
              <a:tr h="360363">
                <a:tc gridSpan="8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Коронарографические</a:t>
                      </a: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катетеры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8300"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ПКА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аорта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6671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№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Д-тр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Judkins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4.0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Pigtail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Amplatz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113" name="Text Box 1217"/>
          <p:cNvSpPr txBox="1">
            <a:spLocks noChangeArrowheads="1"/>
          </p:cNvSpPr>
          <p:nvPr/>
        </p:nvSpPr>
        <p:spPr bwMode="auto">
          <a:xfrm>
            <a:off x="188913" y="7113588"/>
            <a:ext cx="3405187" cy="103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800" dirty="0"/>
              <a:t>Контраст:</a:t>
            </a:r>
            <a:endParaRPr lang="en-US" sz="1800" dirty="0"/>
          </a:p>
          <a:p>
            <a:r>
              <a:rPr lang="ru-RU" sz="1600" dirty="0"/>
              <a:t>    </a:t>
            </a:r>
            <a:r>
              <a:rPr lang="en-US" sz="1400" dirty="0" err="1"/>
              <a:t>Omnipaque</a:t>
            </a:r>
            <a:r>
              <a:rPr lang="ru-RU" sz="1400" dirty="0"/>
              <a:t>350   </a:t>
            </a:r>
            <a:r>
              <a:rPr lang="ru-RU" sz="1400" dirty="0" smtClean="0"/>
              <a:t>100 </a:t>
            </a:r>
            <a:r>
              <a:rPr lang="en-US" sz="1400" dirty="0"/>
              <a:t>ml</a:t>
            </a:r>
            <a:r>
              <a:rPr lang="ru-RU" sz="1400" dirty="0"/>
              <a:t>  </a:t>
            </a:r>
            <a:endParaRPr lang="en-US" sz="1400" dirty="0"/>
          </a:p>
          <a:p>
            <a:r>
              <a:rPr lang="en-US" sz="1400" dirty="0"/>
              <a:t>    </a:t>
            </a:r>
            <a:r>
              <a:rPr lang="en-US" sz="1400" dirty="0" err="1"/>
              <a:t>Ultravist</a:t>
            </a:r>
            <a:r>
              <a:rPr lang="en-US" sz="1400" dirty="0"/>
              <a:t> </a:t>
            </a:r>
            <a:r>
              <a:rPr lang="ru-RU" sz="1400" dirty="0"/>
              <a:t> 370       50мл.   </a:t>
            </a:r>
            <a:endParaRPr lang="en-US" sz="1400" dirty="0"/>
          </a:p>
          <a:p>
            <a:r>
              <a:rPr lang="en-US" sz="1400" dirty="0"/>
              <a:t>    </a:t>
            </a:r>
            <a:endParaRPr lang="ru-RU" sz="1400" dirty="0"/>
          </a:p>
        </p:txBody>
      </p:sp>
      <p:sp>
        <p:nvSpPr>
          <p:cNvPr id="2114" name="Text Box 1218"/>
          <p:cNvSpPr txBox="1">
            <a:spLocks noChangeArrowheads="1"/>
          </p:cNvSpPr>
          <p:nvPr/>
        </p:nvSpPr>
        <p:spPr bwMode="auto">
          <a:xfrm>
            <a:off x="428625" y="7810500"/>
            <a:ext cx="61912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Расходные материалы</a:t>
            </a:r>
          </a:p>
          <a:p>
            <a:endParaRPr lang="ru-RU" sz="1400"/>
          </a:p>
          <a:p>
            <a:endParaRPr lang="ru-RU" sz="1400"/>
          </a:p>
        </p:txBody>
      </p:sp>
      <p:sp>
        <p:nvSpPr>
          <p:cNvPr id="2115" name="Rectangle 1224"/>
          <p:cNvSpPr>
            <a:spLocks noChangeArrowheads="1"/>
          </p:cNvSpPr>
          <p:nvPr/>
        </p:nvSpPr>
        <p:spPr bwMode="auto">
          <a:xfrm>
            <a:off x="333375" y="4232275"/>
            <a:ext cx="63373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По проводнику поэтапная катетеризация</a:t>
            </a:r>
            <a:r>
              <a:rPr lang="en-US" sz="1400"/>
              <a:t>:</a:t>
            </a:r>
          </a:p>
          <a:p>
            <a:r>
              <a:rPr lang="ru-RU" sz="1400"/>
              <a:t>                                                                    ЛКА </a:t>
            </a:r>
            <a:r>
              <a:rPr lang="en-US" sz="1400"/>
              <a:t>                          </a:t>
            </a:r>
            <a:r>
              <a:rPr lang="ru-RU" sz="1400"/>
              <a:t>ПКА </a:t>
            </a:r>
            <a:endParaRPr lang="en-US" sz="1400"/>
          </a:p>
          <a:p>
            <a:r>
              <a:rPr lang="ru-RU" sz="1400"/>
              <a:t>Гр. аорта               ЛЖ </a:t>
            </a:r>
            <a:r>
              <a:rPr lang="en-US" sz="1400"/>
              <a:t>                    </a:t>
            </a:r>
            <a:r>
              <a:rPr lang="ru-RU" sz="1400"/>
              <a:t>Вн. Гр. Арт.</a:t>
            </a:r>
            <a:r>
              <a:rPr lang="en-US" sz="1400"/>
              <a:t>       </a:t>
            </a:r>
            <a:r>
              <a:rPr lang="ru-RU" sz="1400"/>
              <a:t>         Лев. ПкА</a:t>
            </a:r>
            <a:endParaRPr lang="en-US" sz="1400"/>
          </a:p>
          <a:p>
            <a:r>
              <a:rPr lang="en-US" sz="1400"/>
              <a:t>                                                                </a:t>
            </a:r>
            <a:r>
              <a:rPr lang="ru-RU" sz="1400"/>
              <a:t>   </a:t>
            </a:r>
          </a:p>
        </p:txBody>
      </p:sp>
      <p:sp>
        <p:nvSpPr>
          <p:cNvPr id="2116" name="Rectangle 1226"/>
          <p:cNvSpPr>
            <a:spLocks noChangeArrowheads="1"/>
          </p:cNvSpPr>
          <p:nvPr/>
        </p:nvSpPr>
        <p:spPr bwMode="auto">
          <a:xfrm>
            <a:off x="285750" y="3524250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7" name="Rectangle 1228"/>
          <p:cNvSpPr>
            <a:spLocks noChangeArrowheads="1"/>
          </p:cNvSpPr>
          <p:nvPr/>
        </p:nvSpPr>
        <p:spPr bwMode="auto">
          <a:xfrm>
            <a:off x="39338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8" name="Rectangle 1229"/>
          <p:cNvSpPr>
            <a:spLocks noChangeArrowheads="1"/>
          </p:cNvSpPr>
          <p:nvPr/>
        </p:nvSpPr>
        <p:spPr bwMode="auto">
          <a:xfrm>
            <a:off x="39338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9" name="Rectangle 1230"/>
          <p:cNvSpPr>
            <a:spLocks noChangeArrowheads="1"/>
          </p:cNvSpPr>
          <p:nvPr/>
        </p:nvSpPr>
        <p:spPr bwMode="auto">
          <a:xfrm>
            <a:off x="5876925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0" name="Rectangle 1232"/>
          <p:cNvSpPr>
            <a:spLocks noChangeArrowheads="1"/>
          </p:cNvSpPr>
          <p:nvPr/>
        </p:nvSpPr>
        <p:spPr bwMode="auto">
          <a:xfrm>
            <a:off x="260350" y="747395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1" name="Rectangle 1233"/>
          <p:cNvSpPr>
            <a:spLocks noChangeArrowheads="1"/>
          </p:cNvSpPr>
          <p:nvPr/>
        </p:nvSpPr>
        <p:spPr bwMode="auto">
          <a:xfrm>
            <a:off x="285750" y="7739063"/>
            <a:ext cx="142875" cy="142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2" name="Text Box 1411"/>
          <p:cNvSpPr txBox="1">
            <a:spLocks noChangeArrowheads="1"/>
          </p:cNvSpPr>
          <p:nvPr/>
        </p:nvSpPr>
        <p:spPr bwMode="auto">
          <a:xfrm>
            <a:off x="3500438" y="7329488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2.8 мин</a:t>
            </a:r>
            <a:r>
              <a:rPr lang="ru-RU" sz="1400" dirty="0"/>
              <a:t>.</a:t>
            </a:r>
          </a:p>
          <a:p>
            <a:r>
              <a:rPr lang="ru-RU" sz="1400" dirty="0"/>
              <a:t>Доза облучения  </a:t>
            </a:r>
            <a:r>
              <a:rPr lang="ru-RU" sz="1400" dirty="0" smtClean="0"/>
              <a:t>341.76  </a:t>
            </a:r>
            <a:r>
              <a:rPr lang="en-US" sz="1400" dirty="0" err="1"/>
              <a:t>mGy</a:t>
            </a:r>
            <a:r>
              <a:rPr lang="ru-RU" sz="1400" dirty="0"/>
              <a:t>    </a:t>
            </a:r>
          </a:p>
        </p:txBody>
      </p:sp>
      <p:sp>
        <p:nvSpPr>
          <p:cNvPr id="2123" name="Rectangle 1412"/>
          <p:cNvSpPr>
            <a:spLocks noChangeArrowheads="1"/>
          </p:cNvSpPr>
          <p:nvPr/>
        </p:nvSpPr>
        <p:spPr bwMode="auto">
          <a:xfrm>
            <a:off x="2997200" y="2936875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Пункция:</a:t>
            </a:r>
          </a:p>
        </p:txBody>
      </p:sp>
      <p:pic>
        <p:nvPicPr>
          <p:cNvPr id="2124" name="Picture 1451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663" y="200025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25" name="Rectangle 1750"/>
          <p:cNvSpPr>
            <a:spLocks noChangeArrowheads="1"/>
          </p:cNvSpPr>
          <p:nvPr/>
        </p:nvSpPr>
        <p:spPr bwMode="auto">
          <a:xfrm>
            <a:off x="5876925" y="45212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6" name="Text Box 1751"/>
          <p:cNvSpPr txBox="1">
            <a:spLocks noChangeArrowheads="1"/>
          </p:cNvSpPr>
          <p:nvPr/>
        </p:nvSpPr>
        <p:spPr bwMode="auto">
          <a:xfrm>
            <a:off x="476250" y="3944938"/>
            <a:ext cx="5780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Установлен интродьюссер:  5</a:t>
            </a:r>
            <a:r>
              <a:rPr lang="en-US" sz="1400"/>
              <a:t>F                        6F</a:t>
            </a:r>
            <a:endParaRPr lang="ru-RU" sz="1400"/>
          </a:p>
        </p:txBody>
      </p:sp>
      <p:sp>
        <p:nvSpPr>
          <p:cNvPr id="2127" name="Rectangle 1752"/>
          <p:cNvSpPr>
            <a:spLocks noChangeArrowheads="1"/>
          </p:cNvSpPr>
          <p:nvPr/>
        </p:nvSpPr>
        <p:spPr bwMode="auto">
          <a:xfrm>
            <a:off x="2997200" y="40163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8" name="Rectangle 1753"/>
          <p:cNvSpPr>
            <a:spLocks noChangeArrowheads="1"/>
          </p:cNvSpPr>
          <p:nvPr/>
        </p:nvSpPr>
        <p:spPr bwMode="auto">
          <a:xfrm>
            <a:off x="4221163" y="40163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29" name="Line 175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0" name="Line 1756"/>
          <p:cNvSpPr>
            <a:spLocks noChangeShapeType="1"/>
          </p:cNvSpPr>
          <p:nvPr/>
        </p:nvSpPr>
        <p:spPr bwMode="auto">
          <a:xfrm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1" name="Line 175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32" name="Line 175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3908" name="Group 1860"/>
          <p:cNvGraphicFramePr>
            <a:graphicFrameLocks noGrp="1"/>
          </p:cNvGraphicFramePr>
          <p:nvPr/>
        </p:nvGraphicFramePr>
        <p:xfrm>
          <a:off x="188913" y="8121650"/>
          <a:ext cx="5976937" cy="865632"/>
        </p:xfrm>
        <a:graphic>
          <a:graphicData uri="http://schemas.openxmlformats.org/drawingml/2006/table">
            <a:tbl>
              <a:tblPr/>
              <a:tblGrid>
                <a:gridCol w="1193800"/>
                <a:gridCol w="1196975"/>
                <a:gridCol w="1195387"/>
                <a:gridCol w="1196975"/>
                <a:gridCol w="1193800"/>
              </a:tblGrid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Колба д.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Диагност.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Соединит.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Белья однор.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3" name="Text Box 1830"/>
          <p:cNvSpPr txBox="1">
            <a:spLocks noChangeArrowheads="1"/>
          </p:cNvSpPr>
          <p:nvPr/>
        </p:nvSpPr>
        <p:spPr bwMode="auto">
          <a:xfrm>
            <a:off x="404813" y="92011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/>
          </a:p>
        </p:txBody>
      </p:sp>
      <p:sp>
        <p:nvSpPr>
          <p:cNvPr id="2154" name="Rectangle 1833"/>
          <p:cNvSpPr>
            <a:spLocks noChangeArrowheads="1"/>
          </p:cNvSpPr>
          <p:nvPr/>
        </p:nvSpPr>
        <p:spPr bwMode="auto">
          <a:xfrm>
            <a:off x="2349500" y="47371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 </a:t>
            </a:r>
          </a:p>
        </p:txBody>
      </p:sp>
      <p:sp>
        <p:nvSpPr>
          <p:cNvPr id="2155" name="Rectangle 1861"/>
          <p:cNvSpPr>
            <a:spLocks noChangeArrowheads="1"/>
          </p:cNvSpPr>
          <p:nvPr/>
        </p:nvSpPr>
        <p:spPr bwMode="auto">
          <a:xfrm>
            <a:off x="214313" y="33099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56" name="Rectangle 1872"/>
          <p:cNvSpPr>
            <a:spLocks noChangeArrowheads="1"/>
          </p:cNvSpPr>
          <p:nvPr/>
        </p:nvSpPr>
        <p:spPr bwMode="auto">
          <a:xfrm>
            <a:off x="3213100" y="1281113"/>
            <a:ext cx="3429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/>
              <a:t>Рентгенхирург          </a:t>
            </a:r>
            <a:r>
              <a:rPr lang="ru-RU" sz="1400"/>
              <a:t>ЩЕРБАКОВ А.С.</a:t>
            </a:r>
          </a:p>
          <a:p>
            <a:r>
              <a:rPr lang="ru-RU" sz="1400" b="1"/>
              <a:t>Операционная м</a:t>
            </a:r>
            <a:r>
              <a:rPr lang="en-US" sz="1400" b="1"/>
              <a:t>/</a:t>
            </a:r>
            <a:r>
              <a:rPr lang="ru-RU" sz="1400" b="1"/>
              <a:t>с</a:t>
            </a:r>
            <a:r>
              <a:rPr lang="ru-RU" sz="1400"/>
              <a:t>:  КАЗАНЦЕВА А.М.</a:t>
            </a:r>
          </a:p>
          <a:p>
            <a:r>
              <a:rPr lang="ru-RU" sz="1600" b="1"/>
              <a:t>Анестезиолог</a:t>
            </a:r>
            <a:r>
              <a:rPr lang="ru-RU" sz="1400"/>
              <a:t>:       ФИЛАРЕТОВА Е.В</a:t>
            </a:r>
          </a:p>
          <a:p>
            <a:r>
              <a:rPr lang="ru-RU" sz="1400" b="1"/>
              <a:t>М/с анестезист:</a:t>
            </a:r>
            <a:r>
              <a:rPr lang="ru-RU" sz="1400"/>
              <a:t>.       ПОПЛАВКОВА Е.А.</a:t>
            </a:r>
          </a:p>
          <a:p>
            <a:r>
              <a:rPr lang="ru-RU" sz="1400" b="1"/>
              <a:t>Рентгенлаборант:     </a:t>
            </a:r>
            <a:r>
              <a:rPr lang="ru-RU" sz="1400"/>
              <a:t>МЕЛЕКА Е.А.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6858000" cy="406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Rectangle 5"/>
          <p:cNvSpPr>
            <a:spLocks noChangeArrowheads="1"/>
          </p:cNvSpPr>
          <p:nvPr/>
        </p:nvSpPr>
        <p:spPr bwMode="auto">
          <a:xfrm>
            <a:off x="0" y="4160838"/>
            <a:ext cx="6858000" cy="467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200" dirty="0"/>
              <a:t>                                                                  </a:t>
            </a:r>
            <a:r>
              <a:rPr lang="ru-RU" sz="1400" b="1" dirty="0"/>
              <a:t>ЗАКЛЮЧЕНИЕ:</a:t>
            </a:r>
          </a:p>
          <a:p>
            <a:r>
              <a:rPr lang="ru-RU" sz="1200" b="1" dirty="0"/>
              <a:t>Тип коронарного кровотока</a:t>
            </a:r>
            <a:r>
              <a:rPr lang="ru-RU" sz="1200" dirty="0"/>
              <a:t>: правый</a:t>
            </a:r>
          </a:p>
          <a:p>
            <a:r>
              <a:rPr lang="ru-RU" sz="1200" b="1" dirty="0"/>
              <a:t>Характер патологического процесса в венечных артериях</a:t>
            </a:r>
            <a:r>
              <a:rPr lang="ru-RU" sz="1200" dirty="0"/>
              <a:t>: атеросклероз</a:t>
            </a:r>
          </a:p>
          <a:p>
            <a:r>
              <a:rPr lang="ru-RU" sz="1200" b="1" dirty="0"/>
              <a:t>Главный ствол ЛКА</a:t>
            </a:r>
            <a:r>
              <a:rPr lang="ru-RU" sz="1200" dirty="0"/>
              <a:t>: норма</a:t>
            </a:r>
          </a:p>
          <a:p>
            <a:r>
              <a:rPr lang="ru-RU" sz="1200" b="1" dirty="0"/>
              <a:t>Бассейн ПМЖА</a:t>
            </a:r>
            <a:r>
              <a:rPr lang="ru-RU" sz="1200" dirty="0"/>
              <a:t>: </a:t>
            </a:r>
            <a:r>
              <a:rPr lang="ru-RU" sz="1200" dirty="0" smtClean="0"/>
              <a:t>на границе проксимального и среднего сегмента стеноз 60%, на границе среднего </a:t>
            </a:r>
          </a:p>
          <a:p>
            <a:r>
              <a:rPr lang="ru-RU" sz="1200" dirty="0" smtClean="0"/>
              <a:t>и дистального сегмента стеноз 70%. </a:t>
            </a:r>
            <a:r>
              <a:rPr lang="en-US" sz="1200" dirty="0"/>
              <a:t>TIMI </a:t>
            </a:r>
            <a:r>
              <a:rPr lang="ru-RU" sz="1200" dirty="0"/>
              <a:t>3.</a:t>
            </a:r>
          </a:p>
          <a:p>
            <a:r>
              <a:rPr lang="ru-RU" sz="1200" b="1" dirty="0"/>
              <a:t>Бассейн ОА:  </a:t>
            </a:r>
            <a:r>
              <a:rPr lang="ru-RU" sz="1200" dirty="0" smtClean="0"/>
              <a:t>стеноз проксимального сегмента 55%, стеноз среднего сегмента 75%, ;</a:t>
            </a:r>
            <a:r>
              <a:rPr lang="en-US" sz="1200" dirty="0"/>
              <a:t>TIMI </a:t>
            </a:r>
            <a:r>
              <a:rPr lang="ru-RU" sz="1200" dirty="0"/>
              <a:t>3. </a:t>
            </a:r>
          </a:p>
          <a:p>
            <a:r>
              <a:rPr lang="ru-RU" sz="1200" b="1" dirty="0"/>
              <a:t>Бассейн ПКА</a:t>
            </a:r>
            <a:r>
              <a:rPr lang="en-US" sz="1200" b="1" dirty="0"/>
              <a:t>:</a:t>
            </a:r>
            <a:r>
              <a:rPr lang="ru-RU" sz="1200" dirty="0"/>
              <a:t>  </a:t>
            </a:r>
            <a:r>
              <a:rPr lang="ru-RU" sz="1200" dirty="0" smtClean="0"/>
              <a:t>стеноз проксимального сегмента 60%, на границе проксимального и среднего сегмента </a:t>
            </a:r>
          </a:p>
          <a:p>
            <a:r>
              <a:rPr lang="ru-RU" sz="1200" dirty="0" smtClean="0"/>
              <a:t>Стеноз 85%, стеноз на протяжении среднего сегмента до 90%, хроническая тотальная окклюзия </a:t>
            </a:r>
          </a:p>
          <a:p>
            <a:r>
              <a:rPr lang="ru-RU" sz="1200" dirty="0" smtClean="0"/>
              <a:t>дистального сегмента </a:t>
            </a:r>
          </a:p>
          <a:p>
            <a:endParaRPr lang="ru-RU" sz="1200" dirty="0"/>
          </a:p>
          <a:p>
            <a:r>
              <a:rPr lang="ru-RU" sz="1200" b="1" dirty="0"/>
              <a:t>Наличие коллатерального кровотока</a:t>
            </a:r>
            <a:r>
              <a:rPr lang="ru-RU" sz="1200" dirty="0" smtClean="0"/>
              <a:t>: умеренное ретроградное заполнение ЗМЖА, ЗБА правой </a:t>
            </a:r>
          </a:p>
          <a:p>
            <a:r>
              <a:rPr lang="ru-RU" sz="1200" dirty="0" smtClean="0"/>
              <a:t>коронарной артерии за счёт межсистемных коллатералей ПЖВ огибающей артерии и септальных ветвей </a:t>
            </a:r>
          </a:p>
          <a:p>
            <a:r>
              <a:rPr lang="ru-RU" sz="1200" dirty="0" smtClean="0"/>
              <a:t>ПМЖА\ </a:t>
            </a:r>
            <a:endParaRPr lang="ru-RU" sz="1200" dirty="0"/>
          </a:p>
          <a:p>
            <a:r>
              <a:rPr lang="ru-RU" sz="1200" b="1" dirty="0"/>
              <a:t>Сократительная функция ЛЖ</a:t>
            </a:r>
            <a:r>
              <a:rPr lang="ru-RU" sz="1200" dirty="0"/>
              <a:t>:</a:t>
            </a:r>
          </a:p>
          <a:p>
            <a:endParaRPr lang="ru-RU" sz="1200" dirty="0"/>
          </a:p>
          <a:p>
            <a:endParaRPr lang="ru-RU" sz="1400" b="1" dirty="0"/>
          </a:p>
          <a:p>
            <a:endParaRPr lang="ru-RU" sz="1400" b="1" dirty="0"/>
          </a:p>
          <a:p>
            <a:r>
              <a:rPr lang="ru-RU" sz="1200" dirty="0"/>
              <a:t>РЕКОМЕНДОВАНО:</a:t>
            </a:r>
          </a:p>
          <a:p>
            <a:r>
              <a:rPr lang="ru-RU" sz="1200" dirty="0"/>
              <a:t>Постельный режим 24 часа</a:t>
            </a:r>
          </a:p>
          <a:p>
            <a:r>
              <a:rPr lang="ru-RU" sz="1200" dirty="0"/>
              <a:t>Контроль места пункции.</a:t>
            </a:r>
          </a:p>
          <a:p>
            <a:r>
              <a:rPr lang="ru-RU" sz="1200" dirty="0"/>
              <a:t>                                                                </a:t>
            </a:r>
          </a:p>
          <a:p>
            <a:r>
              <a:rPr lang="ru-RU" sz="1200" dirty="0"/>
              <a:t>                                                                                                </a:t>
            </a:r>
            <a:r>
              <a:rPr lang="ru-RU" sz="1200" b="1" dirty="0"/>
              <a:t>Врач:</a:t>
            </a:r>
            <a:r>
              <a:rPr lang="ru-RU" sz="1200" dirty="0"/>
              <a:t> </a:t>
            </a:r>
          </a:p>
        </p:txBody>
      </p:sp>
      <p:sp>
        <p:nvSpPr>
          <p:cNvPr id="3076" name="Line 4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49"/>
          <p:cNvSpPr>
            <a:spLocks noChangeShapeType="1"/>
          </p:cNvSpPr>
          <p:nvPr/>
        </p:nvSpPr>
        <p:spPr bwMode="auto">
          <a:xfrm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50"/>
          <p:cNvSpPr>
            <a:spLocks noChangeShapeType="1"/>
          </p:cNvSpPr>
          <p:nvPr/>
        </p:nvSpPr>
        <p:spPr bwMode="auto">
          <a:xfrm flipV="1">
            <a:off x="685800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51"/>
          <p:cNvSpPr>
            <a:spLocks noChangeShapeType="1"/>
          </p:cNvSpPr>
          <p:nvPr/>
        </p:nvSpPr>
        <p:spPr bwMode="auto">
          <a:xfrm flipH="1"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099" name="Line 7"/>
          <p:cNvSpPr>
            <a:spLocks noChangeShapeType="1"/>
          </p:cNvSpPr>
          <p:nvPr/>
        </p:nvSpPr>
        <p:spPr bwMode="auto">
          <a:xfrm flipH="1">
            <a:off x="0" y="9906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0" name="Line 8"/>
          <p:cNvSpPr>
            <a:spLocks noChangeShapeType="1"/>
          </p:cNvSpPr>
          <p:nvPr/>
        </p:nvSpPr>
        <p:spPr bwMode="auto">
          <a:xfrm flipV="1">
            <a:off x="0" y="0"/>
            <a:ext cx="0" cy="9906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101" name="Прямоугольник 6"/>
          <p:cNvSpPr>
            <a:spLocks noChangeArrowheads="1"/>
          </p:cNvSpPr>
          <p:nvPr/>
        </p:nvSpPr>
        <p:spPr bwMode="auto">
          <a:xfrm>
            <a:off x="428625" y="1095375"/>
            <a:ext cx="600075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      </a:t>
            </a:r>
            <a:endParaRPr lang="ru-RU" sz="1400" dirty="0"/>
          </a:p>
          <a:p>
            <a:endParaRPr lang="ru-RU" sz="1600" b="1" dirty="0"/>
          </a:p>
          <a:p>
            <a:pPr algn="just"/>
            <a:r>
              <a:rPr lang="ru-RU" sz="1600" dirty="0"/>
              <a:t>   13.10.11 </a:t>
            </a:r>
            <a:r>
              <a:rPr lang="ru-RU" sz="1600" dirty="0" smtClean="0"/>
              <a:t>  ДАВЫДОВ В.Е. №7360</a:t>
            </a:r>
            <a:endParaRPr lang="ru-RU" sz="1600" dirty="0"/>
          </a:p>
          <a:p>
            <a:pPr algn="just"/>
            <a:r>
              <a:rPr lang="ru-RU" sz="1600" dirty="0"/>
              <a:t> </a:t>
            </a:r>
            <a:r>
              <a:rPr lang="ru-RU" sz="1600" dirty="0" smtClean="0"/>
              <a:t>  10:00 </a:t>
            </a:r>
            <a:r>
              <a:rPr lang="ru-RU" sz="1600" dirty="0"/>
              <a:t>-</a:t>
            </a:r>
            <a:r>
              <a:rPr lang="ru-RU" sz="1600" dirty="0" smtClean="0"/>
              <a:t>11:0</a:t>
            </a:r>
            <a:r>
              <a:rPr lang="en-US" sz="1600" dirty="0" smtClean="0"/>
              <a:t>0</a:t>
            </a:r>
            <a:endParaRPr lang="ru-RU" sz="1600" dirty="0" smtClean="0"/>
          </a:p>
          <a:p>
            <a:pPr algn="just"/>
            <a:endParaRPr lang="ru-RU" sz="1600" dirty="0"/>
          </a:p>
          <a:p>
            <a:pPr algn="just"/>
            <a:r>
              <a:rPr lang="ru-RU" sz="1600" dirty="0"/>
              <a:t>Диагноз: ИБС: стенокардия напряжния,ФК-3.ПИКС(</a:t>
            </a:r>
            <a:r>
              <a:rPr lang="ru-RU" sz="1600" dirty="0" err="1"/>
              <a:t>ОИМот</a:t>
            </a:r>
            <a:r>
              <a:rPr lang="ru-RU" sz="1600" dirty="0"/>
              <a:t> 2008)</a:t>
            </a:r>
          </a:p>
          <a:p>
            <a:pPr algn="just"/>
            <a:r>
              <a:rPr lang="ru-RU" sz="1600" dirty="0"/>
              <a:t>С анамнезом и медицинской документацией  ознакомлена.Риск анестезии </a:t>
            </a:r>
            <a:r>
              <a:rPr lang="en-US" sz="1600" dirty="0"/>
              <a:t>III </a:t>
            </a:r>
            <a:r>
              <a:rPr lang="ru-RU" sz="1600" dirty="0"/>
              <a:t>ст.</a:t>
            </a:r>
          </a:p>
          <a:p>
            <a:pPr algn="just"/>
            <a:r>
              <a:rPr lang="ru-RU" sz="1600" dirty="0"/>
              <a:t>На операционном столе:</a:t>
            </a:r>
          </a:p>
          <a:p>
            <a:pPr algn="just"/>
            <a:r>
              <a:rPr lang="ru-RU" sz="1600" dirty="0"/>
              <a:t> ЧСС - 80 в мин,  ритм правильный ,ЧД- в 18 мин.;</a:t>
            </a:r>
          </a:p>
          <a:p>
            <a:pPr algn="just"/>
            <a:r>
              <a:rPr lang="ru-RU" sz="1600" dirty="0"/>
              <a:t>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2=96% ;АД=</a:t>
            </a:r>
            <a:r>
              <a:rPr lang="en-US" sz="1600" dirty="0"/>
              <a:t>1</a:t>
            </a:r>
            <a:r>
              <a:rPr lang="ru-RU" sz="1600" dirty="0"/>
              <a:t>80/100  мм. </a:t>
            </a:r>
            <a:r>
              <a:rPr lang="ru-RU" sz="1600" dirty="0" err="1"/>
              <a:t>рт</a:t>
            </a:r>
            <a:r>
              <a:rPr lang="ru-RU" sz="1600" dirty="0"/>
              <a:t>. ст.;</a:t>
            </a:r>
          </a:p>
          <a:p>
            <a:pPr algn="just"/>
            <a:r>
              <a:rPr lang="ru-RU" sz="1600" dirty="0"/>
              <a:t>Внутривенно введено:</a:t>
            </a:r>
            <a:r>
              <a:rPr lang="en-US" sz="1600" dirty="0"/>
              <a:t> </a:t>
            </a:r>
            <a:r>
              <a:rPr lang="ru-RU" sz="1600" dirty="0"/>
              <a:t>Гепарин -5 тыс.ед.; Сибазон-10мг,</a:t>
            </a:r>
          </a:p>
          <a:p>
            <a:pPr algn="just"/>
            <a:r>
              <a:rPr lang="ru-RU" sz="1600" dirty="0"/>
              <a:t>                                                                                          Гемодинамика : АД= 105/70- 100/60м </a:t>
            </a:r>
            <a:r>
              <a:rPr lang="ru-RU" sz="1600" dirty="0" err="1"/>
              <a:t>рт</a:t>
            </a:r>
            <a:r>
              <a:rPr lang="ru-RU" sz="1600" dirty="0"/>
              <a:t>. ст., ЧСС 50-38</a:t>
            </a:r>
            <a:r>
              <a:rPr lang="en-US" sz="1600" dirty="0"/>
              <a:t> </a:t>
            </a:r>
            <a:r>
              <a:rPr lang="ru-RU" sz="1600" dirty="0"/>
              <a:t> в мин, ЧДД= </a:t>
            </a:r>
            <a:r>
              <a:rPr lang="en-US" sz="1600" dirty="0"/>
              <a:t>1</a:t>
            </a:r>
            <a:r>
              <a:rPr lang="ru-RU" sz="1600" dirty="0"/>
              <a:t>6</a:t>
            </a:r>
            <a:r>
              <a:rPr lang="en-US" sz="1600" dirty="0"/>
              <a:t>-</a:t>
            </a:r>
            <a:r>
              <a:rPr lang="ru-RU" sz="1600" dirty="0"/>
              <a:t>18 в мин,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2=96 %. В/</a:t>
            </a:r>
            <a:r>
              <a:rPr lang="ru-RU" sz="1600" dirty="0" err="1"/>
              <a:t>в</a:t>
            </a:r>
            <a:r>
              <a:rPr lang="ru-RU" sz="1600" dirty="0"/>
              <a:t>: атропин 0,1%-1,0 мл;</a:t>
            </a:r>
          </a:p>
          <a:p>
            <a:pPr algn="just"/>
            <a:r>
              <a:rPr lang="ru-RU" sz="1600" dirty="0"/>
              <a:t>Во время операции контроль ЭКГ, сегмента </a:t>
            </a:r>
            <a:r>
              <a:rPr lang="en-US" sz="1600" dirty="0"/>
              <a:t>ST</a:t>
            </a:r>
            <a:r>
              <a:rPr lang="ru-RU" sz="1600" dirty="0"/>
              <a:t>. Ритм</a:t>
            </a:r>
            <a:r>
              <a:rPr lang="en-US" sz="1600" dirty="0"/>
              <a:t> </a:t>
            </a:r>
            <a:r>
              <a:rPr lang="ru-RU" sz="1600" dirty="0"/>
              <a:t> правильный </a:t>
            </a:r>
          </a:p>
          <a:p>
            <a:pPr algn="just"/>
            <a:r>
              <a:rPr lang="ru-RU" sz="1600" dirty="0"/>
              <a:t>После окончания процедуры пациент в сознании, с самостоятельным  дыханием, живых рефлексах, АД=105/6</a:t>
            </a:r>
            <a:r>
              <a:rPr lang="en-US" sz="1600" dirty="0"/>
              <a:t>0</a:t>
            </a:r>
            <a:r>
              <a:rPr lang="ru-RU" sz="1600" dirty="0"/>
              <a:t> мм </a:t>
            </a:r>
            <a:r>
              <a:rPr lang="ru-RU" sz="1600" dirty="0" err="1"/>
              <a:t>рт</a:t>
            </a:r>
            <a:r>
              <a:rPr lang="ru-RU" sz="1600" dirty="0"/>
              <a:t>. ст., ЧСС=48в мин, ЧДД= </a:t>
            </a:r>
            <a:r>
              <a:rPr lang="en-US" sz="1600" dirty="0"/>
              <a:t>1</a:t>
            </a:r>
            <a:r>
              <a:rPr lang="ru-RU" sz="1600" dirty="0"/>
              <a:t>8  в мин, </a:t>
            </a:r>
            <a:r>
              <a:rPr lang="en-US" sz="1600" dirty="0"/>
              <a:t>S</a:t>
            </a:r>
            <a:r>
              <a:rPr lang="ru-RU" sz="1600" dirty="0" err="1"/>
              <a:t>р</a:t>
            </a:r>
            <a:r>
              <a:rPr lang="en-US" sz="1600" dirty="0"/>
              <a:t>O</a:t>
            </a:r>
            <a:r>
              <a:rPr lang="ru-RU" sz="1600" dirty="0"/>
              <a:t>2=</a:t>
            </a:r>
            <a:r>
              <a:rPr lang="ru-RU" sz="1600" u="sng" dirty="0"/>
              <a:t> </a:t>
            </a:r>
            <a:r>
              <a:rPr lang="ru-RU" sz="1600" dirty="0"/>
              <a:t>9</a:t>
            </a:r>
            <a:r>
              <a:rPr lang="ru-RU" sz="1600" u="sng" dirty="0"/>
              <a:t>6</a:t>
            </a:r>
            <a:r>
              <a:rPr lang="ru-RU" sz="1600" dirty="0"/>
              <a:t>% переведен в  </a:t>
            </a:r>
            <a:r>
              <a:rPr lang="ru-RU" sz="1600" dirty="0" err="1"/>
              <a:t>кБИТ</a:t>
            </a:r>
            <a:r>
              <a:rPr lang="ru-RU" sz="1600" dirty="0"/>
              <a:t>  под наблюдение </a:t>
            </a:r>
            <a:r>
              <a:rPr lang="ru-RU" sz="1600" dirty="0" err="1"/>
              <a:t>деж</a:t>
            </a:r>
            <a:r>
              <a:rPr lang="ru-RU" sz="1600" dirty="0"/>
              <a:t>. персонала.</a:t>
            </a:r>
          </a:p>
          <a:p>
            <a:pPr algn="just"/>
            <a:r>
              <a:rPr lang="ru-RU" sz="1600" dirty="0"/>
              <a:t>                                                                   </a:t>
            </a:r>
          </a:p>
          <a:p>
            <a:pPr algn="just"/>
            <a:r>
              <a:rPr lang="ru-RU" sz="1600" dirty="0"/>
              <a:t>                                                                      Врач:   Филаретова Е.В.</a:t>
            </a:r>
          </a:p>
        </p:txBody>
      </p:sp>
      <p:sp>
        <p:nvSpPr>
          <p:cNvPr id="4102" name="Заголовок 7"/>
          <p:cNvSpPr>
            <a:spLocks noGrp="1"/>
          </p:cNvSpPr>
          <p:nvPr>
            <p:ph type="title"/>
          </p:nvPr>
        </p:nvSpPr>
        <p:spPr>
          <a:xfrm>
            <a:off x="571500" y="309563"/>
            <a:ext cx="5829300" cy="928687"/>
          </a:xfrm>
        </p:spPr>
        <p:txBody>
          <a:bodyPr/>
          <a:lstStyle/>
          <a:p>
            <a:r>
              <a:rPr lang="ru-RU" sz="2000" smtClean="0"/>
              <a:t>ПРОТОКОЛ АНЕСТЕЗИИ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Оформление по умолчанию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ru-RU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10167</TotalTime>
  <Words>505</Words>
  <Application>Microsoft PowerPoint</Application>
  <PresentationFormat>Лист A4 (210x297 мм)</PresentationFormat>
  <Paragraphs>119</Paragraphs>
  <Slides>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6" baseType="lpstr">
      <vt:lpstr>Times New Roman</vt:lpstr>
      <vt:lpstr>Arial</vt:lpstr>
      <vt:lpstr>Оформление по умолчанию</vt:lpstr>
      <vt:lpstr>Слайд 1</vt:lpstr>
      <vt:lpstr>Слайд 2</vt:lpstr>
      <vt:lpstr>ПРОТОКОЛ АНЕСТЕЗИИ</vt:lpstr>
    </vt:vector>
  </TitlesOfParts>
  <Company>W sistems entertaiment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Заголовок слайда отсутствует</dc:title>
  <dc:creator>Плеханов Георгий Валентинович</dc:creator>
  <cp:lastModifiedBy>user</cp:lastModifiedBy>
  <cp:revision>1519</cp:revision>
  <cp:lastPrinted>1999-11-01T09:58:52Z</cp:lastPrinted>
  <dcterms:created xsi:type="dcterms:W3CDTF">1998-03-02T15:35:32Z</dcterms:created>
  <dcterms:modified xsi:type="dcterms:W3CDTF">2011-10-13T14:16:05Z</dcterms:modified>
</cp:coreProperties>
</file>