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542" y="-1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17CAA3-4D3C-4841-9C69-AFE3D825F9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E3B2B-6391-4FA6-A8AD-9C5E70455109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71370-120F-4B27-8330-D2EAF73FB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2F59-A590-474C-8617-F09DC0419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ACCF9-92FD-4623-B260-47EC7E40FA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17CEF-EAE9-4EB5-B7FF-1BB204BB2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D5704-BA4E-448A-BBB1-DC79E71743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A2A3-9034-47D6-8909-2FB6464C16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9A9FF-F6BD-41F2-BE09-0BBD92AFD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CB90-64CD-4A48-8A74-AD59DD84B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E662-D5A8-4D81-8A20-C96900878F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6790C-8AB2-47E5-BE33-9EF41ACFE8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49C5C-DE68-4ADC-A189-5074AD0657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C62631E-92B9-46DD-AE2B-FFE4F73E5F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КОРОНАРОВЕНТРИКУЛОГРАФИЯ</a:t>
            </a:r>
            <a:r>
              <a:rPr lang="ru-RU" sz="1600" u="sng"/>
              <a:t>.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14313" y="1095375"/>
            <a:ext cx="28082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/>
              <a:t>13.10.2011</a:t>
            </a:r>
            <a:endParaRPr lang="ru-RU" sz="1400" b="1" dirty="0"/>
          </a:p>
          <a:p>
            <a:r>
              <a:rPr lang="ru-RU" sz="1400" b="1" dirty="0"/>
              <a:t>Ф.И.О.: </a:t>
            </a:r>
            <a:r>
              <a:rPr lang="ru-RU" sz="1400" b="1" dirty="0" err="1" smtClean="0"/>
              <a:t>Шамарина</a:t>
            </a:r>
            <a:r>
              <a:rPr lang="ru-RU" sz="1400" b="1" dirty="0" smtClean="0"/>
              <a:t> Н.С.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28.05.1958</a:t>
            </a:r>
            <a:endParaRPr lang="ru-RU" sz="1400" b="1" dirty="0"/>
          </a:p>
          <a:p>
            <a:r>
              <a:rPr lang="ru-RU" sz="1400" b="1" dirty="0" smtClean="0"/>
              <a:t>Диагноз: ИБС </a:t>
            </a:r>
            <a:endParaRPr lang="ru-RU" sz="1400" b="1" dirty="0"/>
          </a:p>
          <a:p>
            <a:r>
              <a:rPr lang="ru-RU" sz="1400" b="1" dirty="0"/>
              <a:t>Отделение:10 </a:t>
            </a:r>
            <a:r>
              <a:rPr lang="ru-RU" sz="1400" b="1" dirty="0" smtClean="0"/>
              <a:t>№7367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0.5%-20.0</a:t>
            </a:r>
          </a:p>
          <a:p>
            <a:r>
              <a:rPr lang="ru-RU" sz="1600"/>
              <a:t>         лидокаин  2%-20.0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350   50 </a:t>
            </a:r>
            <a:r>
              <a:rPr lang="en-US" sz="1400"/>
              <a:t>ml</a:t>
            </a:r>
            <a:r>
              <a:rPr lang="ru-RU" sz="1400"/>
              <a:t>  </a:t>
            </a:r>
            <a:endParaRPr lang="en-US" sz="1400"/>
          </a:p>
          <a:p>
            <a:r>
              <a:rPr lang="en-US" sz="1400"/>
              <a:t>    Ultravist </a:t>
            </a:r>
            <a:r>
              <a:rPr lang="ru-RU" sz="1400"/>
              <a:t> 370       50мл.   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85750" y="352425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1.5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</a:t>
            </a:r>
            <a:r>
              <a:rPr lang="ru-RU" sz="1400" dirty="0" smtClean="0"/>
              <a:t>318.02  </a:t>
            </a:r>
            <a:r>
              <a:rPr lang="en-US" sz="1400" dirty="0" err="1"/>
              <a:t>mGy</a:t>
            </a:r>
            <a:r>
              <a:rPr lang="ru-RU" sz="1400" dirty="0"/>
              <a:t>    </a:t>
            </a:r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 </a:t>
            </a:r>
            <a:r>
              <a:rPr lang="ru-RU" sz="1400" dirty="0" smtClean="0"/>
              <a:t>ЩЕРБАКОВ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КАЗАНЦЕВА А.М.</a:t>
            </a:r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ФИЛАРЕТОВА Е.В</a:t>
            </a:r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     </a:t>
            </a:r>
            <a:r>
              <a:rPr lang="ru-RU" sz="1400" dirty="0" smtClean="0"/>
              <a:t>ПОПЛАВКОВА Е.А.</a:t>
            </a:r>
            <a:endParaRPr lang="ru-RU" sz="1400" dirty="0"/>
          </a:p>
          <a:p>
            <a:r>
              <a:rPr lang="ru-RU" sz="1400" b="1" dirty="0" err="1"/>
              <a:t>Рентгенлаборант</a:t>
            </a:r>
            <a:r>
              <a:rPr lang="ru-RU" sz="1400" b="1" dirty="0"/>
              <a:t>:     </a:t>
            </a:r>
            <a:r>
              <a:rPr lang="ru-RU" sz="1400" dirty="0"/>
              <a:t>МЕЛЕКА 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r>
              <a:rPr lang="ru-RU" sz="1200" b="1" dirty="0"/>
              <a:t>Тип коронарного кровотока</a:t>
            </a:r>
            <a:r>
              <a:rPr lang="ru-RU" sz="1200" dirty="0"/>
              <a:t>: правый</a:t>
            </a:r>
          </a:p>
          <a:p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r>
              <a:rPr lang="ru-RU" sz="1200" b="1" dirty="0"/>
              <a:t>Главный ствол ЛКА</a:t>
            </a:r>
            <a:r>
              <a:rPr lang="ru-RU" sz="1200" dirty="0"/>
              <a:t>: норма</a:t>
            </a:r>
          </a:p>
          <a:p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на границе проксимального и среднего сегмента стеноз 40%. </a:t>
            </a:r>
            <a:r>
              <a:rPr lang="en-US" sz="1200" dirty="0" smtClean="0"/>
              <a:t>TIMI </a:t>
            </a:r>
            <a:r>
              <a:rPr lang="ru-RU" sz="1200" dirty="0"/>
              <a:t>3.</a:t>
            </a:r>
          </a:p>
          <a:p>
            <a:r>
              <a:rPr lang="ru-RU" sz="1200" b="1" dirty="0"/>
              <a:t>Бассейн ОА: 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</a:t>
            </a:r>
            <a:r>
              <a:rPr lang="ru-RU" sz="1200" dirty="0"/>
              <a:t>3. </a:t>
            </a:r>
          </a:p>
          <a:p>
            <a:r>
              <a:rPr lang="ru-RU" sz="1200" b="1" dirty="0"/>
              <a:t>Бассейн ПКА</a:t>
            </a:r>
            <a:r>
              <a:rPr lang="en-US" sz="1200" b="1" dirty="0"/>
              <a:t>:</a:t>
            </a:r>
            <a:r>
              <a:rPr lang="ru-RU" sz="1200" dirty="0"/>
              <a:t> 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3</a:t>
            </a:r>
            <a:endParaRPr lang="ru-RU" sz="1200" dirty="0"/>
          </a:p>
          <a:p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</a:t>
            </a:r>
          </a:p>
          <a:p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endParaRPr lang="ru-RU" sz="1400" b="1" dirty="0"/>
          </a:p>
          <a:p>
            <a:endParaRPr lang="ru-RU" sz="1400" b="1" dirty="0"/>
          </a:p>
          <a:p>
            <a:r>
              <a:rPr lang="ru-RU" sz="1200" dirty="0"/>
              <a:t>РЕКОМЕНДОВАНО:</a:t>
            </a:r>
          </a:p>
          <a:p>
            <a:r>
              <a:rPr lang="ru-RU" sz="1200" dirty="0"/>
              <a:t>Постельный режим 24 часа</a:t>
            </a:r>
          </a:p>
          <a:p>
            <a:r>
              <a:rPr lang="ru-RU" sz="1200" dirty="0"/>
              <a:t>Контроль места пункции.</a:t>
            </a:r>
          </a:p>
          <a:p>
            <a:r>
              <a:rPr lang="ru-RU" sz="1200" dirty="0"/>
              <a:t>                                                                </a:t>
            </a:r>
          </a:p>
          <a:p>
            <a:r>
              <a:rPr lang="ru-RU" sz="1200" dirty="0"/>
              <a:t>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Прямоугольник 6"/>
          <p:cNvSpPr>
            <a:spLocks noChangeArrowheads="1"/>
          </p:cNvSpPr>
          <p:nvPr/>
        </p:nvSpPr>
        <p:spPr bwMode="auto">
          <a:xfrm>
            <a:off x="428625" y="1095375"/>
            <a:ext cx="600075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</a:t>
            </a:r>
            <a:endParaRPr lang="ru-RU" sz="1400" dirty="0"/>
          </a:p>
          <a:p>
            <a:endParaRPr lang="ru-RU" sz="1600" b="1" dirty="0"/>
          </a:p>
          <a:p>
            <a:pPr algn="just"/>
            <a:r>
              <a:rPr lang="ru-RU" sz="1600" dirty="0"/>
              <a:t>   </a:t>
            </a:r>
            <a:r>
              <a:rPr lang="ru-RU" sz="1600" dirty="0" smtClean="0"/>
              <a:t>13.10.11        ШАМАРИНА Н. С. № 7367</a:t>
            </a:r>
            <a:endParaRPr lang="ru-RU" sz="1600" dirty="0"/>
          </a:p>
          <a:p>
            <a:pPr algn="just"/>
            <a:r>
              <a:rPr lang="ru-RU" sz="1600" dirty="0"/>
              <a:t> </a:t>
            </a:r>
            <a:r>
              <a:rPr lang="ru-RU" sz="1600" dirty="0" smtClean="0"/>
              <a:t>9:00 </a:t>
            </a:r>
            <a:r>
              <a:rPr lang="ru-RU" sz="1600" dirty="0"/>
              <a:t>-</a:t>
            </a:r>
            <a:r>
              <a:rPr lang="ru-RU" sz="1600" dirty="0" smtClean="0"/>
              <a:t>10:0</a:t>
            </a:r>
            <a:r>
              <a:rPr lang="en-US" sz="1600" dirty="0"/>
              <a:t>0</a:t>
            </a:r>
            <a:endParaRPr lang="ru-RU" sz="1600" dirty="0"/>
          </a:p>
          <a:p>
            <a:pPr algn="just"/>
            <a:r>
              <a:rPr lang="ru-RU" sz="1600" dirty="0" smtClean="0"/>
              <a:t>Диагноз:  </a:t>
            </a:r>
            <a:r>
              <a:rPr lang="ru-RU" sz="1600" dirty="0" err="1" smtClean="0"/>
              <a:t>ИБС:Стенокардия</a:t>
            </a:r>
            <a:r>
              <a:rPr lang="ru-RU" sz="1600" dirty="0" smtClean="0"/>
              <a:t>  </a:t>
            </a:r>
            <a:r>
              <a:rPr lang="ru-RU" sz="1600" dirty="0" err="1" smtClean="0"/>
              <a:t>напряжения,ФК</a:t>
            </a:r>
            <a:r>
              <a:rPr lang="ru-RU" sz="1600" dirty="0" smtClean="0"/>
              <a:t> 3;ПИКС(ОИМ 2008)</a:t>
            </a:r>
            <a:endParaRPr lang="ru-RU" sz="1600" dirty="0"/>
          </a:p>
          <a:p>
            <a:pPr algn="just"/>
            <a:r>
              <a:rPr lang="ru-RU" sz="1600" dirty="0"/>
              <a:t>С анамнезом и медицинской документацией  ознакомлена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Риск </a:t>
            </a:r>
            <a:r>
              <a:rPr lang="ru-RU" sz="1600" dirty="0"/>
              <a:t>анестезии </a:t>
            </a:r>
            <a:r>
              <a:rPr lang="ru-RU" sz="1600" dirty="0" smtClean="0"/>
              <a:t>-  </a:t>
            </a:r>
            <a:r>
              <a:rPr lang="en-US" sz="1600" dirty="0" smtClean="0"/>
              <a:t>III </a:t>
            </a:r>
            <a:r>
              <a:rPr lang="ru-RU" sz="1600" dirty="0"/>
              <a:t>ст.</a:t>
            </a:r>
          </a:p>
          <a:p>
            <a:pPr algn="just"/>
            <a:r>
              <a:rPr lang="ru-RU" sz="1600" dirty="0"/>
              <a:t>На операционном столе:</a:t>
            </a:r>
          </a:p>
          <a:p>
            <a:pPr algn="just"/>
            <a:r>
              <a:rPr lang="ru-RU" sz="1600" dirty="0"/>
              <a:t> ЧСС </a:t>
            </a:r>
            <a:r>
              <a:rPr lang="ru-RU" sz="1600" dirty="0" smtClean="0"/>
              <a:t>80 </a:t>
            </a:r>
            <a:r>
              <a:rPr lang="ru-RU" sz="1600" dirty="0"/>
              <a:t>в мин,  ритм правильный ,ЧД- в 18 мин.;</a:t>
            </a:r>
          </a:p>
          <a:p>
            <a:pPr algn="just"/>
            <a:r>
              <a:rPr lang="ru-RU" sz="1600" dirty="0"/>
              <a:t>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2=96% ;АД=</a:t>
            </a:r>
            <a:r>
              <a:rPr lang="en-US" sz="1600" dirty="0"/>
              <a:t>1</a:t>
            </a:r>
            <a:r>
              <a:rPr lang="ru-RU" sz="1600" dirty="0"/>
              <a:t>10/70  мм. </a:t>
            </a:r>
            <a:r>
              <a:rPr lang="ru-RU" sz="1600" dirty="0" err="1"/>
              <a:t>рт</a:t>
            </a:r>
            <a:r>
              <a:rPr lang="ru-RU" sz="1600" dirty="0"/>
              <a:t>. ст.;</a:t>
            </a:r>
          </a:p>
          <a:p>
            <a:pPr algn="just"/>
            <a:r>
              <a:rPr lang="ru-RU" sz="1600" dirty="0"/>
              <a:t>Внутривенно введено:</a:t>
            </a:r>
            <a:r>
              <a:rPr lang="en-US" sz="1600" dirty="0"/>
              <a:t> </a:t>
            </a:r>
            <a:r>
              <a:rPr lang="ru-RU" sz="1600" dirty="0"/>
              <a:t>Гепарин  2, 5 тыс.ед.;</a:t>
            </a:r>
          </a:p>
          <a:p>
            <a:pPr algn="just"/>
            <a:r>
              <a:rPr lang="ru-RU" sz="1600" dirty="0"/>
              <a:t>                                                                                          Гемодинамика : АД= 105/70- 100/60м </a:t>
            </a:r>
            <a:r>
              <a:rPr lang="ru-RU" sz="1600" dirty="0" err="1"/>
              <a:t>рт</a:t>
            </a:r>
            <a:r>
              <a:rPr lang="ru-RU" sz="1600" dirty="0"/>
              <a:t>. ст., ЧСС 50-38</a:t>
            </a:r>
            <a:r>
              <a:rPr lang="en-US" sz="1600" dirty="0"/>
              <a:t> </a:t>
            </a:r>
            <a:r>
              <a:rPr lang="ru-RU" sz="1600" dirty="0"/>
              <a:t> в мин, ЧДД= </a:t>
            </a:r>
            <a:r>
              <a:rPr lang="en-US" sz="1600" dirty="0"/>
              <a:t>1</a:t>
            </a:r>
            <a:r>
              <a:rPr lang="ru-RU" sz="1600" dirty="0"/>
              <a:t>6</a:t>
            </a:r>
            <a:r>
              <a:rPr lang="en-US" sz="1600" dirty="0"/>
              <a:t>-</a:t>
            </a:r>
            <a:r>
              <a:rPr lang="ru-RU" sz="1600" dirty="0"/>
              <a:t>18 в мин,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2=96 %. В/</a:t>
            </a:r>
            <a:r>
              <a:rPr lang="ru-RU" sz="1600" dirty="0" err="1"/>
              <a:t>в</a:t>
            </a:r>
            <a:r>
              <a:rPr lang="ru-RU" sz="1600" dirty="0"/>
              <a:t>: атропин 0,1%-1,0 мл;</a:t>
            </a:r>
          </a:p>
          <a:p>
            <a:pPr algn="just"/>
            <a:r>
              <a:rPr lang="ru-RU" sz="1600" dirty="0"/>
              <a:t>Во время операции контроль ЭКГ, сегмента </a:t>
            </a:r>
            <a:r>
              <a:rPr lang="en-US" sz="1600" dirty="0"/>
              <a:t>ST</a:t>
            </a:r>
            <a:r>
              <a:rPr lang="ru-RU" sz="1600" dirty="0"/>
              <a:t>. Ритм</a:t>
            </a:r>
            <a:r>
              <a:rPr lang="en-US" sz="1600" dirty="0"/>
              <a:t> </a:t>
            </a:r>
            <a:r>
              <a:rPr lang="ru-RU" sz="1600" dirty="0"/>
              <a:t> правильный </a:t>
            </a:r>
          </a:p>
          <a:p>
            <a:pPr algn="just"/>
            <a:r>
              <a:rPr lang="ru-RU" sz="1600" dirty="0"/>
              <a:t>После окончания процедуры пациент в сознании, с самостоятельным  дыханием, живых рефлексах, АД=105/6</a:t>
            </a:r>
            <a:r>
              <a:rPr lang="en-US" sz="1600" dirty="0"/>
              <a:t>0</a:t>
            </a:r>
            <a:r>
              <a:rPr lang="ru-RU" sz="1600" dirty="0"/>
              <a:t> мм </a:t>
            </a:r>
            <a:r>
              <a:rPr lang="ru-RU" sz="1600" dirty="0" err="1"/>
              <a:t>рт</a:t>
            </a:r>
            <a:r>
              <a:rPr lang="ru-RU" sz="1600" dirty="0"/>
              <a:t>. ст., ЧСС=48в мин, ЧДД= </a:t>
            </a:r>
            <a:r>
              <a:rPr lang="en-US" sz="1600" dirty="0"/>
              <a:t>1</a:t>
            </a:r>
            <a:r>
              <a:rPr lang="ru-RU" sz="1600" dirty="0"/>
              <a:t>8  в мин,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</a:t>
            </a:r>
            <a:r>
              <a:rPr lang="ru-RU" sz="1600" u="sng" dirty="0"/>
              <a:t> </a:t>
            </a:r>
            <a:r>
              <a:rPr lang="ru-RU" sz="1600" dirty="0"/>
              <a:t>9</a:t>
            </a:r>
            <a:r>
              <a:rPr lang="ru-RU" sz="1600" u="sng" dirty="0"/>
              <a:t>6</a:t>
            </a:r>
            <a:r>
              <a:rPr lang="ru-RU" sz="1600" dirty="0"/>
              <a:t>% переведен в  </a:t>
            </a:r>
            <a:r>
              <a:rPr lang="ru-RU" sz="1600" dirty="0" err="1"/>
              <a:t>кБИТ</a:t>
            </a:r>
            <a:r>
              <a:rPr lang="ru-RU" sz="1600" dirty="0"/>
              <a:t>  под наблюдение </a:t>
            </a:r>
            <a:r>
              <a:rPr lang="ru-RU" sz="1600" dirty="0" err="1"/>
              <a:t>деж</a:t>
            </a:r>
            <a:r>
              <a:rPr lang="ru-RU" sz="1600" dirty="0"/>
              <a:t>. персонала.</a:t>
            </a:r>
          </a:p>
          <a:p>
            <a:pPr algn="just"/>
            <a:r>
              <a:rPr lang="ru-RU" sz="1600" dirty="0"/>
              <a:t>                                                                   </a:t>
            </a:r>
          </a:p>
          <a:p>
            <a:pPr algn="just"/>
            <a:r>
              <a:rPr lang="ru-RU" sz="1600" dirty="0"/>
              <a:t>                                                                      Врач:   Филаретова Е.В.</a:t>
            </a:r>
          </a:p>
        </p:txBody>
      </p:sp>
      <p:sp>
        <p:nvSpPr>
          <p:cNvPr id="4102" name="Заголовок 7"/>
          <p:cNvSpPr>
            <a:spLocks noGrp="1"/>
          </p:cNvSpPr>
          <p:nvPr>
            <p:ph type="title"/>
          </p:nvPr>
        </p:nvSpPr>
        <p:spPr>
          <a:xfrm>
            <a:off x="571500" y="309563"/>
            <a:ext cx="5829300" cy="928687"/>
          </a:xfrm>
        </p:spPr>
        <p:txBody>
          <a:bodyPr/>
          <a:lstStyle/>
          <a:p>
            <a:r>
              <a:rPr lang="ru-RU" sz="2000" smtClean="0"/>
              <a:t>ПРОТОКОЛ АНЕСТЕЗИИ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447</Words>
  <Application>Microsoft PowerPoint</Application>
  <PresentationFormat>Лист A4 (210x297 мм)</PresentationFormat>
  <Paragraphs>113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ПРОТОКОЛ АНЕСТЕЗИИ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1514</cp:revision>
  <cp:lastPrinted>1999-11-01T09:58:52Z</cp:lastPrinted>
  <dcterms:created xsi:type="dcterms:W3CDTF">1998-03-02T15:35:32Z</dcterms:created>
  <dcterms:modified xsi:type="dcterms:W3CDTF">2011-10-13T09:11:43Z</dcterms:modified>
</cp:coreProperties>
</file>