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542" y="-1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857840-D98C-429C-8318-096D835072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1E75B-37CC-4A09-8EDC-DAD42D81CB0B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EDFD5-EB6A-491B-8EAC-5EA5FE9250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872C1-33EC-4817-B9DA-25C31C6B4C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A2E06-638A-4DFE-BA56-EF48AFF00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C59A-034C-4E2D-B469-2208E71A0C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EDD2E-C2ED-4F2C-8240-825BC456E7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4AA5-41F7-43BD-A6C8-29D24CB89C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594F3-E5A7-45C5-BC73-36AA920C7D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3122A-56D2-487C-A548-DA56EDA432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31D8D-B8AB-4529-BBEF-64E9A1A839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9A25-7EE3-4446-A07D-1B1FA72DCB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B8391-EBA5-4B14-8881-B0EDC76E03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B6700CA-A901-481F-9258-BF4C553CF8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dirty="0"/>
              <a:t>ЯРОСЛАВСКАЯ ОБЛАСТНАЯ </a:t>
            </a:r>
          </a:p>
          <a:p>
            <a:pPr algn="ctr"/>
            <a:r>
              <a:rPr lang="ru-RU" sz="1600" b="1" dirty="0"/>
              <a:t>КЛИНИЧЕСКАЯ БОЛЬНИЦА.</a:t>
            </a:r>
          </a:p>
          <a:p>
            <a:pPr algn="ctr"/>
            <a:r>
              <a:rPr lang="ru-RU" sz="1600" b="1" dirty="0"/>
              <a:t>КАБИНЕТ  АНГИОГРАФИИ.</a:t>
            </a:r>
          </a:p>
          <a:p>
            <a:pPr algn="ctr"/>
            <a:r>
              <a:rPr lang="ru-RU" sz="1600" b="1" u="sng" dirty="0" smtClean="0"/>
              <a:t>КОРОНАРОГРАФИЯ</a:t>
            </a:r>
            <a:r>
              <a:rPr lang="ru-RU" sz="1600" u="sng" dirty="0"/>
              <a:t>.</a:t>
            </a:r>
            <a:endParaRPr lang="ru-RU" sz="1600" dirty="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85728" y="1095348"/>
            <a:ext cx="2808287" cy="173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19.10.2011</a:t>
            </a:r>
          </a:p>
          <a:p>
            <a:r>
              <a:rPr lang="ru-RU" sz="1400" b="1" dirty="0"/>
              <a:t>Ф.И.О.: Виноградова Т.Г.</a:t>
            </a:r>
          </a:p>
          <a:p>
            <a:r>
              <a:rPr lang="ru-RU" sz="1400" b="1" dirty="0"/>
              <a:t>Год рождения: 25.06.1957</a:t>
            </a:r>
          </a:p>
          <a:p>
            <a:r>
              <a:rPr lang="ru-RU" sz="1400" b="1" dirty="0"/>
              <a:t>Диагноз: ВПС</a:t>
            </a:r>
          </a:p>
          <a:p>
            <a:r>
              <a:rPr lang="ru-RU" sz="1400" b="1" dirty="0"/>
              <a:t>Отделение:10 № 7578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0.5%-20.0</a:t>
            </a:r>
          </a:p>
          <a:p>
            <a:r>
              <a:rPr lang="ru-RU" sz="1600"/>
              <a:t>         лидокаин  2%-20.0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350   100 </a:t>
            </a:r>
            <a:r>
              <a:rPr lang="en-US" sz="1400"/>
              <a:t>ml</a:t>
            </a:r>
            <a:r>
              <a:rPr lang="ru-RU" sz="1400"/>
              <a:t>  </a:t>
            </a:r>
            <a:endParaRPr lang="en-US" sz="1400"/>
          </a:p>
          <a:p>
            <a:r>
              <a:rPr lang="en-US" sz="1400"/>
              <a:t>    Ultravist </a:t>
            </a:r>
            <a:r>
              <a:rPr lang="ru-RU" sz="1400"/>
              <a:t> 370       50мл.   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85750" y="352425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3.18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342.39</a:t>
            </a:r>
            <a:r>
              <a:rPr lang="en-US" sz="1400" dirty="0" err="1" smtClean="0"/>
              <a:t>mGy</a:t>
            </a:r>
            <a:r>
              <a:rPr lang="ru-RU" sz="1400" dirty="0" smtClean="0"/>
              <a:t>    </a:t>
            </a:r>
            <a:endParaRPr lang="ru-RU" sz="1400" dirty="0"/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8" y="238092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 </a:t>
            </a:r>
            <a:r>
              <a:rPr lang="ru-RU" sz="1400" b="1" dirty="0" smtClean="0"/>
              <a:t>  </a:t>
            </a:r>
            <a:r>
              <a:rPr lang="ru-RU" sz="1400" dirty="0" smtClean="0"/>
              <a:t>ЩЕРБАКОВ </a:t>
            </a:r>
            <a:r>
              <a:rPr lang="ru-RU" sz="1400" dirty="0"/>
              <a:t>А.С.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</a:t>
            </a:r>
            <a:r>
              <a:rPr lang="ru-RU" sz="1400" dirty="0" smtClean="0"/>
              <a:t>  КАЗАНЦЕВА </a:t>
            </a:r>
            <a:r>
              <a:rPr lang="ru-RU" sz="1400" dirty="0"/>
              <a:t>А.М.</a:t>
            </a:r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</a:t>
            </a:r>
            <a:r>
              <a:rPr lang="ru-RU" sz="1400" dirty="0" smtClean="0"/>
              <a:t>  ФИЛАРЕТОВА </a:t>
            </a:r>
            <a:r>
              <a:rPr lang="ru-RU" sz="1400" dirty="0"/>
              <a:t>Е.В</a:t>
            </a:r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    </a:t>
            </a:r>
            <a:r>
              <a:rPr lang="ru-RU" sz="1400" dirty="0" smtClean="0"/>
              <a:t>   КАПРАЛОВА </a:t>
            </a:r>
            <a:r>
              <a:rPr lang="ru-RU" sz="1400" dirty="0"/>
              <a:t>Е.А.</a:t>
            </a:r>
          </a:p>
          <a:p>
            <a:r>
              <a:rPr lang="ru-RU" sz="1400" b="1" dirty="0" err="1"/>
              <a:t>Рентгенлаборант</a:t>
            </a:r>
            <a:r>
              <a:rPr lang="ru-RU" sz="1400" b="1" dirty="0"/>
              <a:t>:     </a:t>
            </a:r>
            <a:r>
              <a:rPr lang="en-US" sz="1400" b="1" dirty="0" smtClean="0"/>
              <a:t> </a:t>
            </a:r>
            <a:r>
              <a:rPr lang="ru-RU" sz="1400" dirty="0" smtClean="0"/>
              <a:t>МЕЛЕКА </a:t>
            </a:r>
            <a:r>
              <a:rPr lang="ru-RU" sz="1400" dirty="0"/>
              <a:t>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r>
              <a:rPr lang="ru-RU" sz="1200" b="1" dirty="0"/>
              <a:t>Тип коронарного кровотока</a:t>
            </a:r>
            <a:r>
              <a:rPr lang="ru-RU" sz="1200" dirty="0"/>
              <a:t>: правый</a:t>
            </a:r>
          </a:p>
          <a:p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</a:t>
            </a:r>
            <a:r>
              <a:rPr lang="ru-RU" sz="1200" dirty="0" smtClean="0"/>
              <a:t>нет</a:t>
            </a:r>
            <a:endParaRPr lang="ru-RU" sz="1200" dirty="0"/>
          </a:p>
          <a:p>
            <a:r>
              <a:rPr lang="ru-RU" sz="1200" b="1" dirty="0"/>
              <a:t>Главный ствол ЛКА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endParaRPr lang="ru-RU" sz="1200" dirty="0"/>
          </a:p>
          <a:p>
            <a:r>
              <a:rPr lang="ru-RU" sz="1200" b="1" dirty="0"/>
              <a:t>Бассейн ПМЖА</a:t>
            </a:r>
            <a:r>
              <a:rPr lang="ru-RU" sz="1200" dirty="0"/>
              <a:t>: норма; </a:t>
            </a:r>
            <a:r>
              <a:rPr lang="en-US" sz="1200" dirty="0"/>
              <a:t>TIMI </a:t>
            </a:r>
            <a:r>
              <a:rPr lang="en-US" sz="1200" dirty="0" smtClean="0"/>
              <a:t>III</a:t>
            </a:r>
            <a:r>
              <a:rPr lang="ru-RU" sz="1200" dirty="0" smtClean="0"/>
              <a:t>.</a:t>
            </a:r>
            <a:endParaRPr lang="ru-RU" sz="1200" dirty="0"/>
          </a:p>
          <a:p>
            <a:r>
              <a:rPr lang="ru-RU" sz="1200" b="1" dirty="0"/>
              <a:t>Бассейн ОА:  </a:t>
            </a:r>
            <a:r>
              <a:rPr lang="ru-RU" sz="1200" dirty="0"/>
              <a:t>норма</a:t>
            </a:r>
            <a:r>
              <a:rPr lang="ru-RU" sz="1200" dirty="0" smtClean="0"/>
              <a:t>;</a:t>
            </a:r>
            <a:r>
              <a:rPr lang="en-US" sz="1200" dirty="0" smtClean="0"/>
              <a:t> TIMI III</a:t>
            </a:r>
            <a:r>
              <a:rPr lang="ru-RU" sz="1200" dirty="0" smtClean="0"/>
              <a:t>. </a:t>
            </a:r>
            <a:endParaRPr lang="ru-RU" sz="1200" dirty="0"/>
          </a:p>
          <a:p>
            <a:r>
              <a:rPr lang="ru-RU" sz="1200" b="1" dirty="0"/>
              <a:t>Бассейн ПКА</a:t>
            </a:r>
            <a:r>
              <a:rPr lang="en-US" sz="1200" b="1" dirty="0"/>
              <a:t>:</a:t>
            </a:r>
            <a:r>
              <a:rPr lang="ru-RU" sz="1200" dirty="0"/>
              <a:t>  </a:t>
            </a:r>
          </a:p>
          <a:p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</a:t>
            </a:r>
          </a:p>
          <a:p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endParaRPr lang="ru-RU" sz="1400" b="1" dirty="0"/>
          </a:p>
          <a:p>
            <a:endParaRPr lang="ru-RU" sz="1400" b="1" dirty="0"/>
          </a:p>
          <a:p>
            <a:r>
              <a:rPr lang="ru-RU" sz="1200" dirty="0"/>
              <a:t>РЕКОМЕНДОВАНО:</a:t>
            </a:r>
          </a:p>
          <a:p>
            <a:r>
              <a:rPr lang="ru-RU" sz="1200" dirty="0"/>
              <a:t>Постельный режим 24 часа</a:t>
            </a:r>
          </a:p>
          <a:p>
            <a:r>
              <a:rPr lang="ru-RU" sz="1200" dirty="0"/>
              <a:t>Контроль места пункции.</a:t>
            </a:r>
          </a:p>
          <a:p>
            <a:r>
              <a:rPr lang="ru-RU" sz="1200" dirty="0"/>
              <a:t>                                                                </a:t>
            </a:r>
          </a:p>
          <a:p>
            <a:r>
              <a:rPr lang="ru-RU" sz="1200" dirty="0"/>
              <a:t>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  <a:r>
              <a:rPr lang="en-US" sz="1200" dirty="0" smtClean="0"/>
              <a:t>_______________</a:t>
            </a:r>
            <a:endParaRPr lang="ru-RU" sz="1200" dirty="0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Прямоугольник 6"/>
          <p:cNvSpPr>
            <a:spLocks noChangeArrowheads="1"/>
          </p:cNvSpPr>
          <p:nvPr/>
        </p:nvSpPr>
        <p:spPr bwMode="auto">
          <a:xfrm>
            <a:off x="428625" y="1095375"/>
            <a:ext cx="6000750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</a:t>
            </a:r>
            <a:endParaRPr lang="ru-RU" sz="1400" dirty="0"/>
          </a:p>
          <a:p>
            <a:endParaRPr lang="ru-RU" sz="1600" b="1" dirty="0"/>
          </a:p>
          <a:p>
            <a:pPr algn="just"/>
            <a:r>
              <a:rPr lang="ru-RU" sz="1600" dirty="0"/>
              <a:t>   19.10.2011     </a:t>
            </a:r>
            <a:r>
              <a:rPr lang="ru-RU" sz="1600" dirty="0" smtClean="0"/>
              <a:t>КОСТРОВ В.А. №7510</a:t>
            </a:r>
            <a:endParaRPr lang="ru-RU" sz="1600" dirty="0"/>
          </a:p>
          <a:p>
            <a:pPr algn="just"/>
            <a:r>
              <a:rPr lang="ru-RU" sz="1600" dirty="0"/>
              <a:t>   </a:t>
            </a:r>
            <a:r>
              <a:rPr lang="ru-RU" sz="1600" dirty="0" smtClean="0"/>
              <a:t>13:00 – 14:0</a:t>
            </a:r>
            <a:r>
              <a:rPr lang="en-US" sz="1600" dirty="0" smtClean="0"/>
              <a:t>0</a:t>
            </a:r>
            <a:endParaRPr lang="ru-RU" sz="1600" dirty="0"/>
          </a:p>
          <a:p>
            <a:pPr algn="just"/>
            <a:r>
              <a:rPr lang="ru-RU" sz="1600" dirty="0"/>
              <a:t>    С анамнезом и медицинской документацией  ознакомлена. </a:t>
            </a:r>
          </a:p>
          <a:p>
            <a:pPr algn="just"/>
            <a:r>
              <a:rPr lang="ru-RU" sz="1600" dirty="0"/>
              <a:t>Диагноз: </a:t>
            </a:r>
          </a:p>
          <a:p>
            <a:pPr algn="just"/>
            <a:r>
              <a:rPr lang="ru-RU" sz="1600" dirty="0" smtClean="0"/>
              <a:t>  </a:t>
            </a:r>
            <a:r>
              <a:rPr lang="ru-RU" sz="1600" dirty="0" err="1" smtClean="0"/>
              <a:t>Основной:ИБС:стенокардия</a:t>
            </a:r>
            <a:r>
              <a:rPr lang="ru-RU" sz="1600" dirty="0" smtClean="0"/>
              <a:t>  нестабильная,ФК3. </a:t>
            </a:r>
            <a:endParaRPr lang="ru-RU" sz="1600" dirty="0"/>
          </a:p>
          <a:p>
            <a:pPr algn="just"/>
            <a:r>
              <a:rPr lang="ru-RU" sz="1600" dirty="0" err="1"/>
              <a:t>Осл</a:t>
            </a:r>
            <a:r>
              <a:rPr lang="ru-RU" sz="1600" dirty="0"/>
              <a:t>.: </a:t>
            </a:r>
          </a:p>
          <a:p>
            <a:pPr algn="just"/>
            <a:r>
              <a:rPr lang="ru-RU" sz="1600" dirty="0" smtClean="0"/>
              <a:t> </a:t>
            </a:r>
            <a:r>
              <a:rPr lang="ru-RU" sz="1600" dirty="0" err="1"/>
              <a:t>Соп</a:t>
            </a:r>
            <a:r>
              <a:rPr lang="ru-RU" sz="1600" dirty="0"/>
              <a:t>.: </a:t>
            </a:r>
            <a:r>
              <a:rPr lang="ru-RU" sz="1600" dirty="0" smtClean="0"/>
              <a:t>ГБ 3ст,риск4.</a:t>
            </a:r>
            <a:endParaRPr lang="ru-RU" sz="1600" dirty="0"/>
          </a:p>
          <a:p>
            <a:pPr algn="just"/>
            <a:r>
              <a:rPr lang="ru-RU" sz="1600" dirty="0"/>
              <a:t>   Риск анестезии- </a:t>
            </a:r>
            <a:r>
              <a:rPr lang="en-US" sz="1600" dirty="0"/>
              <a:t>III </a:t>
            </a:r>
            <a:r>
              <a:rPr lang="ru-RU" sz="1600" dirty="0"/>
              <a:t>ст.</a:t>
            </a:r>
          </a:p>
          <a:p>
            <a:pPr algn="just"/>
            <a:r>
              <a:rPr lang="ru-RU" sz="1600" dirty="0"/>
              <a:t>  На операционном столе:</a:t>
            </a:r>
          </a:p>
          <a:p>
            <a:pPr algn="just"/>
            <a:r>
              <a:rPr lang="ru-RU" sz="1600" dirty="0"/>
              <a:t> ЧСС - </a:t>
            </a:r>
            <a:r>
              <a:rPr lang="ru-RU" sz="1600" dirty="0" smtClean="0"/>
              <a:t>70 </a:t>
            </a:r>
            <a:r>
              <a:rPr lang="ru-RU" sz="1600" dirty="0"/>
              <a:t>в мин,  ритм правильный ,ЧД- в 18 мин.;</a:t>
            </a:r>
          </a:p>
          <a:p>
            <a:pPr algn="just"/>
            <a:r>
              <a:rPr lang="ru-RU" sz="1600" dirty="0"/>
              <a:t>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2=96% ;АД=</a:t>
            </a:r>
            <a:r>
              <a:rPr lang="en-US" sz="1600" dirty="0" smtClean="0"/>
              <a:t>1</a:t>
            </a:r>
            <a:r>
              <a:rPr lang="ru-RU" sz="1600" dirty="0" smtClean="0"/>
              <a:t>40/85  </a:t>
            </a:r>
            <a:r>
              <a:rPr lang="ru-RU" sz="1600" dirty="0"/>
              <a:t>мм. </a:t>
            </a:r>
            <a:r>
              <a:rPr lang="ru-RU" sz="1600" dirty="0" err="1"/>
              <a:t>рт</a:t>
            </a:r>
            <a:r>
              <a:rPr lang="ru-RU" sz="1600" dirty="0"/>
              <a:t>. ст.;</a:t>
            </a:r>
          </a:p>
          <a:p>
            <a:pPr algn="just"/>
            <a:r>
              <a:rPr lang="ru-RU" sz="1600" dirty="0"/>
              <a:t>              Внутривенно введено:</a:t>
            </a:r>
            <a:r>
              <a:rPr lang="en-US" sz="1600" dirty="0"/>
              <a:t> </a:t>
            </a:r>
            <a:r>
              <a:rPr lang="ru-RU" sz="1600" dirty="0"/>
              <a:t>Гепарин -5 </a:t>
            </a:r>
            <a:r>
              <a:rPr lang="ru-RU" sz="1600" dirty="0" err="1" smtClean="0"/>
              <a:t>тыс.ед</a:t>
            </a:r>
            <a:r>
              <a:rPr lang="ru-RU" sz="1600" dirty="0" smtClean="0"/>
              <a:t>(Браун); </a:t>
            </a:r>
            <a:endParaRPr lang="ru-RU" sz="1600" dirty="0"/>
          </a:p>
          <a:p>
            <a:pPr algn="just"/>
            <a:r>
              <a:rPr lang="ru-RU" sz="1600" dirty="0"/>
              <a:t>                                       </a:t>
            </a:r>
            <a:r>
              <a:rPr lang="ru-RU" sz="1600" dirty="0" smtClean="0"/>
              <a:t>Сибазон-10мг;</a:t>
            </a:r>
            <a:endParaRPr lang="ru-RU" sz="1600" dirty="0"/>
          </a:p>
          <a:p>
            <a:pPr algn="just"/>
            <a:r>
              <a:rPr lang="ru-RU" sz="1600" dirty="0"/>
              <a:t>              Гемодинамика: АД-120/80-115/75 мм </a:t>
            </a:r>
            <a:r>
              <a:rPr lang="ru-RU" sz="1600" dirty="0" err="1"/>
              <a:t>рт</a:t>
            </a:r>
            <a:r>
              <a:rPr lang="ru-RU" sz="1600" dirty="0"/>
              <a:t> </a:t>
            </a:r>
            <a:r>
              <a:rPr lang="ru-RU" sz="1600" dirty="0" err="1"/>
              <a:t>ст</a:t>
            </a:r>
            <a:r>
              <a:rPr lang="ru-RU" sz="1600" dirty="0"/>
              <a:t>; </a:t>
            </a:r>
            <a:r>
              <a:rPr lang="ru-RU" sz="1600" dirty="0" smtClean="0"/>
              <a:t>ЧСС-70-80 </a:t>
            </a:r>
            <a:r>
              <a:rPr lang="ru-RU" sz="1600" dirty="0"/>
              <a:t>уд в  </a:t>
            </a:r>
            <a:r>
              <a:rPr lang="ru-RU" sz="1600" dirty="0" err="1"/>
              <a:t>мин,;ЧДД=</a:t>
            </a:r>
            <a:r>
              <a:rPr lang="ru-RU" sz="1600" dirty="0"/>
              <a:t> </a:t>
            </a:r>
            <a:r>
              <a:rPr lang="en-US" sz="1600" dirty="0"/>
              <a:t>1</a:t>
            </a:r>
            <a:r>
              <a:rPr lang="ru-RU" sz="1600" dirty="0"/>
              <a:t>6</a:t>
            </a:r>
            <a:r>
              <a:rPr lang="en-US" sz="1600" dirty="0"/>
              <a:t>-</a:t>
            </a:r>
            <a:r>
              <a:rPr lang="ru-RU" sz="1600" dirty="0"/>
              <a:t>18 в мин,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2=96 %. </a:t>
            </a:r>
          </a:p>
          <a:p>
            <a:pPr algn="just"/>
            <a:r>
              <a:rPr lang="ru-RU" sz="1600" dirty="0"/>
              <a:t>             Во время операции контроль ЭКГ, сегмента </a:t>
            </a:r>
            <a:r>
              <a:rPr lang="en-US" sz="1600" dirty="0"/>
              <a:t>ST</a:t>
            </a:r>
            <a:r>
              <a:rPr lang="ru-RU" sz="1600" dirty="0"/>
              <a:t>. </a:t>
            </a:r>
          </a:p>
          <a:p>
            <a:pPr algn="just"/>
            <a:r>
              <a:rPr lang="ru-RU" sz="1600" dirty="0"/>
              <a:t>              </a:t>
            </a:r>
            <a:r>
              <a:rPr lang="ru-RU" sz="1600" dirty="0" err="1" smtClean="0"/>
              <a:t>Синусовый</a:t>
            </a:r>
            <a:r>
              <a:rPr lang="ru-RU" sz="1600" dirty="0" smtClean="0"/>
              <a:t>  ритм.</a:t>
            </a:r>
            <a:endParaRPr lang="ru-RU" sz="1600" dirty="0"/>
          </a:p>
          <a:p>
            <a:pPr algn="just"/>
            <a:r>
              <a:rPr lang="ru-RU" sz="1600" dirty="0"/>
              <a:t>             После окончания операции </a:t>
            </a:r>
            <a:r>
              <a:rPr lang="ru-RU" sz="1600" dirty="0" smtClean="0"/>
              <a:t>пациент в </a:t>
            </a:r>
            <a:r>
              <a:rPr lang="ru-RU" sz="1600" dirty="0"/>
              <a:t>сознании, с самостоятельным  эффективным дыханием, живых рефлексах, АД=125/8</a:t>
            </a:r>
            <a:r>
              <a:rPr lang="en-US" sz="1600" dirty="0"/>
              <a:t>0</a:t>
            </a:r>
            <a:r>
              <a:rPr lang="ru-RU" sz="1600" dirty="0"/>
              <a:t> мм </a:t>
            </a:r>
            <a:r>
              <a:rPr lang="ru-RU" sz="1600" dirty="0" err="1"/>
              <a:t>рт</a:t>
            </a:r>
            <a:r>
              <a:rPr lang="ru-RU" sz="1600" dirty="0"/>
              <a:t>. ст. </a:t>
            </a:r>
            <a:r>
              <a:rPr lang="ru-RU" sz="1600" dirty="0" smtClean="0"/>
              <a:t>переведен  </a:t>
            </a:r>
            <a:r>
              <a:rPr lang="ru-RU" sz="1600" dirty="0"/>
              <a:t>в  палату под наблюдение </a:t>
            </a:r>
            <a:r>
              <a:rPr lang="ru-RU" sz="1600" dirty="0" err="1"/>
              <a:t>деж</a:t>
            </a:r>
            <a:r>
              <a:rPr lang="ru-RU" sz="1600" dirty="0"/>
              <a:t>. персонала.</a:t>
            </a:r>
          </a:p>
          <a:p>
            <a:pPr algn="just"/>
            <a:r>
              <a:rPr lang="ru-RU" sz="1600" dirty="0"/>
              <a:t>                                                                   </a:t>
            </a:r>
          </a:p>
          <a:p>
            <a:pPr algn="just"/>
            <a:r>
              <a:rPr lang="ru-RU" sz="1600" dirty="0"/>
              <a:t>                                                                      Врач:   Филаретова Е.В.</a:t>
            </a:r>
          </a:p>
          <a:p>
            <a:pPr algn="just"/>
            <a:r>
              <a:rPr lang="ru-RU" sz="1600" dirty="0"/>
              <a:t>                                                                       М/с:  </a:t>
            </a:r>
            <a:r>
              <a:rPr lang="ru-RU" sz="1600" dirty="0" err="1"/>
              <a:t>Капралова</a:t>
            </a:r>
            <a:r>
              <a:rPr lang="ru-RU" sz="1600" dirty="0"/>
              <a:t>  Е.А.    </a:t>
            </a:r>
          </a:p>
        </p:txBody>
      </p:sp>
      <p:sp>
        <p:nvSpPr>
          <p:cNvPr id="4102" name="Заголовок 7"/>
          <p:cNvSpPr>
            <a:spLocks noGrp="1"/>
          </p:cNvSpPr>
          <p:nvPr>
            <p:ph type="title"/>
          </p:nvPr>
        </p:nvSpPr>
        <p:spPr>
          <a:xfrm>
            <a:off x="571500" y="309563"/>
            <a:ext cx="5829300" cy="928687"/>
          </a:xfrm>
        </p:spPr>
        <p:txBody>
          <a:bodyPr/>
          <a:lstStyle/>
          <a:p>
            <a:r>
              <a:rPr lang="ru-RU" sz="2000" smtClean="0"/>
              <a:t>ПРОТОКОЛ АНЕСТЕЗИИ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9956</TotalTime>
  <Words>434</Words>
  <Application>Microsoft PowerPoint</Application>
  <PresentationFormat>Лист A4 (210x297 мм)</PresentationFormat>
  <Paragraphs>119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ПРОТОКОЛ АНЕСТЕЗИИ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1541</cp:revision>
  <cp:lastPrinted>1999-11-01T09:58:52Z</cp:lastPrinted>
  <dcterms:created xsi:type="dcterms:W3CDTF">1998-03-02T15:35:32Z</dcterms:created>
  <dcterms:modified xsi:type="dcterms:W3CDTF">2011-10-19T10:58:52Z</dcterms:modified>
</cp:coreProperties>
</file>