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14" autoAdjust="0"/>
    <p:restoredTop sz="98682" autoAdjust="0"/>
  </p:normalViewPr>
  <p:slideViewPr>
    <p:cSldViewPr>
      <p:cViewPr>
        <p:scale>
          <a:sx n="100" d="100"/>
          <a:sy n="100" d="100"/>
        </p:scale>
        <p:origin x="-1002" y="6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FA4BAA-9C12-408D-84FD-B9E28747B8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32028-60AF-4171-ACE7-B7A9DF367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71EEE-9142-4700-A505-0D5EAB41D4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F5516-EF18-447B-8CEB-715BDD9BF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C5DE-D3E7-46D9-90D3-42645AFB0F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9C275-D0D1-4A1B-ABA9-85A5EF513D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7D75F-6016-4BA7-A25A-E82EA8CA3D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F4490-A903-4449-BAC9-EA2D0CFCAE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D0895-2E2D-41FC-BE01-91F3CF1B16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5DD94-776F-4EF1-A32D-C6F25EF2E8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E362-A27E-4ACF-8440-806636794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4B864-C8CF-4F95-AAAD-6F57836A3F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6C55BD-52E8-4328-8E30-161D01DAEA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dirty="0"/>
              <a:t>ЯРОСЛАВСКАЯ ОБЛАСТНАЯ </a:t>
            </a:r>
          </a:p>
          <a:p>
            <a:pPr algn="ctr"/>
            <a:r>
              <a:rPr lang="ru-RU" sz="1600" b="1" dirty="0"/>
              <a:t>КЛИНИЧЕСКАЯ БОЛЬНИЦА.</a:t>
            </a:r>
          </a:p>
          <a:p>
            <a:pPr algn="ctr"/>
            <a:r>
              <a:rPr lang="ru-RU" sz="1600" b="1" dirty="0"/>
              <a:t>КАБИНЕТ  АНГИОГРАФИИ.</a:t>
            </a:r>
          </a:p>
          <a:p>
            <a:pPr algn="ctr"/>
            <a:r>
              <a:rPr lang="ru-RU" sz="1600" b="1" u="sng" dirty="0" smtClean="0"/>
              <a:t>КОРОНАРОГРАФИЯ</a:t>
            </a:r>
            <a:r>
              <a:rPr lang="ru-RU" sz="1600" u="sng" dirty="0"/>
              <a:t>.</a:t>
            </a:r>
            <a:endParaRPr lang="ru-RU" sz="1600" dirty="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14290" y="952472"/>
            <a:ext cx="28082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19.10.2011</a:t>
            </a:r>
          </a:p>
          <a:p>
            <a:r>
              <a:rPr lang="ru-RU" sz="1400" b="1" dirty="0"/>
              <a:t>Ф.И.О.: </a:t>
            </a:r>
            <a:r>
              <a:rPr lang="ru-RU" sz="1400" b="1" dirty="0" smtClean="0"/>
              <a:t>Гурлева Е.М.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01.08.1947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Отделение:10 № </a:t>
            </a:r>
            <a:r>
              <a:rPr lang="ru-RU" sz="1400" b="1" dirty="0" smtClean="0"/>
              <a:t>7570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dirty="0"/>
              <a:t>Под м/анестезией:</a:t>
            </a:r>
          </a:p>
          <a:p>
            <a:r>
              <a:rPr lang="ru-RU" sz="1600" dirty="0"/>
              <a:t>        </a:t>
            </a:r>
            <a:r>
              <a:rPr lang="ru-RU" sz="1600" dirty="0" smtClean="0"/>
              <a:t> новокаин </a:t>
            </a:r>
            <a:r>
              <a:rPr lang="ru-RU" sz="1600" dirty="0"/>
              <a:t>0.5%-20.0</a:t>
            </a:r>
          </a:p>
          <a:p>
            <a:r>
              <a:rPr lang="ru-RU" sz="1600" dirty="0"/>
              <a:t>         </a:t>
            </a:r>
            <a:r>
              <a:rPr lang="ru-RU" sz="1600" dirty="0" err="1"/>
              <a:t>лидокаин</a:t>
            </a:r>
            <a:r>
              <a:rPr lang="ru-RU" sz="1600" dirty="0"/>
              <a:t>  2%-20.0</a:t>
            </a:r>
          </a:p>
          <a:p>
            <a:r>
              <a:rPr lang="ru-RU" sz="1600" dirty="0"/>
              <a:t>        </a:t>
            </a:r>
          </a:p>
          <a:p>
            <a:r>
              <a:rPr lang="ru-RU" sz="1400" dirty="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19" name="Group 1871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</a:t>
            </a:r>
            <a:r>
              <a:rPr lang="en-US" sz="1400"/>
              <a:t>Omnipaque</a:t>
            </a:r>
            <a:r>
              <a:rPr lang="ru-RU" sz="1400"/>
              <a:t>350   100 </a:t>
            </a:r>
            <a:r>
              <a:rPr lang="en-US" sz="1400"/>
              <a:t>ml</a:t>
            </a:r>
            <a:r>
              <a:rPr lang="ru-RU" sz="1400"/>
              <a:t>  </a:t>
            </a:r>
            <a:endParaRPr lang="en-US" sz="1400"/>
          </a:p>
          <a:p>
            <a:r>
              <a:rPr lang="en-US" sz="1400"/>
              <a:t>    Ultravist </a:t>
            </a:r>
            <a:r>
              <a:rPr lang="ru-RU" sz="1400"/>
              <a:t> 370       50мл.   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4" name="Text Box 1218"/>
          <p:cNvSpPr txBox="1">
            <a:spLocks noChangeArrowheads="1"/>
          </p:cNvSpPr>
          <p:nvPr/>
        </p:nvSpPr>
        <p:spPr bwMode="auto">
          <a:xfrm>
            <a:off x="428625" y="7810500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2115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214290" y="3524240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1" name="Rectangle 1233"/>
          <p:cNvSpPr>
            <a:spLocks noChangeArrowheads="1"/>
          </p:cNvSpPr>
          <p:nvPr/>
        </p:nvSpPr>
        <p:spPr bwMode="auto">
          <a:xfrm>
            <a:off x="285750" y="7739063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2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4.6мин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502.33</a:t>
            </a:r>
            <a:r>
              <a:rPr lang="en-US" sz="1400" dirty="0" err="1" smtClean="0"/>
              <a:t>mGy</a:t>
            </a:r>
            <a:r>
              <a:rPr lang="ru-RU" sz="1400" dirty="0" smtClean="0"/>
              <a:t>    </a:t>
            </a:r>
            <a:endParaRPr lang="ru-RU" sz="1400" dirty="0"/>
          </a:p>
        </p:txBody>
      </p:sp>
      <p:sp>
        <p:nvSpPr>
          <p:cNvPr id="2123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4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Установлен </a:t>
            </a:r>
            <a:r>
              <a:rPr lang="ru-RU" sz="1400" dirty="0" err="1"/>
              <a:t>интродьюссер</a:t>
            </a:r>
            <a:r>
              <a:rPr lang="ru-RU" sz="1400" dirty="0"/>
              <a:t>:  5</a:t>
            </a:r>
            <a:r>
              <a:rPr lang="en-US" sz="1400" dirty="0"/>
              <a:t>F                        6F</a:t>
            </a:r>
            <a:endParaRPr lang="ru-RU" sz="1400" dirty="0"/>
          </a:p>
        </p:txBody>
      </p:sp>
      <p:sp>
        <p:nvSpPr>
          <p:cNvPr id="212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4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5" name="Rectangle 1861"/>
          <p:cNvSpPr>
            <a:spLocks noChangeArrowheads="1"/>
          </p:cNvSpPr>
          <p:nvPr/>
        </p:nvSpPr>
        <p:spPr bwMode="auto">
          <a:xfrm>
            <a:off x="214313" y="33099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 </a:t>
            </a:r>
            <a:r>
              <a:rPr lang="ru-RU" sz="1400" dirty="0"/>
              <a:t>ЩЕРБАКОВ А.С.</a:t>
            </a:r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 КАЗАНЦЕВА А.М.</a:t>
            </a:r>
          </a:p>
          <a:p>
            <a:r>
              <a:rPr lang="ru-RU" sz="1600" b="1" dirty="0"/>
              <a:t>Анестезиолог</a:t>
            </a:r>
            <a:r>
              <a:rPr lang="ru-RU" sz="1400" dirty="0"/>
              <a:t>:       ФИЛАРЕТОВА Е.В</a:t>
            </a:r>
          </a:p>
          <a:p>
            <a:r>
              <a:rPr lang="ru-RU" sz="1400" b="1" dirty="0"/>
              <a:t>М/с </a:t>
            </a:r>
            <a:r>
              <a:rPr lang="ru-RU" sz="1400" b="1" dirty="0" err="1"/>
              <a:t>анестезист</a:t>
            </a:r>
            <a:r>
              <a:rPr lang="ru-RU" sz="1400" b="1" dirty="0"/>
              <a:t>:</a:t>
            </a:r>
            <a:r>
              <a:rPr lang="ru-RU" sz="1400" dirty="0"/>
              <a:t>.      </a:t>
            </a:r>
            <a:r>
              <a:rPr lang="ru-RU" sz="1400" dirty="0" smtClean="0"/>
              <a:t> КАПРАЛОВА </a:t>
            </a:r>
            <a:r>
              <a:rPr lang="ru-RU" sz="1400" dirty="0"/>
              <a:t>Е.А.</a:t>
            </a:r>
          </a:p>
          <a:p>
            <a:r>
              <a:rPr lang="ru-RU" sz="1400" b="1" dirty="0" err="1"/>
              <a:t>Рентгенлаборант</a:t>
            </a:r>
            <a:r>
              <a:rPr lang="ru-RU" sz="1400" b="1" dirty="0"/>
              <a:t>:    </a:t>
            </a:r>
            <a:r>
              <a:rPr lang="ru-RU" sz="1400" dirty="0" smtClean="0"/>
              <a:t>МЕЛЕКА </a:t>
            </a:r>
            <a:r>
              <a:rPr lang="ru-RU" sz="1400" dirty="0"/>
              <a:t>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 dirty="0"/>
              <a:t>                                                                  </a:t>
            </a:r>
            <a:r>
              <a:rPr lang="ru-RU" sz="1400" b="1" dirty="0"/>
              <a:t>ЗАКЛЮЧЕНИЕ:</a:t>
            </a:r>
          </a:p>
          <a:p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сбалансированный </a:t>
            </a:r>
            <a:endParaRPr lang="ru-RU" sz="1200" dirty="0"/>
          </a:p>
          <a:p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r>
              <a:rPr lang="ru-RU" sz="1200" b="1" dirty="0"/>
              <a:t>Главный ствол ЛКА</a:t>
            </a:r>
            <a:r>
              <a:rPr lang="ru-RU" sz="1200" dirty="0"/>
              <a:t>: норма</a:t>
            </a:r>
          </a:p>
          <a:p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стеноз среднего сегмента 35%. Кровоток по артерии TIMI III. </a:t>
            </a:r>
          </a:p>
          <a:p>
            <a:r>
              <a:rPr lang="ru-RU" sz="1200" b="1" dirty="0" smtClean="0"/>
              <a:t>Бассейн </a:t>
            </a:r>
            <a:r>
              <a:rPr lang="ru-RU" sz="1200" b="1" dirty="0"/>
              <a:t>ОА: </a:t>
            </a:r>
            <a:r>
              <a:rPr lang="ru-RU" sz="1200" dirty="0" smtClean="0"/>
              <a:t>стеноз дистального сегмента 60%. ВТК 1,2 - норма. Кровоток TIMI III</a:t>
            </a:r>
          </a:p>
          <a:p>
            <a:r>
              <a:rPr lang="ru-RU" sz="1200" b="1" dirty="0" smtClean="0"/>
              <a:t>Бассейн </a:t>
            </a:r>
            <a:r>
              <a:rPr lang="ru-RU" sz="1200" b="1" dirty="0"/>
              <a:t>ПКА</a:t>
            </a:r>
            <a:r>
              <a:rPr lang="en-US" sz="1200" b="1" dirty="0"/>
              <a:t>:</a:t>
            </a:r>
            <a:r>
              <a:rPr lang="ru-RU" sz="1200" b="1" dirty="0"/>
              <a:t> </a:t>
            </a:r>
            <a:r>
              <a:rPr lang="ru-RU" sz="1200" dirty="0" smtClean="0"/>
              <a:t>стеноз проксимального сегмента 50%, стенозы среднего сегмента 70%, 60%,</a:t>
            </a:r>
          </a:p>
          <a:p>
            <a:r>
              <a:rPr lang="ru-RU" sz="1200" dirty="0"/>
              <a:t>с</a:t>
            </a:r>
            <a:r>
              <a:rPr lang="ru-RU" sz="1200" dirty="0" smtClean="0"/>
              <a:t>теноз дистального сегмента 55%.  Устьевой стеноз ЗБА 75%, устьевой стеноз ЗМЖА 70%. </a:t>
            </a:r>
          </a:p>
          <a:p>
            <a:r>
              <a:rPr lang="ru-RU" sz="1200" dirty="0" smtClean="0"/>
              <a:t>Кровоток TIMI III. </a:t>
            </a:r>
          </a:p>
          <a:p>
            <a:r>
              <a:rPr lang="ru-RU" sz="1200" b="1" dirty="0" smtClean="0"/>
              <a:t>Наличие </a:t>
            </a:r>
            <a:r>
              <a:rPr lang="ru-RU" sz="1200" b="1" dirty="0"/>
              <a:t>коллатерального кровотока</a:t>
            </a:r>
            <a:r>
              <a:rPr lang="ru-RU" sz="1200" dirty="0"/>
              <a:t>:</a:t>
            </a:r>
          </a:p>
          <a:p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endParaRPr lang="ru-RU" sz="1200" dirty="0"/>
          </a:p>
          <a:p>
            <a:endParaRPr lang="ru-RU" sz="1400" b="1" dirty="0"/>
          </a:p>
          <a:p>
            <a:endParaRPr lang="ru-RU" sz="1400" b="1" dirty="0"/>
          </a:p>
          <a:p>
            <a:r>
              <a:rPr lang="ru-RU" sz="1200" dirty="0"/>
              <a:t>РЕКОМЕНДОВАНО:</a:t>
            </a:r>
          </a:p>
          <a:p>
            <a:r>
              <a:rPr lang="ru-RU" sz="1200" dirty="0"/>
              <a:t>Постельный режим 24 часа</a:t>
            </a:r>
          </a:p>
          <a:p>
            <a:r>
              <a:rPr lang="ru-RU" sz="1200" dirty="0"/>
              <a:t>Контроль места пункции.</a:t>
            </a:r>
          </a:p>
          <a:p>
            <a:r>
              <a:rPr lang="ru-RU" sz="1200" dirty="0"/>
              <a:t>                                                                </a:t>
            </a:r>
          </a:p>
          <a:p>
            <a:r>
              <a:rPr lang="ru-RU" sz="1200" dirty="0"/>
              <a:t>                                                                                                </a:t>
            </a:r>
            <a:r>
              <a:rPr lang="ru-RU" sz="1200" b="1" dirty="0"/>
              <a:t>Врач:</a:t>
            </a:r>
            <a:r>
              <a:rPr lang="ru-RU" sz="1200" dirty="0"/>
              <a:t> </a:t>
            </a:r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10152</TotalTime>
  <Words>292</Words>
  <Application>Microsoft PowerPoint</Application>
  <PresentationFormat>Лист A4 (210x297 мм)</PresentationFormat>
  <Paragraphs>95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1550</cp:revision>
  <cp:lastPrinted>1999-11-01T09:58:52Z</cp:lastPrinted>
  <dcterms:created xsi:type="dcterms:W3CDTF">1998-03-02T15:35:32Z</dcterms:created>
  <dcterms:modified xsi:type="dcterms:W3CDTF">2011-10-19T12:51:51Z</dcterms:modified>
</cp:coreProperties>
</file>