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14" autoAdjust="0"/>
    <p:restoredTop sz="98682" autoAdjust="0"/>
  </p:normalViewPr>
  <p:slideViewPr>
    <p:cSldViewPr>
      <p:cViewPr>
        <p:scale>
          <a:sx n="100" d="100"/>
          <a:sy n="100" d="100"/>
        </p:scale>
        <p:origin x="-1002" y="22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446B98-643A-429A-A9CF-F761A84984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8081E3-A857-4F1F-8895-F1AB94AD7488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Посинфарктный кардиосклероз.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26734-39DA-4C42-93C9-7567FCA7E0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162DD-C37A-46B9-A66F-43CCEBD390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7AC67-BC3D-4FB9-9DB4-06FE50CE90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0808-26B7-465F-AB1E-BC696A6DAB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790B6-CF42-4382-B22D-DC304F73B6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2F319-65D5-4DAF-9727-FF33E0BF52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A70F1-5E06-44C7-A828-CD6FDF799F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9A5DF-DDFF-46ED-A557-9B07358F38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79994-E61A-4264-80C3-3B3FFA7A4E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683F2-AA8B-4F8E-8EC0-4AB5902139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1970D-FE99-4582-B626-E052C999B4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26BCB75-BBF9-4FF2-9A8C-5312D8D14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 dirty="0"/>
              <a:t>ЯРОСЛАВСКАЯ ОБЛАСТНАЯ </a:t>
            </a:r>
          </a:p>
          <a:p>
            <a:pPr algn="ctr"/>
            <a:r>
              <a:rPr lang="ru-RU" sz="1600" b="1" dirty="0"/>
              <a:t>КЛИНИЧЕСКАЯ БОЛЬНИЦА.</a:t>
            </a:r>
          </a:p>
          <a:p>
            <a:pPr algn="ctr"/>
            <a:r>
              <a:rPr lang="ru-RU" sz="1600" b="1" dirty="0"/>
              <a:t>КАБИНЕТ  АНГИОГРАФИИ.</a:t>
            </a:r>
          </a:p>
          <a:p>
            <a:pPr algn="ctr"/>
            <a:r>
              <a:rPr lang="ru-RU" sz="1600" b="1" u="sng" dirty="0" smtClean="0"/>
              <a:t>КОРОНАРОГРАФИЯ</a:t>
            </a:r>
            <a:r>
              <a:rPr lang="ru-RU" sz="1600" u="sng" dirty="0"/>
              <a:t>.</a:t>
            </a:r>
            <a:endParaRPr lang="ru-RU" sz="1600" dirty="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214290" y="1023910"/>
            <a:ext cx="2808287" cy="173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</a:t>
            </a:r>
            <a:r>
              <a:rPr lang="ru-RU" sz="1400" b="1" dirty="0" smtClean="0"/>
              <a:t>19.10.2011</a:t>
            </a:r>
            <a:endParaRPr lang="ru-RU" sz="1400" b="1" dirty="0"/>
          </a:p>
          <a:p>
            <a:r>
              <a:rPr lang="ru-RU" sz="1400" b="1" dirty="0"/>
              <a:t>Ф.И.О.: </a:t>
            </a:r>
            <a:r>
              <a:rPr lang="ru-RU" sz="1400" b="1" dirty="0" smtClean="0"/>
              <a:t>Несмелов А.Н.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09.01.1948</a:t>
            </a:r>
            <a:endParaRPr lang="ru-RU" sz="1400" b="1" dirty="0"/>
          </a:p>
          <a:p>
            <a:r>
              <a:rPr lang="ru-RU" sz="1400" b="1" dirty="0"/>
              <a:t>Диагноз: </a:t>
            </a:r>
            <a:r>
              <a:rPr lang="ru-RU" sz="1400" b="1" dirty="0" smtClean="0"/>
              <a:t>ИБС</a:t>
            </a:r>
            <a:endParaRPr lang="ru-RU" sz="1400" b="1" dirty="0"/>
          </a:p>
          <a:p>
            <a:r>
              <a:rPr lang="ru-RU" sz="1400" b="1" dirty="0"/>
              <a:t>Отделение:10 № </a:t>
            </a:r>
            <a:r>
              <a:rPr lang="ru-RU" sz="1400" b="1" dirty="0" smtClean="0"/>
              <a:t>7567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 dirty="0"/>
              <a:t>Под м/анестезией:</a:t>
            </a:r>
          </a:p>
          <a:p>
            <a:r>
              <a:rPr lang="ru-RU" sz="1600" dirty="0"/>
              <a:t>        </a:t>
            </a:r>
            <a:r>
              <a:rPr lang="ru-RU" sz="1600" dirty="0" smtClean="0"/>
              <a:t> новокаин </a:t>
            </a:r>
            <a:r>
              <a:rPr lang="ru-RU" sz="1600" dirty="0"/>
              <a:t>0.5%-20.0</a:t>
            </a:r>
          </a:p>
          <a:p>
            <a:r>
              <a:rPr lang="ru-RU" sz="1600" dirty="0"/>
              <a:t>         </a:t>
            </a:r>
            <a:r>
              <a:rPr lang="ru-RU" sz="1600" dirty="0" err="1"/>
              <a:t>лидокаин</a:t>
            </a:r>
            <a:r>
              <a:rPr lang="ru-RU" sz="1600" dirty="0"/>
              <a:t>  2%-20.0</a:t>
            </a:r>
          </a:p>
          <a:p>
            <a:r>
              <a:rPr lang="ru-RU" sz="1600" dirty="0"/>
              <a:t>        </a:t>
            </a:r>
          </a:p>
          <a:p>
            <a:r>
              <a:rPr lang="ru-RU" sz="1400" dirty="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19" name="Group 1871"/>
          <p:cNvGraphicFramePr>
            <a:graphicFrameLocks noGrp="1"/>
          </p:cNvGraphicFramePr>
          <p:nvPr/>
        </p:nvGraphicFramePr>
        <p:xfrm>
          <a:off x="115888" y="4953000"/>
          <a:ext cx="6553200" cy="2173733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360363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Коронарографические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/>
              <a:t>Контраст:</a:t>
            </a:r>
            <a:endParaRPr lang="en-US" sz="1800"/>
          </a:p>
          <a:p>
            <a:r>
              <a:rPr lang="ru-RU" sz="1600"/>
              <a:t>    </a:t>
            </a:r>
            <a:r>
              <a:rPr lang="en-US" sz="1400"/>
              <a:t>Omnipaque</a:t>
            </a:r>
            <a:r>
              <a:rPr lang="ru-RU" sz="1400"/>
              <a:t>350   100 </a:t>
            </a:r>
            <a:r>
              <a:rPr lang="en-US" sz="1400"/>
              <a:t>ml</a:t>
            </a:r>
            <a:r>
              <a:rPr lang="ru-RU" sz="1400"/>
              <a:t>  </a:t>
            </a:r>
            <a:endParaRPr lang="en-US" sz="1400"/>
          </a:p>
          <a:p>
            <a:r>
              <a:rPr lang="en-US" sz="1400"/>
              <a:t>    Ultravist </a:t>
            </a:r>
            <a:r>
              <a:rPr lang="ru-RU" sz="1400"/>
              <a:t> 370       50мл.   </a:t>
            </a:r>
            <a:endParaRPr lang="en-US" sz="1400"/>
          </a:p>
          <a:p>
            <a:r>
              <a:rPr lang="en-US" sz="1400"/>
              <a:t>    </a:t>
            </a:r>
            <a:endParaRPr lang="ru-RU" sz="1400"/>
          </a:p>
        </p:txBody>
      </p:sp>
      <p:sp>
        <p:nvSpPr>
          <p:cNvPr id="2114" name="Text Box 1218"/>
          <p:cNvSpPr txBox="1">
            <a:spLocks noChangeArrowheads="1"/>
          </p:cNvSpPr>
          <p:nvPr/>
        </p:nvSpPr>
        <p:spPr bwMode="auto">
          <a:xfrm>
            <a:off x="428625" y="7810500"/>
            <a:ext cx="6191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Расходные материалы</a:t>
            </a:r>
          </a:p>
          <a:p>
            <a:endParaRPr lang="ru-RU" sz="1400"/>
          </a:p>
          <a:p>
            <a:endParaRPr lang="ru-RU" sz="1400"/>
          </a:p>
        </p:txBody>
      </p:sp>
      <p:sp>
        <p:nvSpPr>
          <p:cNvPr id="2115" name="Rectangle 1224"/>
          <p:cNvSpPr>
            <a:spLocks noChangeArrowheads="1"/>
          </p:cNvSpPr>
          <p:nvPr/>
        </p:nvSpPr>
        <p:spPr bwMode="auto">
          <a:xfrm>
            <a:off x="333375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214290" y="3524240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1" name="Rectangle 1233"/>
          <p:cNvSpPr>
            <a:spLocks noChangeArrowheads="1"/>
          </p:cNvSpPr>
          <p:nvPr/>
        </p:nvSpPr>
        <p:spPr bwMode="auto">
          <a:xfrm>
            <a:off x="285750" y="7739063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2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 </a:t>
            </a:r>
            <a:r>
              <a:rPr lang="ru-RU" sz="1400" dirty="0" smtClean="0"/>
              <a:t>01:48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419.67 </a:t>
            </a:r>
            <a:r>
              <a:rPr lang="en-US" sz="1400" dirty="0" err="1"/>
              <a:t>mGy</a:t>
            </a:r>
            <a:r>
              <a:rPr lang="ru-RU" sz="1400" dirty="0"/>
              <a:t>    </a:t>
            </a:r>
          </a:p>
        </p:txBody>
      </p:sp>
      <p:sp>
        <p:nvSpPr>
          <p:cNvPr id="2123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4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5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26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5</a:t>
            </a:r>
            <a:r>
              <a:rPr lang="en-US" sz="1400"/>
              <a:t>F                        6F</a:t>
            </a:r>
            <a:endParaRPr lang="ru-RU" sz="1400"/>
          </a:p>
        </p:txBody>
      </p:sp>
      <p:sp>
        <p:nvSpPr>
          <p:cNvPr id="2127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8" name="Rectangle 1753"/>
          <p:cNvSpPr>
            <a:spLocks noChangeArrowheads="1"/>
          </p:cNvSpPr>
          <p:nvPr/>
        </p:nvSpPr>
        <p:spPr bwMode="auto">
          <a:xfrm>
            <a:off x="4221163" y="40163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9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1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2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121650"/>
          <a:ext cx="5976937" cy="8656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однор.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4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5" name="Rectangle 1861"/>
          <p:cNvSpPr>
            <a:spLocks noChangeArrowheads="1"/>
          </p:cNvSpPr>
          <p:nvPr/>
        </p:nvSpPr>
        <p:spPr bwMode="auto">
          <a:xfrm>
            <a:off x="214313" y="33099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56" name="Rectangle 1872"/>
          <p:cNvSpPr>
            <a:spLocks noChangeArrowheads="1"/>
          </p:cNvSpPr>
          <p:nvPr/>
        </p:nvSpPr>
        <p:spPr bwMode="auto">
          <a:xfrm>
            <a:off x="3213100" y="1281113"/>
            <a:ext cx="3429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/>
              <a:t>Рентгенхирург          </a:t>
            </a:r>
            <a:r>
              <a:rPr lang="ru-RU" sz="1400" dirty="0" smtClean="0"/>
              <a:t>ЩЕРБАКОВ А.С.</a:t>
            </a:r>
            <a:endParaRPr lang="ru-RU" sz="1400" dirty="0"/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</a:t>
            </a:r>
            <a:r>
              <a:rPr lang="ru-RU" sz="1400" dirty="0"/>
              <a:t>:  </a:t>
            </a:r>
            <a:r>
              <a:rPr lang="ru-RU" sz="1400" dirty="0" smtClean="0"/>
              <a:t>КАЗАНЦЕВА А.М.</a:t>
            </a:r>
            <a:endParaRPr lang="ru-RU" sz="1400" dirty="0"/>
          </a:p>
          <a:p>
            <a:r>
              <a:rPr lang="ru-RU" sz="1600" b="1" dirty="0"/>
              <a:t>Анестезиолог</a:t>
            </a:r>
            <a:r>
              <a:rPr lang="ru-RU" sz="1400" dirty="0"/>
              <a:t>:       </a:t>
            </a:r>
            <a:r>
              <a:rPr lang="ru-RU" sz="1400" dirty="0" smtClean="0"/>
              <a:t> ФИЛАРЕТОВА </a:t>
            </a:r>
            <a:r>
              <a:rPr lang="ru-RU" sz="1400" dirty="0"/>
              <a:t>Е.В</a:t>
            </a:r>
          </a:p>
          <a:p>
            <a:r>
              <a:rPr lang="ru-RU" sz="1400" b="1" dirty="0"/>
              <a:t>М/с </a:t>
            </a:r>
            <a:r>
              <a:rPr lang="ru-RU" sz="1400" b="1" dirty="0" err="1"/>
              <a:t>анестезист</a:t>
            </a:r>
            <a:r>
              <a:rPr lang="ru-RU" sz="1400" b="1" dirty="0"/>
              <a:t>:</a:t>
            </a:r>
            <a:r>
              <a:rPr lang="ru-RU" sz="1400" dirty="0"/>
              <a:t>.      </a:t>
            </a:r>
            <a:r>
              <a:rPr lang="ru-RU" sz="1400" dirty="0" smtClean="0"/>
              <a:t>  КАПРАЛОВА Е.А.</a:t>
            </a:r>
            <a:endParaRPr lang="ru-RU" sz="1400" dirty="0"/>
          </a:p>
          <a:p>
            <a:r>
              <a:rPr lang="ru-RU" sz="1400" b="1" dirty="0" err="1"/>
              <a:t>Рентгенлаборант</a:t>
            </a:r>
            <a:r>
              <a:rPr lang="ru-RU" sz="1400" b="1" dirty="0"/>
              <a:t>:     </a:t>
            </a:r>
            <a:r>
              <a:rPr lang="ru-RU" sz="1400" dirty="0"/>
              <a:t>МЕЛЕКА Е.А.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 dirty="0"/>
              <a:t>                                                                  </a:t>
            </a:r>
            <a:r>
              <a:rPr lang="ru-RU" sz="1400" b="1" dirty="0"/>
              <a:t>ЗАКЛЮЧЕНИЕ:</a:t>
            </a:r>
          </a:p>
          <a:p>
            <a:r>
              <a:rPr lang="ru-RU" sz="1200" b="1" dirty="0"/>
              <a:t>Тип коронарного кровотока</a:t>
            </a:r>
            <a:r>
              <a:rPr lang="ru-RU" sz="1200" dirty="0"/>
              <a:t>: правый</a:t>
            </a:r>
          </a:p>
          <a:p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атеросклероз</a:t>
            </a:r>
          </a:p>
          <a:p>
            <a:r>
              <a:rPr lang="ru-RU" sz="1200" b="1" dirty="0"/>
              <a:t>Главный ствол ЛКА</a:t>
            </a:r>
            <a:r>
              <a:rPr lang="ru-RU" sz="1200" dirty="0"/>
              <a:t>: норма</a:t>
            </a:r>
          </a:p>
          <a:p>
            <a:r>
              <a:rPr lang="ru-RU" sz="1200" b="1" dirty="0"/>
              <a:t>Бассейн ПМЖА</a:t>
            </a:r>
            <a:r>
              <a:rPr lang="ru-RU" sz="1200" dirty="0"/>
              <a:t>: </a:t>
            </a:r>
            <a:r>
              <a:rPr lang="ru-RU" sz="1200" dirty="0" smtClean="0"/>
              <a:t>стеноз проксимального сегмента  от устья 50%, далее бифуркационное поражение        </a:t>
            </a:r>
          </a:p>
          <a:p>
            <a:r>
              <a:rPr lang="ru-RU" sz="1200" dirty="0" smtClean="0"/>
              <a:t>(по </a:t>
            </a:r>
            <a:r>
              <a:rPr lang="en-US" sz="1200" dirty="0" smtClean="0"/>
              <a:t>Medina – 1,1,1)</a:t>
            </a:r>
            <a:r>
              <a:rPr lang="ru-RU" sz="1200" dirty="0" smtClean="0"/>
              <a:t>: - критический стеноз проксимального сегмента 95% с устьевым 90% стенозом ДВ 1 </a:t>
            </a:r>
          </a:p>
          <a:p>
            <a:r>
              <a:rPr lang="ru-RU" sz="1200" dirty="0" smtClean="0"/>
              <a:t>(диаметр артерии  до 2 мм); на границе проксимального с переходом на средний сегмент стеноз на </a:t>
            </a:r>
          </a:p>
          <a:p>
            <a:r>
              <a:rPr lang="ru-RU" sz="1200" dirty="0" smtClean="0"/>
              <a:t>протяжении 70%; стеноз среднего  сегмента 65%; на границе среднего и дистального сегментов 55%.     </a:t>
            </a:r>
          </a:p>
          <a:p>
            <a:r>
              <a:rPr lang="ru-RU" sz="1200" dirty="0" smtClean="0"/>
              <a:t>Кровоток по артерии </a:t>
            </a:r>
            <a:r>
              <a:rPr lang="en-US" sz="1200" dirty="0" smtClean="0"/>
              <a:t>TIMI III</a:t>
            </a:r>
            <a:r>
              <a:rPr lang="ru-RU" sz="1200" dirty="0" smtClean="0"/>
              <a:t>.</a:t>
            </a:r>
            <a:endParaRPr lang="ru-RU" sz="1200" dirty="0"/>
          </a:p>
          <a:p>
            <a:r>
              <a:rPr lang="ru-RU" sz="1200" b="1" dirty="0"/>
              <a:t>Бассейн ОА:  </a:t>
            </a:r>
            <a:r>
              <a:rPr lang="ru-RU" sz="1200" dirty="0" smtClean="0"/>
              <a:t>Бифуркационное поражение (по </a:t>
            </a:r>
            <a:r>
              <a:rPr lang="en-US" sz="1200" dirty="0" smtClean="0"/>
              <a:t>Medina 0,1,0)</a:t>
            </a:r>
            <a:r>
              <a:rPr lang="ru-RU" sz="1200" dirty="0" smtClean="0"/>
              <a:t>: -  устьевой стеноз среднего сегмента 70%. </a:t>
            </a:r>
          </a:p>
          <a:p>
            <a:r>
              <a:rPr lang="ru-RU" sz="1200" dirty="0" smtClean="0"/>
              <a:t>Стеноз дистального сегмента 85% ОА.  </a:t>
            </a:r>
          </a:p>
          <a:p>
            <a:r>
              <a:rPr lang="ru-RU" sz="1200" dirty="0" smtClean="0"/>
              <a:t>Стеноз 60% проксимального сегмента ВТК (диаметр арт. до 3,3 мм), стеноз дистального сегмента ВТК </a:t>
            </a:r>
          </a:p>
          <a:p>
            <a:r>
              <a:rPr lang="ru-RU" sz="1200" dirty="0" smtClean="0"/>
              <a:t>70%; Кровоток по артерии </a:t>
            </a:r>
            <a:r>
              <a:rPr lang="en-US" sz="1200" dirty="0" smtClean="0"/>
              <a:t>TIMI III</a:t>
            </a:r>
            <a:r>
              <a:rPr lang="ru-RU" sz="1200" dirty="0" smtClean="0"/>
              <a:t>. </a:t>
            </a:r>
            <a:endParaRPr lang="ru-RU" sz="1200" dirty="0"/>
          </a:p>
          <a:p>
            <a:r>
              <a:rPr lang="ru-RU" sz="1200" b="1" dirty="0"/>
              <a:t>Бассейн ПКА</a:t>
            </a:r>
            <a:r>
              <a:rPr lang="en-US" sz="1200" b="1" dirty="0" smtClean="0"/>
              <a:t>:</a:t>
            </a:r>
            <a:r>
              <a:rPr lang="ru-RU" sz="1200" b="1" dirty="0" smtClean="0"/>
              <a:t> </a:t>
            </a:r>
            <a:r>
              <a:rPr lang="ru-RU" sz="1200" dirty="0" smtClean="0"/>
              <a:t>диффузное поражение на протяжении всей ПКА со стенозами: проксимального</a:t>
            </a:r>
          </a:p>
          <a:p>
            <a:r>
              <a:rPr lang="ru-RU" sz="1200" dirty="0"/>
              <a:t>с</a:t>
            </a:r>
            <a:r>
              <a:rPr lang="ru-RU" sz="1200" dirty="0" smtClean="0"/>
              <a:t>егмента 65%, стенозы среднего сегмента 65%, 85%. Незначимые стенозы дистального. </a:t>
            </a:r>
          </a:p>
          <a:p>
            <a:r>
              <a:rPr lang="ru-RU" sz="1200" dirty="0" smtClean="0"/>
              <a:t>Устьевой 75% стеноз ЗБА, устьевой стеноз ЗМЖА 60%, стенозы среднего сегмента 80%, 75% </a:t>
            </a:r>
          </a:p>
          <a:p>
            <a:r>
              <a:rPr lang="ru-RU" sz="1200" dirty="0" smtClean="0"/>
              <a:t>(диаметр артерии ЗМЖА до 2,75 мм). </a:t>
            </a:r>
            <a:r>
              <a:rPr lang="ru-RU" sz="1200" dirty="0" smtClean="0"/>
              <a:t>Кровоток по артерии </a:t>
            </a:r>
            <a:r>
              <a:rPr lang="en-US" sz="1200" dirty="0" smtClean="0"/>
              <a:t>TIMI III</a:t>
            </a:r>
            <a:r>
              <a:rPr lang="ru-RU" sz="1200" dirty="0" smtClean="0"/>
              <a:t>  </a:t>
            </a:r>
            <a:endParaRPr lang="ru-RU" sz="1200" dirty="0"/>
          </a:p>
          <a:p>
            <a:r>
              <a:rPr lang="ru-RU" sz="1200" b="1" dirty="0"/>
              <a:t>Наличие коллатерального кровотока</a:t>
            </a:r>
            <a:r>
              <a:rPr lang="ru-RU" sz="1200" dirty="0"/>
              <a:t>:</a:t>
            </a:r>
          </a:p>
          <a:p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endParaRPr lang="ru-RU" sz="1200" dirty="0"/>
          </a:p>
          <a:p>
            <a:endParaRPr lang="ru-RU" sz="1400" b="1" dirty="0"/>
          </a:p>
          <a:p>
            <a:endParaRPr lang="ru-RU" sz="1400" b="1" dirty="0"/>
          </a:p>
          <a:p>
            <a:r>
              <a:rPr lang="ru-RU" sz="1200" dirty="0"/>
              <a:t>РЕКОМЕНДОВАНО:</a:t>
            </a:r>
          </a:p>
          <a:p>
            <a:r>
              <a:rPr lang="ru-RU" sz="1200" dirty="0"/>
              <a:t>Постельный режим 24 часа</a:t>
            </a:r>
          </a:p>
          <a:p>
            <a:r>
              <a:rPr lang="ru-RU" sz="1200" dirty="0"/>
              <a:t>Контроль места пункции.</a:t>
            </a:r>
          </a:p>
          <a:p>
            <a:r>
              <a:rPr lang="ru-RU" sz="1200" dirty="0"/>
              <a:t>                                                                </a:t>
            </a:r>
          </a:p>
          <a:p>
            <a:r>
              <a:rPr lang="ru-RU" sz="1200" dirty="0"/>
              <a:t>                                                                                                </a:t>
            </a:r>
            <a:r>
              <a:rPr lang="ru-RU" sz="1200" b="1" dirty="0"/>
              <a:t>Врач:</a:t>
            </a:r>
            <a:r>
              <a:rPr lang="ru-RU" sz="1200" dirty="0"/>
              <a:t> </a:t>
            </a:r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9" name="Line 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0" name="Line 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1" name="Прямоугольник 6"/>
          <p:cNvSpPr>
            <a:spLocks noChangeArrowheads="1"/>
          </p:cNvSpPr>
          <p:nvPr/>
        </p:nvSpPr>
        <p:spPr bwMode="auto">
          <a:xfrm>
            <a:off x="428625" y="1095375"/>
            <a:ext cx="60007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</a:t>
            </a:r>
            <a:endParaRPr lang="ru-RU" sz="1400"/>
          </a:p>
          <a:p>
            <a:endParaRPr lang="ru-RU" sz="1600" b="1"/>
          </a:p>
          <a:p>
            <a:pPr algn="just"/>
            <a:r>
              <a:rPr lang="ru-RU" sz="1600"/>
              <a:t>   18.10.2011    АРХИПОВ Н.Н. №7548</a:t>
            </a:r>
          </a:p>
          <a:p>
            <a:pPr algn="just"/>
            <a:r>
              <a:rPr lang="ru-RU" sz="1600"/>
              <a:t>    10:30 -11:3</a:t>
            </a:r>
            <a:r>
              <a:rPr lang="en-US" sz="1600"/>
              <a:t>0</a:t>
            </a:r>
            <a:endParaRPr lang="ru-RU" sz="1600"/>
          </a:p>
          <a:p>
            <a:pPr algn="just"/>
            <a:r>
              <a:rPr lang="ru-RU" sz="1600"/>
              <a:t>Диагноз: ИБС: стенокардия напряжния,ФК-2.ПИКС(ОИМот 17.01.2011 ).</a:t>
            </a:r>
          </a:p>
          <a:p>
            <a:pPr algn="just"/>
            <a:r>
              <a:rPr lang="ru-RU" sz="1600"/>
              <a:t> Соп.:ГБ  3ст, риск4.</a:t>
            </a:r>
          </a:p>
          <a:p>
            <a:pPr algn="just"/>
            <a:r>
              <a:rPr lang="ru-RU" sz="1600"/>
              <a:t>С анамнезом и медицинской документацией  ознакомлена.</a:t>
            </a:r>
          </a:p>
          <a:p>
            <a:pPr algn="just"/>
            <a:r>
              <a:rPr lang="ru-RU" sz="1600"/>
              <a:t>Риск анестезии- </a:t>
            </a:r>
            <a:r>
              <a:rPr lang="en-US" sz="1600"/>
              <a:t>III </a:t>
            </a:r>
            <a:r>
              <a:rPr lang="ru-RU" sz="1600"/>
              <a:t>ст.</a:t>
            </a:r>
          </a:p>
          <a:p>
            <a:pPr algn="just"/>
            <a:r>
              <a:rPr lang="ru-RU" sz="1600"/>
              <a:t>На операционном столе:</a:t>
            </a:r>
          </a:p>
          <a:p>
            <a:pPr algn="just"/>
            <a:r>
              <a:rPr lang="ru-RU" sz="1600"/>
              <a:t> ЧСС - 60 в мин,  ритм правильный ,ЧД- в 18 мин.;</a:t>
            </a:r>
          </a:p>
          <a:p>
            <a:pPr algn="just"/>
            <a:r>
              <a:rPr lang="ru-RU" sz="1600"/>
              <a:t> </a:t>
            </a:r>
            <a:r>
              <a:rPr lang="en-US" sz="1600"/>
              <a:t>S</a:t>
            </a:r>
            <a:r>
              <a:rPr lang="ru-RU" sz="1600"/>
              <a:t>р</a:t>
            </a:r>
            <a:r>
              <a:rPr lang="en-US" sz="1600"/>
              <a:t>O</a:t>
            </a:r>
            <a:r>
              <a:rPr lang="ru-RU" sz="1600"/>
              <a:t>2=96% ;АД=</a:t>
            </a:r>
            <a:r>
              <a:rPr lang="en-US" sz="1600"/>
              <a:t>1</a:t>
            </a:r>
            <a:r>
              <a:rPr lang="ru-RU" sz="1600"/>
              <a:t>40/80  мм. рт. ст.;</a:t>
            </a:r>
          </a:p>
          <a:p>
            <a:pPr algn="just"/>
            <a:r>
              <a:rPr lang="ru-RU" sz="1600"/>
              <a:t>Внутривенно введено:</a:t>
            </a:r>
            <a:r>
              <a:rPr lang="en-US" sz="1600"/>
              <a:t> </a:t>
            </a:r>
            <a:r>
              <a:rPr lang="ru-RU" sz="1600"/>
              <a:t>Гепарин -5 тыс.ед.; Сибазон-10мг,</a:t>
            </a:r>
          </a:p>
          <a:p>
            <a:pPr algn="just"/>
            <a:r>
              <a:rPr lang="ru-RU" sz="1600"/>
              <a:t>                                        </a:t>
            </a:r>
          </a:p>
          <a:p>
            <a:pPr algn="just"/>
            <a:r>
              <a:rPr lang="ru-RU" sz="1600"/>
              <a:t> Гемодинамика: АД-130/80-125/75 мм рт ст, ЧСС-60-55 в мин,ЧДД= </a:t>
            </a:r>
            <a:r>
              <a:rPr lang="en-US" sz="1600"/>
              <a:t>1</a:t>
            </a:r>
            <a:r>
              <a:rPr lang="ru-RU" sz="1600"/>
              <a:t>6</a:t>
            </a:r>
            <a:r>
              <a:rPr lang="en-US" sz="1600"/>
              <a:t>-</a:t>
            </a:r>
            <a:r>
              <a:rPr lang="ru-RU" sz="1600"/>
              <a:t>18 в мин, </a:t>
            </a:r>
            <a:r>
              <a:rPr lang="en-US" sz="1600"/>
              <a:t>S</a:t>
            </a:r>
            <a:r>
              <a:rPr lang="ru-RU" sz="1600"/>
              <a:t>р</a:t>
            </a:r>
            <a:r>
              <a:rPr lang="en-US" sz="1600"/>
              <a:t>O</a:t>
            </a:r>
            <a:r>
              <a:rPr lang="ru-RU" sz="1600"/>
              <a:t>2=96 %. </a:t>
            </a:r>
          </a:p>
          <a:p>
            <a:pPr algn="just"/>
            <a:r>
              <a:rPr lang="ru-RU" sz="1600"/>
              <a:t>Во время операции контроль ЭКГ, сегмента </a:t>
            </a:r>
            <a:r>
              <a:rPr lang="en-US" sz="1600"/>
              <a:t>ST</a:t>
            </a:r>
            <a:r>
              <a:rPr lang="ru-RU" sz="1600"/>
              <a:t>. Ритм</a:t>
            </a:r>
            <a:r>
              <a:rPr lang="en-US" sz="1600"/>
              <a:t> </a:t>
            </a:r>
            <a:r>
              <a:rPr lang="ru-RU" sz="1600"/>
              <a:t> правильный </a:t>
            </a:r>
          </a:p>
          <a:p>
            <a:pPr algn="just"/>
            <a:r>
              <a:rPr lang="ru-RU" sz="1600"/>
              <a:t>После окончания процедуры пациент в сознании, с самостоятельным  дыханием, живых рефлексах, АД=125/7</a:t>
            </a:r>
            <a:r>
              <a:rPr lang="en-US" sz="1600"/>
              <a:t>0</a:t>
            </a:r>
            <a:r>
              <a:rPr lang="ru-RU" sz="1600"/>
              <a:t> мм рт. переведен  в  палату под наблюдение деж. персонала.</a:t>
            </a:r>
          </a:p>
          <a:p>
            <a:pPr algn="just"/>
            <a:r>
              <a:rPr lang="ru-RU" sz="1600"/>
              <a:t>                                                                   </a:t>
            </a:r>
          </a:p>
          <a:p>
            <a:pPr algn="just"/>
            <a:r>
              <a:rPr lang="ru-RU" sz="1600"/>
              <a:t>                                                                      Врач:   Филаретова Е.В.</a:t>
            </a:r>
          </a:p>
          <a:p>
            <a:pPr algn="just"/>
            <a:r>
              <a:rPr lang="ru-RU" sz="1600"/>
              <a:t>                                                                       М/с:Поплавкова Е.А.</a:t>
            </a:r>
          </a:p>
        </p:txBody>
      </p:sp>
      <p:sp>
        <p:nvSpPr>
          <p:cNvPr id="4102" name="Заголовок 7"/>
          <p:cNvSpPr>
            <a:spLocks noGrp="1"/>
          </p:cNvSpPr>
          <p:nvPr>
            <p:ph type="title"/>
          </p:nvPr>
        </p:nvSpPr>
        <p:spPr>
          <a:xfrm>
            <a:off x="571500" y="309563"/>
            <a:ext cx="5829300" cy="928687"/>
          </a:xfrm>
        </p:spPr>
        <p:txBody>
          <a:bodyPr/>
          <a:lstStyle/>
          <a:p>
            <a:r>
              <a:rPr lang="ru-RU" sz="2000" smtClean="0"/>
              <a:t>ПРОТОКОЛ АНЕСТЕЗИИ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10080</TotalTime>
  <Words>578</Words>
  <Application>Microsoft PowerPoint</Application>
  <PresentationFormat>Лист A4 (210x297 мм)</PresentationFormat>
  <Paragraphs>125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Оформление по умолчанию</vt:lpstr>
      <vt:lpstr>Слайд 1</vt:lpstr>
      <vt:lpstr>Слайд 2</vt:lpstr>
      <vt:lpstr>ПРОТОКОЛ АНЕСТЕЗИИ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1534</cp:revision>
  <cp:lastPrinted>1999-11-01T09:58:52Z</cp:lastPrinted>
  <dcterms:created xsi:type="dcterms:W3CDTF">1998-03-02T15:35:32Z</dcterms:created>
  <dcterms:modified xsi:type="dcterms:W3CDTF">2011-10-19T11:32:22Z</dcterms:modified>
</cp:coreProperties>
</file>