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763" autoAdjust="0"/>
  </p:normalViewPr>
  <p:slideViewPr>
    <p:cSldViewPr>
      <p:cViewPr>
        <p:scale>
          <a:sx n="75" d="100"/>
          <a:sy n="75" d="100"/>
        </p:scale>
        <p:origin x="-155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63BAB-5B7B-47AC-ACFD-2BBFA9FB27B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FF392-7385-47BA-81D3-8E854C9376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B3CD0-49C6-4ADC-BC61-539A42FE41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3003F-5D29-47D1-BCA0-F2147D1309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E125E-7F5A-4A7B-B8F3-C36103D0B0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485CC-4374-49F2-9021-018E14A95E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1FF8D-69FE-4ED8-B36B-6C3CA158D4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F1CF3-6F32-42A3-9171-8BBDBFDBC2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BB697-3435-45C0-B29D-A15CE4217D3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F72FE-522A-4036-B6C6-D045103AAD9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78880-C021-49C8-A5AC-2D6FA20FD1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989342E-DF1B-4FD1-98B9-ECAED35A7D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179388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 СОСУДОВ ГОЛОВНОГО МОЗГА</a:t>
            </a:r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714375"/>
            <a:ext cx="3024188" cy="299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24.10.11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Ф.И.О. : </a:t>
            </a:r>
            <a:r>
              <a:rPr lang="ru-RU" sz="1400" b="1" dirty="0" smtClean="0">
                <a:latin typeface="Times New Roman" pitchFamily="18" charset="0"/>
              </a:rPr>
              <a:t>Силантьева Г.М.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1959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Диагноз : </a:t>
            </a:r>
            <a:r>
              <a:rPr lang="ru-RU" sz="1400" b="1" dirty="0" smtClean="0">
                <a:latin typeface="Times New Roman" pitchFamily="18" charset="0"/>
              </a:rPr>
              <a:t>САК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Отделение: 33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12488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Начало:09.10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Окончание:10.00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endParaRPr lang="ru-RU" sz="1200" b="1" dirty="0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55988" y="1412875"/>
            <a:ext cx="3429000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</a:t>
            </a:r>
            <a:r>
              <a:rPr lang="ru-RU" sz="1400" dirty="0">
                <a:latin typeface="Times New Roman" pitchFamily="18" charset="0"/>
              </a:rPr>
              <a:t>ЩЕРБАКОВ А.С.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</a:t>
            </a:r>
            <a:r>
              <a:rPr lang="ru-RU" sz="1400" dirty="0" smtClean="0">
                <a:latin typeface="Times New Roman" pitchFamily="18" charset="0"/>
              </a:rPr>
              <a:t>РОДИОНОВА С.М.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</a:t>
            </a:r>
            <a:r>
              <a:rPr lang="ru-RU" sz="1400" dirty="0">
                <a:latin typeface="Times New Roman" pitchFamily="18" charset="0"/>
              </a:rPr>
              <a:t>ФИЛАРЕТОВА Е.В.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</a:t>
            </a:r>
            <a:r>
              <a:rPr lang="ru-RU" sz="1400" b="1" dirty="0" err="1">
                <a:latin typeface="Times New Roman" pitchFamily="18" charset="0"/>
              </a:rPr>
              <a:t>анестезист</a:t>
            </a:r>
            <a:r>
              <a:rPr lang="ru-RU" sz="1400" b="1" dirty="0">
                <a:latin typeface="Times New Roman" pitchFamily="18" charset="0"/>
              </a:rPr>
              <a:t>:        </a:t>
            </a:r>
            <a:r>
              <a:rPr lang="ru-RU" sz="1400" dirty="0">
                <a:latin typeface="Times New Roman" pitchFamily="18" charset="0"/>
              </a:rPr>
              <a:t>ПАПЛАВКОВА Е.А.</a:t>
            </a:r>
            <a:endParaRPr lang="ru-RU" sz="16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ru-RU" sz="1400" b="1" dirty="0">
                <a:latin typeface="Times New Roman" pitchFamily="18" charset="0"/>
              </a:rPr>
              <a:t>Р/лаборант:               </a:t>
            </a:r>
            <a:r>
              <a:rPr lang="ru-RU" sz="1400" dirty="0">
                <a:latin typeface="Times New Roman" pitchFamily="18" charset="0"/>
              </a:rPr>
              <a:t>МЕЛЕКА Е.А. </a:t>
            </a:r>
            <a:endParaRPr lang="ru-RU" sz="1200" dirty="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555875"/>
            <a:ext cx="31242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18" name="Group 70"/>
          <p:cNvGraphicFramePr>
            <a:graphicFrameLocks noGrp="1"/>
          </p:cNvGraphicFramePr>
          <p:nvPr/>
        </p:nvGraphicFramePr>
        <p:xfrm>
          <a:off x="3716338" y="2843213"/>
          <a:ext cx="2447925" cy="914400"/>
        </p:xfrm>
        <a:graphic>
          <a:graphicData uri="http://schemas.openxmlformats.org/drawingml/2006/table">
            <a:tbl>
              <a:tblPr/>
              <a:tblGrid>
                <a:gridCol w="1184275"/>
                <a:gridCol w="611187"/>
                <a:gridCol w="6524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др. 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                      6F                      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651500"/>
            <a:ext cx="3405187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</a:rPr>
              <a:t>Omnipaque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350 100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</a:rPr>
              <a:t>Ultravist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300 </a:t>
            </a:r>
            <a:r>
              <a:rPr lang="ru-RU" sz="1400" dirty="0" smtClean="0">
                <a:latin typeface="Times New Roman" pitchFamily="18" charset="0"/>
              </a:rPr>
              <a:t>200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188913" y="6948488"/>
            <a:ext cx="59055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Расходный материал</a:t>
            </a:r>
          </a:p>
          <a:p>
            <a:endParaRPr lang="ru-RU" sz="1400"/>
          </a:p>
          <a:p>
            <a:endParaRPr lang="ru-RU" sz="1400"/>
          </a:p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500438" y="5867400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dirty="0">
                <a:latin typeface="Times New Roman" pitchFamily="18" charset="0"/>
              </a:rPr>
              <a:t>Время </a:t>
            </a:r>
            <a:r>
              <a:rPr lang="en-US" sz="1400" dirty="0">
                <a:latin typeface="Times New Roman" pitchFamily="18" charset="0"/>
              </a:rPr>
              <a:t>R</a:t>
            </a:r>
            <a:r>
              <a:rPr lang="ru-RU" sz="1400" dirty="0">
                <a:latin typeface="Times New Roman" pitchFamily="18" charset="0"/>
              </a:rPr>
              <a:t>-скопии </a:t>
            </a:r>
            <a:r>
              <a:rPr lang="ru-RU" sz="1400" dirty="0" smtClean="0">
                <a:latin typeface="Times New Roman" pitchFamily="18" charset="0"/>
              </a:rPr>
              <a:t>3.9 мн</a:t>
            </a:r>
            <a:r>
              <a:rPr lang="ru-RU" sz="1400" dirty="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Доза облучения </a:t>
            </a:r>
            <a:r>
              <a:rPr lang="ru-RU" sz="1400" dirty="0" smtClean="0">
                <a:latin typeface="Times New Roman" pitchFamily="18" charset="0"/>
              </a:rPr>
              <a:t>535.81 </a:t>
            </a:r>
            <a:r>
              <a:rPr lang="en-US" sz="1400" dirty="0" err="1">
                <a:latin typeface="Times New Roman" pitchFamily="18" charset="0"/>
              </a:rPr>
              <a:t>mGy</a:t>
            </a:r>
            <a:r>
              <a:rPr lang="ru-RU" sz="1400" dirty="0">
                <a:latin typeface="Times New Roman" pitchFamily="18" charset="0"/>
              </a:rPr>
              <a:t>    </a:t>
            </a:r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7688"/>
            <a:ext cx="6858000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latin typeface="Times New Roman" pitchFamily="18" charset="0"/>
              </a:rPr>
              <a:t>               </a:t>
            </a:r>
            <a:r>
              <a:rPr lang="en-US" sz="1400">
                <a:latin typeface="Times New Roman" pitchFamily="18" charset="0"/>
              </a:rPr>
              <a:t>Pig </a:t>
            </a:r>
            <a:r>
              <a:rPr lang="ru-RU" sz="1400">
                <a:latin typeface="Times New Roman" pitchFamily="18" charset="0"/>
              </a:rPr>
              <a:t>100 </a:t>
            </a:r>
            <a:r>
              <a:rPr lang="en-US" sz="1400">
                <a:latin typeface="Times New Roman" pitchFamily="18" charset="0"/>
              </a:rPr>
              <a:t>                     </a:t>
            </a:r>
            <a:r>
              <a:rPr lang="ru-RU" sz="1400">
                <a:latin typeface="Times New Roman" pitchFamily="18" charset="0"/>
              </a:rPr>
              <a:t>4</a:t>
            </a:r>
            <a:r>
              <a:rPr lang="en-US" sz="1400">
                <a:latin typeface="Times New Roman" pitchFamily="18" charset="0"/>
              </a:rPr>
              <a:t>F                   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r>
              <a:rPr lang="en-US" sz="1400">
                <a:latin typeface="Times New Roman" pitchFamily="18" charset="0"/>
              </a:rPr>
              <a:t>               JR-</a:t>
            </a:r>
            <a:r>
              <a:rPr lang="ru-RU" sz="1400">
                <a:latin typeface="Times New Roman" pitchFamily="18" charset="0"/>
              </a:rPr>
              <a:t>3.5 </a:t>
            </a:r>
            <a:r>
              <a:rPr lang="en-US" sz="1400">
                <a:latin typeface="Times New Roman" pitchFamily="18" charset="0"/>
              </a:rPr>
              <a:t>  </a:t>
            </a:r>
            <a:r>
              <a:rPr lang="ru-RU" sz="1400">
                <a:latin typeface="Times New Roman" pitchFamily="18" charset="0"/>
              </a:rPr>
              <a:t>               4</a:t>
            </a:r>
            <a:r>
              <a:rPr lang="en-US" sz="1400">
                <a:latin typeface="Times New Roman" pitchFamily="18" charset="0"/>
              </a:rPr>
              <a:t>F   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                   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   </a:t>
            </a:r>
            <a:endParaRPr lang="ru-RU" sz="1400">
              <a:latin typeface="Times New Roman" pitchFamily="18" charset="0"/>
            </a:endParaRPr>
          </a:p>
          <a:p>
            <a:r>
              <a:rPr lang="en-US" sz="1400">
                <a:latin typeface="Times New Roman" pitchFamily="18" charset="0"/>
              </a:rPr>
              <a:t>              HH</a:t>
            </a:r>
            <a:r>
              <a:rPr lang="ru-RU" sz="1400">
                <a:latin typeface="Times New Roman" pitchFamily="18" charset="0"/>
              </a:rPr>
              <a:t>-1</a:t>
            </a:r>
            <a:r>
              <a:rPr lang="en-US" sz="1400">
                <a:latin typeface="Times New Roman" pitchFamily="18" charset="0"/>
              </a:rPr>
              <a:t>                </a:t>
            </a:r>
            <a:r>
              <a:rPr lang="ru-RU" sz="1400"/>
              <a:t>           </a:t>
            </a:r>
            <a:r>
              <a:rPr lang="en-US" sz="1400"/>
              <a:t> </a:t>
            </a:r>
            <a:r>
              <a:rPr lang="ru-RU" sz="1400"/>
              <a:t>4</a:t>
            </a:r>
            <a:r>
              <a:rPr lang="en-US" sz="1400">
                <a:latin typeface="Times New Roman" pitchFamily="18" charset="0"/>
              </a:rPr>
              <a:t>F   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           </a:t>
            </a:r>
          </a:p>
          <a:p>
            <a:r>
              <a:rPr lang="ru-RU" sz="1400" b="1">
                <a:latin typeface="Times New Roman" pitchFamily="18" charset="0"/>
              </a:rPr>
              <a:t>Поэтапная катетеризация:</a:t>
            </a:r>
            <a:r>
              <a:rPr lang="ru-RU" sz="1400">
                <a:latin typeface="Times New Roman" pitchFamily="18" charset="0"/>
              </a:rPr>
              <a:t> </a:t>
            </a:r>
          </a:p>
          <a:p>
            <a:r>
              <a:rPr lang="ru-RU" sz="1400">
                <a:latin typeface="Times New Roman" pitchFamily="18" charset="0"/>
              </a:rPr>
              <a:t>      Дуга аорты                 Пр.ОСА          Пр.ВСА               ПрНСА          Пр.Позв.</a:t>
            </a:r>
          </a:p>
          <a:p>
            <a:r>
              <a:rPr lang="ru-RU" sz="1400">
                <a:latin typeface="Times New Roman" pitchFamily="18" charset="0"/>
              </a:rPr>
              <a:t>      Лев.подк.            </a:t>
            </a:r>
            <a:r>
              <a:rPr lang="en-US"/>
              <a:t> </a:t>
            </a:r>
            <a:r>
              <a:rPr lang="ru-RU" sz="1400">
                <a:latin typeface="Times New Roman" pitchFamily="18" charset="0"/>
              </a:rPr>
              <a:t>        Лев.ОСА         Лев.ВСА             ЛевНСА        Лев.Позв.   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260350" y="32035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260350" y="34925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2708275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3933825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2708275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2708275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3933825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47"/>
          <p:cNvSpPr>
            <a:spLocks noChangeArrowheads="1"/>
          </p:cNvSpPr>
          <p:nvPr/>
        </p:nvSpPr>
        <p:spPr bwMode="auto">
          <a:xfrm>
            <a:off x="3933825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7" name="Rectangle 50"/>
          <p:cNvSpPr>
            <a:spLocks noChangeArrowheads="1"/>
          </p:cNvSpPr>
          <p:nvPr/>
        </p:nvSpPr>
        <p:spPr bwMode="auto">
          <a:xfrm>
            <a:off x="270827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1"/>
          <p:cNvSpPr>
            <a:spLocks noChangeArrowheads="1"/>
          </p:cNvSpPr>
          <p:nvPr/>
        </p:nvSpPr>
        <p:spPr bwMode="auto">
          <a:xfrm>
            <a:off x="270827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53"/>
          <p:cNvSpPr>
            <a:spLocks noChangeArrowheads="1"/>
          </p:cNvSpPr>
          <p:nvPr/>
        </p:nvSpPr>
        <p:spPr bwMode="auto">
          <a:xfrm>
            <a:off x="155733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0" name="Rectangle 58"/>
          <p:cNvSpPr>
            <a:spLocks noChangeArrowheads="1"/>
          </p:cNvSpPr>
          <p:nvPr/>
        </p:nvSpPr>
        <p:spPr bwMode="auto">
          <a:xfrm>
            <a:off x="270827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1" name="Rectangle 59"/>
          <p:cNvSpPr>
            <a:spLocks noChangeArrowheads="1"/>
          </p:cNvSpPr>
          <p:nvPr/>
        </p:nvSpPr>
        <p:spPr bwMode="auto">
          <a:xfrm>
            <a:off x="393382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2" name="Rectangle 62"/>
          <p:cNvSpPr>
            <a:spLocks noChangeArrowheads="1"/>
          </p:cNvSpPr>
          <p:nvPr/>
        </p:nvSpPr>
        <p:spPr bwMode="auto">
          <a:xfrm>
            <a:off x="260350" y="62277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3" name="Rectangle 63"/>
          <p:cNvSpPr>
            <a:spLocks noChangeArrowheads="1"/>
          </p:cNvSpPr>
          <p:nvPr/>
        </p:nvSpPr>
        <p:spPr bwMode="auto">
          <a:xfrm>
            <a:off x="260350" y="60118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4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5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6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7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8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sp>
        <p:nvSpPr>
          <p:cNvPr id="2099" name="Rectangle 71"/>
          <p:cNvSpPr>
            <a:spLocks noChangeArrowheads="1"/>
          </p:cNvSpPr>
          <p:nvPr/>
        </p:nvSpPr>
        <p:spPr bwMode="auto">
          <a:xfrm>
            <a:off x="62372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graphicFrame>
        <p:nvGraphicFramePr>
          <p:cNvPr id="2174" name="Group 126"/>
          <p:cNvGraphicFramePr>
            <a:graphicFrameLocks noGrp="1"/>
          </p:cNvGraphicFramePr>
          <p:nvPr/>
        </p:nvGraphicFramePr>
        <p:xfrm>
          <a:off x="333375" y="7451725"/>
          <a:ext cx="6264275" cy="865632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Гидроф.пров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7" name="Rectangle 127"/>
          <p:cNvSpPr>
            <a:spLocks noChangeArrowheads="1"/>
          </p:cNvSpPr>
          <p:nvPr/>
        </p:nvSpPr>
        <p:spPr bwMode="auto">
          <a:xfrm>
            <a:off x="623728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" name="Rectangle 128"/>
          <p:cNvSpPr>
            <a:spLocks noChangeArrowheads="1"/>
          </p:cNvSpPr>
          <p:nvPr/>
        </p:nvSpPr>
        <p:spPr bwMode="auto">
          <a:xfrm>
            <a:off x="1557338" y="5580063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9" name="Rectangle 129"/>
          <p:cNvSpPr>
            <a:spLocks noChangeArrowheads="1"/>
          </p:cNvSpPr>
          <p:nvPr/>
        </p:nvSpPr>
        <p:spPr bwMode="auto">
          <a:xfrm>
            <a:off x="3933825" y="55800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0" name="Rectangle 130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34925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0" y="395288"/>
            <a:ext cx="68580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>
              <a:buFontTx/>
              <a:buAutoNum type="arabicPeriod" startAt="2"/>
            </a:pPr>
            <a:r>
              <a:rPr lang="ru-RU" sz="1400" dirty="0"/>
              <a:t>Контроль за местом пункции. </a:t>
            </a:r>
          </a:p>
          <a:p>
            <a:pPr marL="342900" indent="-342900" algn="just"/>
            <a:endParaRPr lang="ru-RU" sz="1200" b="1" dirty="0"/>
          </a:p>
          <a:p>
            <a:pPr marL="342900" indent="-342900" algn="just"/>
            <a:r>
              <a:rPr lang="ru-RU" sz="1200" b="1" dirty="0"/>
              <a:t>ЗАКЛЮЧЕНИЕ: На ангиограммах сосудов </a:t>
            </a:r>
            <a:r>
              <a:rPr lang="ru-RU" sz="1200" b="1" dirty="0" smtClean="0"/>
              <a:t>головного мозга и </a:t>
            </a:r>
            <a:r>
              <a:rPr lang="en-US" sz="1200" b="1" dirty="0" smtClean="0"/>
              <a:t>R-DSA </a:t>
            </a:r>
            <a:r>
              <a:rPr lang="en-US" sz="1200" b="1" dirty="0" err="1" smtClean="0"/>
              <a:t>dex</a:t>
            </a:r>
            <a:r>
              <a:rPr lang="ru-RU" sz="1200" b="1" dirty="0" smtClean="0"/>
              <a:t> определяется мешотчатая аневризма размерами 2х2 мм М2 правой средней мозговой артерии. </a:t>
            </a:r>
            <a:endParaRPr lang="ru-RU" sz="1400" dirty="0"/>
          </a:p>
        </p:txBody>
      </p:sp>
      <p:sp>
        <p:nvSpPr>
          <p:cNvPr id="3079" name="Rectangle 15"/>
          <p:cNvSpPr>
            <a:spLocks noChangeArrowheads="1"/>
          </p:cNvSpPr>
          <p:nvPr/>
        </p:nvSpPr>
        <p:spPr bwMode="auto">
          <a:xfrm>
            <a:off x="1025525" y="8869363"/>
            <a:ext cx="58324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200"/>
          </a:p>
        </p:txBody>
      </p:sp>
      <p:sp>
        <p:nvSpPr>
          <p:cNvPr id="3080" name="Rectangle 17"/>
          <p:cNvSpPr>
            <a:spLocks noChangeArrowheads="1"/>
          </p:cNvSpPr>
          <p:nvPr/>
        </p:nvSpPr>
        <p:spPr bwMode="auto">
          <a:xfrm>
            <a:off x="260350" y="3563938"/>
            <a:ext cx="59769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200"/>
          </a:p>
        </p:txBody>
      </p:sp>
      <p:sp>
        <p:nvSpPr>
          <p:cNvPr id="3081" name="Прямоугольник 8"/>
          <p:cNvSpPr>
            <a:spLocks noChangeArrowheads="1"/>
          </p:cNvSpPr>
          <p:nvPr/>
        </p:nvSpPr>
        <p:spPr bwMode="auto">
          <a:xfrm>
            <a:off x="3105150" y="4387850"/>
            <a:ext cx="647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3082" name="Прямоугольник 11"/>
          <p:cNvSpPr>
            <a:spLocks noChangeArrowheads="1"/>
          </p:cNvSpPr>
          <p:nvPr/>
        </p:nvSpPr>
        <p:spPr bwMode="auto">
          <a:xfrm>
            <a:off x="2362200" y="43878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3083" name="Прямоугольник 12"/>
          <p:cNvSpPr>
            <a:spLocks noChangeArrowheads="1"/>
          </p:cNvSpPr>
          <p:nvPr/>
        </p:nvSpPr>
        <p:spPr bwMode="auto">
          <a:xfrm>
            <a:off x="0" y="3786188"/>
            <a:ext cx="68580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        </a:t>
            </a:r>
            <a:r>
              <a:rPr lang="ru-RU" sz="1400"/>
              <a:t>                            </a:t>
            </a:r>
            <a:r>
              <a:rPr lang="ru-RU" sz="1400" dirty="0"/>
              <a:t>Протокол   анестезии. </a:t>
            </a:r>
          </a:p>
          <a:p>
            <a:endParaRPr lang="ru-RU" sz="1400" dirty="0"/>
          </a:p>
          <a:p>
            <a:r>
              <a:rPr lang="ru-RU" sz="1400" dirty="0"/>
              <a:t>               </a:t>
            </a:r>
            <a:r>
              <a:rPr lang="ru-RU" sz="1400" dirty="0" err="1"/>
              <a:t>Туртанова</a:t>
            </a:r>
            <a:r>
              <a:rPr lang="ru-RU" sz="1400" dirty="0"/>
              <a:t> А.С. №11038</a:t>
            </a:r>
            <a:endParaRPr lang="en-US" sz="1400" dirty="0"/>
          </a:p>
          <a:p>
            <a:r>
              <a:rPr lang="ru-RU" sz="1400" dirty="0"/>
              <a:t> 14.09.2011</a:t>
            </a:r>
            <a:endParaRPr lang="en-US" sz="1400" dirty="0"/>
          </a:p>
          <a:p>
            <a:r>
              <a:rPr lang="ru-RU" sz="1400" dirty="0"/>
              <a:t>16:00 – 16:30    </a:t>
            </a:r>
          </a:p>
          <a:p>
            <a:r>
              <a:rPr lang="ru-RU" sz="1400" dirty="0"/>
              <a:t>С анамнезом и медицинской  документацией ознакомлена</a:t>
            </a:r>
            <a:r>
              <a:rPr lang="en-US" sz="1400" dirty="0"/>
              <a:t> </a:t>
            </a:r>
            <a:r>
              <a:rPr lang="ru-RU" sz="1400" dirty="0"/>
              <a:t>.</a:t>
            </a:r>
          </a:p>
          <a:p>
            <a:r>
              <a:rPr lang="ru-RU" sz="1400" dirty="0"/>
              <a:t>Риск анестезии </a:t>
            </a:r>
            <a:r>
              <a:rPr lang="en-US" sz="1400" dirty="0"/>
              <a:t>II</a:t>
            </a:r>
            <a:r>
              <a:rPr lang="ru-RU" sz="1400" dirty="0"/>
              <a:t>.</a:t>
            </a:r>
          </a:p>
          <a:p>
            <a:r>
              <a:rPr lang="ru-RU" sz="1400" dirty="0"/>
              <a:t> Доставлен в операционную.</a:t>
            </a:r>
          </a:p>
          <a:p>
            <a:r>
              <a:rPr lang="ru-RU" sz="1400" dirty="0"/>
              <a:t> АД 100/70 </a:t>
            </a:r>
            <a:r>
              <a:rPr lang="ru-RU" sz="1400" dirty="0" err="1"/>
              <a:t>мм.рт</a:t>
            </a:r>
            <a:r>
              <a:rPr lang="ru-RU" sz="1400" dirty="0"/>
              <a:t>. ст. ЧСС 82 в мин. </a:t>
            </a:r>
          </a:p>
          <a:p>
            <a:r>
              <a:rPr lang="ru-RU" sz="1400" dirty="0"/>
              <a:t>В/</a:t>
            </a:r>
            <a:r>
              <a:rPr lang="ru-RU" sz="1400" dirty="0" err="1"/>
              <a:t>в</a:t>
            </a:r>
            <a:r>
              <a:rPr lang="ru-RU" sz="1400" dirty="0"/>
              <a:t> введено </a:t>
            </a:r>
            <a:r>
              <a:rPr lang="en-US" sz="1400" dirty="0"/>
              <a:t> </a:t>
            </a:r>
            <a:r>
              <a:rPr lang="en-US" sz="1400" dirty="0" err="1"/>
              <a:t>S.Sibazoni</a:t>
            </a:r>
            <a:r>
              <a:rPr lang="en-US" sz="1400" dirty="0"/>
              <a:t> 10 mg</a:t>
            </a:r>
            <a:r>
              <a:rPr lang="ru-RU" sz="1400" dirty="0"/>
              <a:t>.</a:t>
            </a:r>
          </a:p>
          <a:p>
            <a:endParaRPr lang="ru-RU" sz="1400" dirty="0"/>
          </a:p>
          <a:p>
            <a:r>
              <a:rPr lang="ru-RU" sz="1400" dirty="0"/>
              <a:t> Гемодинамика :АД-100/70 -90/60 мм </a:t>
            </a:r>
            <a:r>
              <a:rPr lang="en-US" sz="1400" dirty="0"/>
              <a:t>Hg</a:t>
            </a:r>
            <a:r>
              <a:rPr lang="ru-RU" sz="1400" dirty="0"/>
              <a:t>,ЧСС-86- 110в мин, ЧДД= 18 в мин, </a:t>
            </a:r>
            <a:r>
              <a:rPr lang="en-US" sz="1400" dirty="0"/>
              <a:t>S</a:t>
            </a:r>
            <a:r>
              <a:rPr lang="ru-RU" sz="1400" dirty="0" err="1"/>
              <a:t>р</a:t>
            </a:r>
            <a:r>
              <a:rPr lang="en-US" sz="1400" dirty="0"/>
              <a:t>O</a:t>
            </a:r>
            <a:r>
              <a:rPr lang="ru-RU" sz="1400" dirty="0"/>
              <a:t>2=97-98 %</a:t>
            </a:r>
          </a:p>
          <a:p>
            <a:r>
              <a:rPr lang="ru-RU" sz="1400" dirty="0"/>
              <a:t>Осложнений во время процедуры: нет</a:t>
            </a:r>
          </a:p>
          <a:p>
            <a:r>
              <a:rPr lang="ru-RU" sz="1400" dirty="0"/>
              <a:t>После окончания процедуры  в сознании, с самостоятельным эффективным дыханием,  АД=100/70 мм </a:t>
            </a:r>
            <a:r>
              <a:rPr lang="ru-RU" sz="1400" dirty="0" err="1"/>
              <a:t>рт</a:t>
            </a:r>
            <a:r>
              <a:rPr lang="ru-RU" sz="1400" dirty="0"/>
              <a:t> </a:t>
            </a:r>
            <a:r>
              <a:rPr lang="ru-RU" sz="1400" dirty="0" err="1"/>
              <a:t>ст</a:t>
            </a:r>
            <a:r>
              <a:rPr lang="ru-RU" sz="1400" dirty="0"/>
              <a:t>, ЧСС= 86 в мин, ЧДД= 18  в мин, </a:t>
            </a:r>
            <a:r>
              <a:rPr lang="en-US" sz="1400" dirty="0" err="1"/>
              <a:t>SaO</a:t>
            </a:r>
            <a:r>
              <a:rPr lang="ru-RU" sz="1400" dirty="0"/>
              <a:t>2=</a:t>
            </a:r>
            <a:r>
              <a:rPr lang="ru-RU" sz="1400" u="sng" dirty="0"/>
              <a:t> </a:t>
            </a:r>
            <a:r>
              <a:rPr lang="ru-RU" sz="1400" dirty="0"/>
              <a:t>98</a:t>
            </a:r>
            <a:r>
              <a:rPr lang="ru-RU" sz="1400" u="sng" dirty="0"/>
              <a:t> </a:t>
            </a:r>
            <a:r>
              <a:rPr lang="ru-RU" sz="1400" dirty="0"/>
              <a:t>%,</a:t>
            </a:r>
          </a:p>
          <a:p>
            <a:r>
              <a:rPr lang="ru-RU" sz="1400" dirty="0"/>
              <a:t>Неврологический статус прежний, переведен в палату под наблюдение дежурного </a:t>
            </a:r>
            <a:r>
              <a:rPr lang="ru-RU" sz="1400" dirty="0" err="1"/>
              <a:t>мед.персонала</a:t>
            </a:r>
            <a:r>
              <a:rPr lang="ru-RU" sz="1400" dirty="0"/>
              <a:t>, терапия согласована.</a:t>
            </a:r>
          </a:p>
          <a:p>
            <a:r>
              <a:rPr lang="ru-RU" sz="1400" dirty="0"/>
              <a:t>Рекомендовано: контроль АД, ЧСС, ЧДД.</a:t>
            </a:r>
          </a:p>
          <a:p>
            <a:r>
              <a:rPr lang="ru-RU" sz="1400" dirty="0"/>
              <a:t>        </a:t>
            </a:r>
          </a:p>
          <a:p>
            <a:r>
              <a:rPr lang="ru-RU" sz="1400" dirty="0"/>
              <a:t>                                                                     Врач : Филаретова Е.В.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8668</TotalTime>
  <Words>380</Words>
  <Application>Microsoft Office PowerPoint</Application>
  <PresentationFormat>Экран (4:3)</PresentationFormat>
  <Paragraphs>94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430</cp:revision>
  <dcterms:created xsi:type="dcterms:W3CDTF">2007-06-09T07:57:56Z</dcterms:created>
  <dcterms:modified xsi:type="dcterms:W3CDTF">2011-10-24T06:58:22Z</dcterms:modified>
</cp:coreProperties>
</file>