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763" autoAdjust="0"/>
  </p:normalViewPr>
  <p:slideViewPr>
    <p:cSldViewPr>
      <p:cViewPr>
        <p:scale>
          <a:sx n="75" d="100"/>
          <a:sy n="75" d="100"/>
        </p:scale>
        <p:origin x="-396" y="6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8F781-7190-4AC5-8A75-E3D8E115D3B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0160E-CED0-416B-B6D1-7C52D0A2DAD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339E1-5E62-4B88-B6C3-D6FC87D1154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C020E-C56B-496D-90DA-25D5ECAD50E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2FA00-02B2-45EF-874D-91CFAE139F4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B71F95-DBAD-4C4A-82AF-EBD293F23C1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4D4F0-19F3-4FEB-A712-64E652B75FD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D9CF4-4A7A-48EC-92DE-1DF554E6820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8925D-EB10-4F1B-ACCB-623001F6ADC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2815E-369D-4866-9611-525E28FBF84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18499C-020E-41C7-8B40-DD0EA7B95D5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C1F165C-3AD3-4DAE-A13C-FABD380DBD7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179388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 dirty="0">
                <a:latin typeface="Times New Roman" pitchFamily="18" charset="0"/>
              </a:rPr>
              <a:t>АНГИОГРАФИЯ  </a:t>
            </a:r>
            <a:r>
              <a:rPr lang="ru-RU" sz="1600" b="1" u="sng" dirty="0" smtClean="0">
                <a:latin typeface="Times New Roman" pitchFamily="18" charset="0"/>
              </a:rPr>
              <a:t>БРАХИОЦЕФАЛЬНЫХ АРТЕРИЙ</a:t>
            </a:r>
            <a:endParaRPr lang="ru-RU" sz="1600" dirty="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714375"/>
            <a:ext cx="3024188" cy="299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13.09.11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Ф.И.О. : </a:t>
            </a:r>
            <a:r>
              <a:rPr lang="ru-RU" sz="1400" b="1" dirty="0" smtClean="0">
                <a:latin typeface="Times New Roman" pitchFamily="18" charset="0"/>
              </a:rPr>
              <a:t>Царёва Т.П.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Год рождения: </a:t>
            </a:r>
            <a:r>
              <a:rPr lang="ru-RU" sz="1400" b="1" dirty="0" smtClean="0">
                <a:latin typeface="Times New Roman" pitchFamily="18" charset="0"/>
              </a:rPr>
              <a:t>1935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Диагноз : </a:t>
            </a:r>
            <a:r>
              <a:rPr lang="ru-RU" sz="1400" b="1" dirty="0" smtClean="0">
                <a:latin typeface="Times New Roman" pitchFamily="18" charset="0"/>
              </a:rPr>
              <a:t>Стенозы ВСА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Отделение </a:t>
            </a:r>
            <a:r>
              <a:rPr lang="ru-RU" sz="1400" b="1" dirty="0" smtClean="0">
                <a:latin typeface="Times New Roman" pitchFamily="18" charset="0"/>
              </a:rPr>
              <a:t>10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6341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endParaRPr lang="ru-RU" sz="1200" b="1" dirty="0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55988" y="1412875"/>
            <a:ext cx="3429000" cy="127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</a:t>
            </a:r>
            <a:r>
              <a:rPr lang="ru-RU" sz="1400" dirty="0" smtClean="0">
                <a:latin typeface="Times New Roman" pitchFamily="18" charset="0"/>
              </a:rPr>
              <a:t>МЕШАЛКИНА И.В.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</a:t>
            </a:r>
            <a:r>
              <a:rPr lang="ru-RU" sz="1400" dirty="0" smtClean="0">
                <a:latin typeface="Times New Roman" pitchFamily="18" charset="0"/>
              </a:rPr>
              <a:t>ФИЛАРЕТОВА Е.В.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</a:t>
            </a:r>
            <a:r>
              <a:rPr lang="ru-RU" sz="1400" b="1" dirty="0" err="1">
                <a:latin typeface="Times New Roman" pitchFamily="18" charset="0"/>
              </a:rPr>
              <a:t>анестезист</a:t>
            </a:r>
            <a:r>
              <a:rPr lang="ru-RU" sz="1400" b="1" dirty="0">
                <a:latin typeface="Times New Roman" pitchFamily="18" charset="0"/>
              </a:rPr>
              <a:t>:        </a:t>
            </a:r>
            <a:r>
              <a:rPr lang="ru-RU" sz="1400" dirty="0">
                <a:latin typeface="Times New Roman" pitchFamily="18" charset="0"/>
              </a:rPr>
              <a:t>КАПРАЛОВА Е.А.</a:t>
            </a:r>
            <a:endParaRPr lang="ru-RU" sz="16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ru-RU" sz="1400" b="1" dirty="0">
                <a:latin typeface="Times New Roman" pitchFamily="18" charset="0"/>
              </a:rPr>
              <a:t>Р/лаборант:               </a:t>
            </a:r>
            <a:r>
              <a:rPr lang="ru-RU" sz="1400" dirty="0">
                <a:latin typeface="Times New Roman" pitchFamily="18" charset="0"/>
              </a:rPr>
              <a:t>МЕЛЕКА Е.А. </a:t>
            </a:r>
            <a:endParaRPr lang="ru-RU" sz="1200" dirty="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555875"/>
            <a:ext cx="31242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18" name="Group 70"/>
          <p:cNvGraphicFramePr>
            <a:graphicFrameLocks noGrp="1"/>
          </p:cNvGraphicFramePr>
          <p:nvPr/>
        </p:nvGraphicFramePr>
        <p:xfrm>
          <a:off x="3716338" y="2843213"/>
          <a:ext cx="2447925" cy="914400"/>
        </p:xfrm>
        <a:graphic>
          <a:graphicData uri="http://schemas.openxmlformats.org/drawingml/2006/table">
            <a:tbl>
              <a:tblPr/>
              <a:tblGrid>
                <a:gridCol w="1184275"/>
                <a:gridCol w="611187"/>
                <a:gridCol w="6524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др. 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                      6F                      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651500"/>
            <a:ext cx="3405187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</a:rPr>
              <a:t>Omnipaque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350 100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</a:rPr>
              <a:t>Ultravist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300 </a:t>
            </a:r>
            <a:r>
              <a:rPr lang="ru-RU" sz="1400" dirty="0" smtClean="0">
                <a:latin typeface="Times New Roman" pitchFamily="18" charset="0"/>
              </a:rPr>
              <a:t>200 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188913" y="6948488"/>
            <a:ext cx="59055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Расходный материал</a:t>
            </a:r>
          </a:p>
          <a:p>
            <a:endParaRPr lang="ru-RU" sz="1400"/>
          </a:p>
          <a:p>
            <a:endParaRPr lang="ru-RU" sz="1400"/>
          </a:p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6"/>
          <p:cNvSpPr txBox="1">
            <a:spLocks noChangeArrowheads="1"/>
          </p:cNvSpPr>
          <p:nvPr/>
        </p:nvSpPr>
        <p:spPr bwMode="auto">
          <a:xfrm>
            <a:off x="3500438" y="5867400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dirty="0">
                <a:latin typeface="Times New Roman" pitchFamily="18" charset="0"/>
              </a:rPr>
              <a:t>Время </a:t>
            </a:r>
            <a:r>
              <a:rPr lang="en-US" sz="1400" dirty="0">
                <a:latin typeface="Times New Roman" pitchFamily="18" charset="0"/>
              </a:rPr>
              <a:t>R</a:t>
            </a:r>
            <a:r>
              <a:rPr lang="ru-RU" sz="1400" dirty="0">
                <a:latin typeface="Times New Roman" pitchFamily="18" charset="0"/>
              </a:rPr>
              <a:t>-скопии </a:t>
            </a:r>
            <a:r>
              <a:rPr lang="ru-RU" sz="1400" dirty="0" smtClean="0">
                <a:latin typeface="Times New Roman" pitchFamily="18" charset="0"/>
              </a:rPr>
              <a:t>10.2 </a:t>
            </a:r>
            <a:r>
              <a:rPr lang="ru-RU" sz="1400" dirty="0">
                <a:latin typeface="Times New Roman" pitchFamily="18" charset="0"/>
              </a:rPr>
              <a:t>мн.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Доза облучения </a:t>
            </a:r>
            <a:r>
              <a:rPr lang="ru-RU" sz="1400" dirty="0" smtClean="0">
                <a:latin typeface="Times New Roman" pitchFamily="18" charset="0"/>
              </a:rPr>
              <a:t>233.74 </a:t>
            </a:r>
            <a:r>
              <a:rPr lang="en-US" sz="1400" dirty="0" err="1">
                <a:latin typeface="Times New Roman" pitchFamily="18" charset="0"/>
              </a:rPr>
              <a:t>mGy</a:t>
            </a:r>
            <a:r>
              <a:rPr lang="ru-RU" sz="1400" dirty="0">
                <a:latin typeface="Times New Roman" pitchFamily="18" charset="0"/>
              </a:rPr>
              <a:t>    </a:t>
            </a:r>
          </a:p>
        </p:txBody>
      </p:sp>
      <p:sp>
        <p:nvSpPr>
          <p:cNvPr id="2078" name="Text Box 37"/>
          <p:cNvSpPr txBox="1">
            <a:spLocks noChangeArrowheads="1"/>
          </p:cNvSpPr>
          <p:nvPr/>
        </p:nvSpPr>
        <p:spPr bwMode="auto">
          <a:xfrm>
            <a:off x="0" y="4357688"/>
            <a:ext cx="6858000" cy="166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</a:t>
            </a:r>
            <a:r>
              <a:rPr lang="en-US" sz="1400" dirty="0">
                <a:latin typeface="Times New Roman" pitchFamily="18" charset="0"/>
              </a:rPr>
              <a:t>Pig </a:t>
            </a:r>
            <a:r>
              <a:rPr lang="ru-RU" sz="1400" dirty="0">
                <a:latin typeface="Times New Roman" pitchFamily="18" charset="0"/>
              </a:rPr>
              <a:t>100 </a:t>
            </a:r>
            <a:r>
              <a:rPr lang="en-US" sz="1400" dirty="0">
                <a:latin typeface="Times New Roman" pitchFamily="18" charset="0"/>
              </a:rPr>
              <a:t>                     </a:t>
            </a:r>
            <a:r>
              <a:rPr lang="ru-RU" sz="1400" dirty="0">
                <a:latin typeface="Times New Roman" pitchFamily="18" charset="0"/>
              </a:rPr>
              <a:t>4</a:t>
            </a:r>
            <a:r>
              <a:rPr lang="en-US" sz="1400" dirty="0">
                <a:latin typeface="Times New Roman" pitchFamily="18" charset="0"/>
              </a:rPr>
              <a:t>F           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   </a:t>
            </a:r>
            <a:r>
              <a:rPr lang="ru-RU" sz="1400" dirty="0">
                <a:latin typeface="Times New Roman" pitchFamily="18" charset="0"/>
              </a:rPr>
              <a:t>5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</a:rPr>
              <a:t>               </a:t>
            </a:r>
            <a:r>
              <a:rPr lang="ru-RU" sz="1400" dirty="0" smtClean="0">
                <a:latin typeface="Times New Roman" pitchFamily="18" charset="0"/>
              </a:rPr>
              <a:t>А</a:t>
            </a:r>
            <a:r>
              <a:rPr lang="en-US" sz="1400" dirty="0" smtClean="0">
                <a:latin typeface="Times New Roman" pitchFamily="18" charset="0"/>
              </a:rPr>
              <a:t>R-</a:t>
            </a:r>
            <a:r>
              <a:rPr lang="ru-RU" sz="1400" dirty="0" smtClean="0">
                <a:latin typeface="Times New Roman" pitchFamily="18" charset="0"/>
              </a:rPr>
              <a:t>1мод </a:t>
            </a:r>
            <a:r>
              <a:rPr lang="en-US" sz="1400" dirty="0" smtClean="0">
                <a:latin typeface="Times New Roman" pitchFamily="18" charset="0"/>
              </a:rPr>
              <a:t>  </a:t>
            </a:r>
            <a:r>
              <a:rPr lang="ru-RU" sz="1400" dirty="0" smtClean="0">
                <a:latin typeface="Times New Roman" pitchFamily="18" charset="0"/>
              </a:rPr>
              <a:t>               </a:t>
            </a:r>
            <a:r>
              <a:rPr lang="ru-RU" sz="1400" dirty="0">
                <a:latin typeface="Times New Roman" pitchFamily="18" charset="0"/>
              </a:rPr>
              <a:t>4</a:t>
            </a:r>
            <a:r>
              <a:rPr lang="en-US" sz="1400" dirty="0">
                <a:latin typeface="Times New Roman" pitchFamily="18" charset="0"/>
              </a:rPr>
              <a:t>F                       </a:t>
            </a:r>
            <a:r>
              <a:rPr lang="ru-RU" sz="1400" dirty="0">
                <a:latin typeface="Times New Roman" pitchFamily="18" charset="0"/>
              </a:rPr>
              <a:t>5</a:t>
            </a:r>
            <a:r>
              <a:rPr lang="en-US" sz="1400" dirty="0">
                <a:latin typeface="Times New Roman" pitchFamily="18" charset="0"/>
              </a:rPr>
              <a:t>F           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   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</a:rPr>
              <a:t>              HH</a:t>
            </a:r>
            <a:r>
              <a:rPr lang="ru-RU" sz="1400" dirty="0">
                <a:latin typeface="Times New Roman" pitchFamily="18" charset="0"/>
              </a:rPr>
              <a:t>-1</a:t>
            </a:r>
            <a:r>
              <a:rPr lang="en-US" sz="1400" dirty="0">
                <a:latin typeface="Times New Roman" pitchFamily="18" charset="0"/>
              </a:rPr>
              <a:t>                </a:t>
            </a:r>
            <a:r>
              <a:rPr lang="ru-RU" sz="1400" dirty="0"/>
              <a:t>           </a:t>
            </a:r>
            <a:r>
              <a:rPr lang="en-US" sz="1400" dirty="0"/>
              <a:t> </a:t>
            </a:r>
            <a:r>
              <a:rPr lang="ru-RU" sz="1400" dirty="0"/>
              <a:t>4</a:t>
            </a:r>
            <a:r>
              <a:rPr lang="en-US" sz="1400" dirty="0">
                <a:latin typeface="Times New Roman" pitchFamily="18" charset="0"/>
              </a:rPr>
              <a:t>F                       </a:t>
            </a:r>
            <a:r>
              <a:rPr lang="ru-RU" sz="1400" dirty="0">
                <a:latin typeface="Times New Roman" pitchFamily="18" charset="0"/>
              </a:rPr>
              <a:t>5</a:t>
            </a:r>
            <a:r>
              <a:rPr lang="en-US" sz="1400" dirty="0">
                <a:latin typeface="Times New Roman" pitchFamily="18" charset="0"/>
              </a:rPr>
              <a:t>F           </a:t>
            </a: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r>
              <a:rPr lang="ru-RU" sz="1400" dirty="0">
                <a:latin typeface="Times New Roman" pitchFamily="18" charset="0"/>
              </a:rPr>
              <a:t>      Дуга аорты                 Пр.ОСА          </a:t>
            </a:r>
            <a:r>
              <a:rPr lang="ru-RU" sz="1400" dirty="0" err="1">
                <a:latin typeface="Times New Roman" pitchFamily="18" charset="0"/>
              </a:rPr>
              <a:t>Пр.ВСА</a:t>
            </a:r>
            <a:r>
              <a:rPr lang="ru-RU" sz="1400" dirty="0">
                <a:latin typeface="Times New Roman" pitchFamily="18" charset="0"/>
              </a:rPr>
              <a:t>               </a:t>
            </a:r>
            <a:r>
              <a:rPr lang="ru-RU" sz="1400" dirty="0" err="1">
                <a:latin typeface="Times New Roman" pitchFamily="18" charset="0"/>
              </a:rPr>
              <a:t>ПрНСА</a:t>
            </a:r>
            <a:r>
              <a:rPr lang="ru-RU" sz="1400" dirty="0">
                <a:latin typeface="Times New Roman" pitchFamily="18" charset="0"/>
              </a:rPr>
              <a:t>          </a:t>
            </a:r>
            <a:r>
              <a:rPr lang="ru-RU" sz="1400" dirty="0" err="1">
                <a:latin typeface="Times New Roman" pitchFamily="18" charset="0"/>
              </a:rPr>
              <a:t>Пр.Позв</a:t>
            </a:r>
            <a:r>
              <a:rPr lang="ru-RU" sz="1400" dirty="0">
                <a:latin typeface="Times New Roman" pitchFamily="18" charset="0"/>
              </a:rPr>
              <a:t>.</a:t>
            </a:r>
          </a:p>
          <a:p>
            <a:r>
              <a:rPr lang="ru-RU" sz="1400" dirty="0">
                <a:latin typeface="Times New Roman" pitchFamily="18" charset="0"/>
              </a:rPr>
              <a:t>      </a:t>
            </a:r>
            <a:r>
              <a:rPr lang="ru-RU" sz="1400" dirty="0" err="1">
                <a:latin typeface="Times New Roman" pitchFamily="18" charset="0"/>
              </a:rPr>
              <a:t>Лев.подк</a:t>
            </a:r>
            <a:r>
              <a:rPr lang="ru-RU" sz="1400" dirty="0">
                <a:latin typeface="Times New Roman" pitchFamily="18" charset="0"/>
              </a:rPr>
              <a:t>.            </a:t>
            </a:r>
            <a:r>
              <a:rPr lang="en-US" dirty="0"/>
              <a:t> </a:t>
            </a:r>
            <a:r>
              <a:rPr lang="ru-RU" sz="1400" dirty="0">
                <a:latin typeface="Times New Roman" pitchFamily="18" charset="0"/>
              </a:rPr>
              <a:t>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ru-RU" sz="1400" dirty="0" err="1">
                <a:latin typeface="Times New Roman" pitchFamily="18" charset="0"/>
              </a:rPr>
              <a:t>Лев.ВСА</a:t>
            </a:r>
            <a:r>
              <a:rPr lang="ru-RU" sz="1400" dirty="0">
                <a:latin typeface="Times New Roman" pitchFamily="18" charset="0"/>
              </a:rPr>
              <a:t>             </a:t>
            </a:r>
            <a:r>
              <a:rPr lang="ru-RU" sz="1400" dirty="0" err="1">
                <a:latin typeface="Times New Roman" pitchFamily="18" charset="0"/>
              </a:rPr>
              <a:t>ЛевНСА</a:t>
            </a:r>
            <a:r>
              <a:rPr lang="ru-RU" sz="1400" dirty="0">
                <a:latin typeface="Times New Roman" pitchFamily="18" charset="0"/>
              </a:rPr>
              <a:t>        </a:t>
            </a:r>
            <a:r>
              <a:rPr lang="ru-RU" sz="1400" dirty="0" err="1">
                <a:latin typeface="Times New Roman" pitchFamily="18" charset="0"/>
              </a:rPr>
              <a:t>Лев.Позв</a:t>
            </a:r>
            <a:r>
              <a:rPr lang="ru-RU" sz="1400" dirty="0">
                <a:latin typeface="Times New Roman" pitchFamily="18" charset="0"/>
              </a:rPr>
              <a:t>. 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9" name="Rectangle 38"/>
          <p:cNvSpPr>
            <a:spLocks noChangeArrowheads="1"/>
          </p:cNvSpPr>
          <p:nvPr/>
        </p:nvSpPr>
        <p:spPr bwMode="auto">
          <a:xfrm>
            <a:off x="260350" y="320357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39"/>
          <p:cNvSpPr>
            <a:spLocks noChangeArrowheads="1"/>
          </p:cNvSpPr>
          <p:nvPr/>
        </p:nvSpPr>
        <p:spPr bwMode="auto">
          <a:xfrm>
            <a:off x="260350" y="34925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1"/>
          <p:cNvSpPr>
            <a:spLocks noChangeArrowheads="1"/>
          </p:cNvSpPr>
          <p:nvPr/>
        </p:nvSpPr>
        <p:spPr bwMode="auto">
          <a:xfrm>
            <a:off x="2708275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2"/>
          <p:cNvSpPr>
            <a:spLocks noChangeArrowheads="1"/>
          </p:cNvSpPr>
          <p:nvPr/>
        </p:nvSpPr>
        <p:spPr bwMode="auto">
          <a:xfrm>
            <a:off x="3933825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3" name="Rectangle 44"/>
          <p:cNvSpPr>
            <a:spLocks noChangeArrowheads="1"/>
          </p:cNvSpPr>
          <p:nvPr/>
        </p:nvSpPr>
        <p:spPr bwMode="auto">
          <a:xfrm>
            <a:off x="2708275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5"/>
          <p:cNvSpPr>
            <a:spLocks noChangeArrowheads="1"/>
          </p:cNvSpPr>
          <p:nvPr/>
        </p:nvSpPr>
        <p:spPr bwMode="auto">
          <a:xfrm>
            <a:off x="2708275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46"/>
          <p:cNvSpPr>
            <a:spLocks noChangeArrowheads="1"/>
          </p:cNvSpPr>
          <p:nvPr/>
        </p:nvSpPr>
        <p:spPr bwMode="auto">
          <a:xfrm>
            <a:off x="3933825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47"/>
          <p:cNvSpPr>
            <a:spLocks noChangeArrowheads="1"/>
          </p:cNvSpPr>
          <p:nvPr/>
        </p:nvSpPr>
        <p:spPr bwMode="auto">
          <a:xfrm>
            <a:off x="3933825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7" name="Rectangle 50"/>
          <p:cNvSpPr>
            <a:spLocks noChangeArrowheads="1"/>
          </p:cNvSpPr>
          <p:nvPr/>
        </p:nvSpPr>
        <p:spPr bwMode="auto">
          <a:xfrm>
            <a:off x="270827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51"/>
          <p:cNvSpPr>
            <a:spLocks noChangeArrowheads="1"/>
          </p:cNvSpPr>
          <p:nvPr/>
        </p:nvSpPr>
        <p:spPr bwMode="auto">
          <a:xfrm>
            <a:off x="270827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9" name="Rectangle 53"/>
          <p:cNvSpPr>
            <a:spLocks noChangeArrowheads="1"/>
          </p:cNvSpPr>
          <p:nvPr/>
        </p:nvSpPr>
        <p:spPr bwMode="auto">
          <a:xfrm>
            <a:off x="1557338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90" name="Rectangle 58"/>
          <p:cNvSpPr>
            <a:spLocks noChangeArrowheads="1"/>
          </p:cNvSpPr>
          <p:nvPr/>
        </p:nvSpPr>
        <p:spPr bwMode="auto">
          <a:xfrm>
            <a:off x="2708275" y="48593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91" name="Rectangle 59"/>
          <p:cNvSpPr>
            <a:spLocks noChangeArrowheads="1"/>
          </p:cNvSpPr>
          <p:nvPr/>
        </p:nvSpPr>
        <p:spPr bwMode="auto">
          <a:xfrm>
            <a:off x="3933825" y="48593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2" name="Rectangle 62"/>
          <p:cNvSpPr>
            <a:spLocks noChangeArrowheads="1"/>
          </p:cNvSpPr>
          <p:nvPr/>
        </p:nvSpPr>
        <p:spPr bwMode="auto">
          <a:xfrm>
            <a:off x="260350" y="62277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3" name="Rectangle 63"/>
          <p:cNvSpPr>
            <a:spLocks noChangeArrowheads="1"/>
          </p:cNvSpPr>
          <p:nvPr/>
        </p:nvSpPr>
        <p:spPr bwMode="auto">
          <a:xfrm>
            <a:off x="260350" y="60118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94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5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6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7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8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sp>
        <p:nvSpPr>
          <p:cNvPr id="2099" name="Rectangle 71"/>
          <p:cNvSpPr>
            <a:spLocks noChangeArrowheads="1"/>
          </p:cNvSpPr>
          <p:nvPr/>
        </p:nvSpPr>
        <p:spPr bwMode="auto">
          <a:xfrm>
            <a:off x="62372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graphicFrame>
        <p:nvGraphicFramePr>
          <p:cNvPr id="2174" name="Group 126"/>
          <p:cNvGraphicFramePr>
            <a:graphicFrameLocks noGrp="1"/>
          </p:cNvGraphicFramePr>
          <p:nvPr/>
        </p:nvGraphicFramePr>
        <p:xfrm>
          <a:off x="333375" y="7451725"/>
          <a:ext cx="6264275" cy="865632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Гидроф.пров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7" name="Rectangle 127"/>
          <p:cNvSpPr>
            <a:spLocks noChangeArrowheads="1"/>
          </p:cNvSpPr>
          <p:nvPr/>
        </p:nvSpPr>
        <p:spPr bwMode="auto">
          <a:xfrm>
            <a:off x="6237288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" name="Rectangle 128"/>
          <p:cNvSpPr>
            <a:spLocks noChangeArrowheads="1"/>
          </p:cNvSpPr>
          <p:nvPr/>
        </p:nvSpPr>
        <p:spPr bwMode="auto">
          <a:xfrm>
            <a:off x="1557338" y="5580063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9" name="Rectangle 129"/>
          <p:cNvSpPr>
            <a:spLocks noChangeArrowheads="1"/>
          </p:cNvSpPr>
          <p:nvPr/>
        </p:nvSpPr>
        <p:spPr bwMode="auto">
          <a:xfrm>
            <a:off x="3933825" y="55800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20" name="Rectangle 130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34925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0" y="395288"/>
            <a:ext cx="68580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>
              <a:buFontTx/>
              <a:buAutoNum type="arabicPeriod" startAt="2"/>
            </a:pPr>
            <a:r>
              <a:rPr lang="ru-RU" sz="1400" dirty="0"/>
              <a:t>Контроль за местом пункции. </a:t>
            </a:r>
          </a:p>
          <a:p>
            <a:pPr marL="342900" indent="-342900" algn="just"/>
            <a:endParaRPr lang="ru-RU" sz="1200" b="1" dirty="0"/>
          </a:p>
          <a:p>
            <a:pPr marL="342900" indent="-342900" algn="just"/>
            <a:r>
              <a:rPr lang="ru-RU" sz="1200" b="1" dirty="0"/>
              <a:t>ЗАКЛЮЧЕНИЕ: </a:t>
            </a:r>
            <a:r>
              <a:rPr lang="ru-RU" sz="1200" b="1" dirty="0" smtClean="0"/>
              <a:t>на ангиограммах дуги аорты и её ветвей определяется:</a:t>
            </a:r>
          </a:p>
          <a:p>
            <a:pPr marL="342900" indent="-342900" algn="just"/>
            <a:r>
              <a:rPr lang="ru-RU" sz="1200" b="1" dirty="0" smtClean="0"/>
              <a:t>Справа – выраженная  С – образная деформация проксимальной порции ОСА; петлеобразная деформация ВСА средней порции; устьевой стеноз ВСА 40%.. </a:t>
            </a:r>
            <a:r>
              <a:rPr lang="en-US" sz="1200" b="1" dirty="0" smtClean="0"/>
              <a:t>S – </a:t>
            </a:r>
            <a:r>
              <a:rPr lang="ru-RU" sz="1200" b="1" dirty="0" smtClean="0"/>
              <a:t>образная деформация </a:t>
            </a:r>
            <a:r>
              <a:rPr lang="en-US" sz="1200" b="1" dirty="0" smtClean="0"/>
              <a:t>V1 </a:t>
            </a:r>
            <a:r>
              <a:rPr lang="ru-RU" sz="1200" b="1" dirty="0" smtClean="0"/>
              <a:t>позвоночной артерии.</a:t>
            </a:r>
          </a:p>
          <a:p>
            <a:pPr marL="342900" indent="-342900" algn="just"/>
            <a:r>
              <a:rPr lang="ru-RU" sz="1200" b="1" dirty="0" smtClean="0"/>
              <a:t>Слева – умеренная С – образная деформация ОСА средней порции. Стеноз проксимальной порции ВСА 70%, стеноз НСА 85%, стеноз луковицы 45%. Умеренная </a:t>
            </a:r>
            <a:r>
              <a:rPr lang="en-US" sz="1200" b="1" dirty="0" smtClean="0"/>
              <a:t>S – </a:t>
            </a:r>
            <a:r>
              <a:rPr lang="ru-RU" sz="1200" b="1" dirty="0" smtClean="0"/>
              <a:t>образная деформация ВСА. Выраженная С – образная деформация с медиальным смещением устья позвоночной артерии.    </a:t>
            </a:r>
            <a:endParaRPr lang="ru-RU" sz="1400" dirty="0"/>
          </a:p>
        </p:txBody>
      </p:sp>
      <p:sp>
        <p:nvSpPr>
          <p:cNvPr id="3079" name="Rectangle 15"/>
          <p:cNvSpPr>
            <a:spLocks noChangeArrowheads="1"/>
          </p:cNvSpPr>
          <p:nvPr/>
        </p:nvSpPr>
        <p:spPr bwMode="auto">
          <a:xfrm>
            <a:off x="1025525" y="8869363"/>
            <a:ext cx="58324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200"/>
          </a:p>
        </p:txBody>
      </p:sp>
      <p:sp>
        <p:nvSpPr>
          <p:cNvPr id="3080" name="Rectangle 17"/>
          <p:cNvSpPr>
            <a:spLocks noChangeArrowheads="1"/>
          </p:cNvSpPr>
          <p:nvPr/>
        </p:nvSpPr>
        <p:spPr bwMode="auto">
          <a:xfrm>
            <a:off x="260350" y="3563938"/>
            <a:ext cx="59769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200"/>
          </a:p>
        </p:txBody>
      </p:sp>
      <p:sp>
        <p:nvSpPr>
          <p:cNvPr id="3081" name="Прямоугольник 8"/>
          <p:cNvSpPr>
            <a:spLocks noChangeArrowheads="1"/>
          </p:cNvSpPr>
          <p:nvPr/>
        </p:nvSpPr>
        <p:spPr bwMode="auto">
          <a:xfrm>
            <a:off x="3105150" y="4387850"/>
            <a:ext cx="6477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3082" name="Прямоугольник 11"/>
          <p:cNvSpPr>
            <a:spLocks noChangeArrowheads="1"/>
          </p:cNvSpPr>
          <p:nvPr/>
        </p:nvSpPr>
        <p:spPr bwMode="auto">
          <a:xfrm>
            <a:off x="2362200" y="43878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9706</TotalTime>
  <Words>300</Words>
  <Application>Microsoft Office PowerPoint</Application>
  <PresentationFormat>Экран (4:3)</PresentationFormat>
  <Paragraphs>77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430</cp:revision>
  <dcterms:created xsi:type="dcterms:W3CDTF">2007-06-09T07:57:56Z</dcterms:created>
  <dcterms:modified xsi:type="dcterms:W3CDTF">2011-09-14T03:36:31Z</dcterms:modified>
</cp:coreProperties>
</file>