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372B6-741D-4123-91A1-18922B4B50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44757-9D7F-44F9-8331-11E248A672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11B90-7522-4106-9085-DABA93274F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6DA6C4-7718-498E-B007-B6872B2B11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BE752-A6EA-421F-AE73-B1FECF6C6C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99E11-7140-4567-8E1E-83BEE3B0332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75C3E-AC28-4264-8D21-B9ED40E4D0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399A6-49AE-4C61-9257-356F93F262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C83FE-4454-45D0-AE04-FAC462A39F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68993-650F-4CDC-8BF8-398AD357E5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092B46-FCA8-4B58-A3EE-F5AB34536BB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D139AD1-C3CC-4FE7-B74B-65CDC78E72D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15.09.11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Сергеев Н.Г.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1957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ОНМК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 № </a:t>
            </a:r>
            <a:r>
              <a:rPr lang="ru-RU" sz="1400" b="1" dirty="0" smtClean="0">
                <a:latin typeface="Times New Roman" pitchFamily="18" charset="0"/>
              </a:rPr>
              <a:t>10675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Начало:12.00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Окончание:13.00</a:t>
            </a: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СЕВРИНОВА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</a:t>
            </a:r>
            <a:r>
              <a:rPr lang="ru-RU" sz="1400" dirty="0">
                <a:latin typeface="Times New Roman" pitchFamily="18" charset="0"/>
              </a:rPr>
              <a:t>ФИЛАРЕТОВА Е.В.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 smtClean="0">
                <a:latin typeface="Times New Roman" pitchFamily="18" charset="0"/>
              </a:rPr>
              <a:t>ПАПЛАВКОВА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</a:t>
            </a:r>
            <a:r>
              <a:rPr lang="ru-RU" sz="1400" dirty="0">
                <a:latin typeface="Times New Roman" pitchFamily="18" charset="0"/>
              </a:rPr>
              <a:t>МЕЛЕКА Е.А. </a:t>
            </a: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300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4.9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</a:t>
            </a:r>
            <a:r>
              <a:rPr lang="ru-RU" sz="1400" dirty="0" smtClean="0">
                <a:latin typeface="Times New Roman" pitchFamily="18" charset="0"/>
              </a:rPr>
              <a:t>765.14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6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</a:t>
            </a:r>
            <a:r>
              <a:rPr lang="en-US" sz="1400">
                <a:latin typeface="Times New Roman" pitchFamily="18" charset="0"/>
              </a:rPr>
              <a:t>Pig </a:t>
            </a:r>
            <a:r>
              <a:rPr lang="ru-RU" sz="1400">
                <a:latin typeface="Times New Roman" pitchFamily="18" charset="0"/>
              </a:rPr>
              <a:t>100 </a:t>
            </a:r>
            <a:r>
              <a:rPr lang="en-US" sz="1400">
                <a:latin typeface="Times New Roman" pitchFamily="18" charset="0"/>
              </a:rPr>
              <a:t>                     </a:t>
            </a:r>
            <a:r>
              <a:rPr lang="ru-RU" sz="1400">
                <a:latin typeface="Times New Roman" pitchFamily="18" charset="0"/>
              </a:rPr>
              <a:t>4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 JR-</a:t>
            </a:r>
            <a:r>
              <a:rPr lang="ru-RU" sz="1400">
                <a:latin typeface="Times New Roman" pitchFamily="18" charset="0"/>
              </a:rPr>
              <a:t>3.5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       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   </a:t>
            </a:r>
            <a:endParaRPr lang="ru-RU" sz="1400">
              <a:latin typeface="Times New Roman" pitchFamily="18" charset="0"/>
            </a:endParaRPr>
          </a:p>
          <a:p>
            <a:r>
              <a:rPr lang="en-US" sz="1400">
                <a:latin typeface="Times New Roman" pitchFamily="18" charset="0"/>
              </a:rPr>
              <a:t>              HH</a:t>
            </a:r>
            <a:r>
              <a:rPr lang="ru-RU" sz="1400">
                <a:latin typeface="Times New Roman" pitchFamily="18" charset="0"/>
              </a:rPr>
              <a:t>-1</a:t>
            </a:r>
            <a:r>
              <a:rPr lang="en-US" sz="1400">
                <a:latin typeface="Times New Roman" pitchFamily="18" charset="0"/>
              </a:rPr>
              <a:t>                </a:t>
            </a:r>
            <a:r>
              <a:rPr lang="ru-RU" sz="1400"/>
              <a:t>           </a:t>
            </a:r>
            <a:r>
              <a:rPr lang="en-US" sz="1400"/>
              <a:t> </a:t>
            </a:r>
            <a:r>
              <a:rPr lang="ru-RU" sz="1400"/>
              <a:t>4</a:t>
            </a:r>
            <a:r>
              <a:rPr lang="en-US" sz="1400">
                <a:latin typeface="Times New Roman" pitchFamily="18" charset="0"/>
              </a:rPr>
              <a:t>F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</a:t>
            </a: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r>
              <a:rPr lang="ru-RU" sz="1400">
                <a:latin typeface="Times New Roman" pitchFamily="18" charset="0"/>
              </a:rPr>
              <a:t>      Дуга аорты                 Пр.ОСА          Пр.ВСА               ПрНСА          Пр.Позв.</a:t>
            </a:r>
          </a:p>
          <a:p>
            <a:r>
              <a:rPr lang="ru-RU" sz="1400">
                <a:latin typeface="Times New Roman" pitchFamily="18" charset="0"/>
              </a:rPr>
              <a:t>      Лев.подк.            </a:t>
            </a:r>
            <a:r>
              <a:rPr lang="en-US"/>
              <a:t> </a:t>
            </a:r>
            <a:r>
              <a:rPr lang="ru-RU" sz="1400">
                <a:latin typeface="Times New Roman" pitchFamily="18" charset="0"/>
              </a:rPr>
              <a:t>        Лев.ОСА         Лев.ВСА             ЛевНСА        Лев.Позв.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51725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</a:t>
            </a:r>
            <a:r>
              <a:rPr lang="ru-RU" sz="1400" dirty="0" smtClean="0"/>
              <a:t>Постельный </a:t>
            </a:r>
            <a:r>
              <a:rPr lang="ru-RU" sz="1400" dirty="0"/>
              <a:t>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</a:t>
            </a:r>
            <a:r>
              <a:rPr lang="ru-RU" sz="1200" b="1" dirty="0" smtClean="0"/>
              <a:t>ангиограммах и </a:t>
            </a:r>
            <a:r>
              <a:rPr lang="en-US" sz="1200" b="1" dirty="0" smtClean="0"/>
              <a:t>R-DSA sin</a:t>
            </a:r>
            <a:r>
              <a:rPr lang="ru-RU" sz="1200" b="1" dirty="0" smtClean="0"/>
              <a:t> </a:t>
            </a:r>
            <a:r>
              <a:rPr lang="ru-RU" sz="1200" b="1" dirty="0"/>
              <a:t>сосудов головного мозга </a:t>
            </a:r>
            <a:r>
              <a:rPr lang="ru-RU" sz="1200" b="1" dirty="0" smtClean="0"/>
              <a:t>определяется: гипоплазия правой ПМА; отмечается  мешотчатая аневризма ПСА размерами 8 </a:t>
            </a:r>
            <a:r>
              <a:rPr lang="ru-RU" sz="1200" b="1" dirty="0" err="1" smtClean="0"/>
              <a:t>х</a:t>
            </a:r>
            <a:r>
              <a:rPr lang="ru-RU" sz="1200" b="1" dirty="0" smtClean="0"/>
              <a:t> 5 мм.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  <p:sp>
        <p:nvSpPr>
          <p:cNvPr id="3083" name="Прямоугольник 12"/>
          <p:cNvSpPr>
            <a:spLocks noChangeArrowheads="1"/>
          </p:cNvSpPr>
          <p:nvPr/>
        </p:nvSpPr>
        <p:spPr bwMode="auto">
          <a:xfrm>
            <a:off x="0" y="3786188"/>
            <a:ext cx="68580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        </a:t>
            </a:r>
            <a:r>
              <a:rPr lang="ru-RU" sz="1400" dirty="0"/>
              <a:t>                            Протокол   анестезии. </a:t>
            </a:r>
          </a:p>
          <a:p>
            <a:endParaRPr lang="ru-RU" sz="1400" dirty="0"/>
          </a:p>
          <a:p>
            <a:r>
              <a:rPr lang="ru-RU" sz="1400" dirty="0"/>
              <a:t>               </a:t>
            </a:r>
            <a:r>
              <a:rPr lang="ru-RU" sz="1400" dirty="0" smtClean="0"/>
              <a:t>Сергеев Н.Г. №10675</a:t>
            </a:r>
            <a:endParaRPr lang="en-US" sz="1400" dirty="0"/>
          </a:p>
          <a:p>
            <a:r>
              <a:rPr lang="ru-RU" sz="1400" dirty="0"/>
              <a:t> </a:t>
            </a:r>
            <a:r>
              <a:rPr lang="ru-RU" sz="1400" dirty="0" smtClean="0"/>
              <a:t>15.09.2011</a:t>
            </a:r>
            <a:endParaRPr lang="en-US" sz="1400" dirty="0"/>
          </a:p>
          <a:p>
            <a:r>
              <a:rPr lang="ru-RU" sz="1400" dirty="0" smtClean="0"/>
              <a:t>11:00 </a:t>
            </a:r>
            <a:r>
              <a:rPr lang="ru-RU" sz="1400" dirty="0"/>
              <a:t>– </a:t>
            </a:r>
            <a:r>
              <a:rPr lang="ru-RU" sz="1400" dirty="0" smtClean="0"/>
              <a:t>12:30    </a:t>
            </a:r>
            <a:endParaRPr lang="ru-RU" sz="1400" dirty="0"/>
          </a:p>
          <a:p>
            <a:r>
              <a:rPr lang="ru-RU" sz="1400" dirty="0"/>
              <a:t>С анамнезом и медицинской  документацией ознакомлена</a:t>
            </a:r>
            <a:r>
              <a:rPr lang="en-US" sz="1400" dirty="0"/>
              <a:t> </a:t>
            </a:r>
            <a:r>
              <a:rPr lang="ru-RU" sz="1400" dirty="0"/>
              <a:t>.</a:t>
            </a:r>
          </a:p>
          <a:p>
            <a:r>
              <a:rPr lang="ru-RU" sz="1400" dirty="0"/>
              <a:t>Риск анестезии </a:t>
            </a:r>
            <a:r>
              <a:rPr lang="en-US" sz="1400" dirty="0"/>
              <a:t>II</a:t>
            </a:r>
            <a:r>
              <a:rPr lang="ru-RU" sz="1400" dirty="0"/>
              <a:t>.</a:t>
            </a:r>
          </a:p>
          <a:p>
            <a:r>
              <a:rPr lang="ru-RU" sz="1400" dirty="0"/>
              <a:t> Доставлен в операционную.</a:t>
            </a:r>
          </a:p>
          <a:p>
            <a:r>
              <a:rPr lang="ru-RU" sz="1400" dirty="0"/>
              <a:t> АД </a:t>
            </a:r>
            <a:r>
              <a:rPr lang="ru-RU" sz="1400" dirty="0" smtClean="0"/>
              <a:t>120/80 </a:t>
            </a:r>
            <a:r>
              <a:rPr lang="ru-RU" sz="1400" dirty="0" err="1"/>
              <a:t>мм.рт</a:t>
            </a:r>
            <a:r>
              <a:rPr lang="ru-RU" sz="1400" dirty="0"/>
              <a:t>. ст. ЧСС </a:t>
            </a:r>
            <a:r>
              <a:rPr lang="ru-RU" sz="1400" dirty="0" smtClean="0"/>
              <a:t>80 </a:t>
            </a:r>
            <a:r>
              <a:rPr lang="ru-RU" sz="1400" dirty="0"/>
              <a:t>в мин. </a:t>
            </a:r>
          </a:p>
          <a:p>
            <a:r>
              <a:rPr lang="ru-RU" sz="1400" dirty="0"/>
              <a:t>В/</a:t>
            </a:r>
            <a:r>
              <a:rPr lang="ru-RU" sz="1400" dirty="0" err="1"/>
              <a:t>в</a:t>
            </a:r>
            <a:r>
              <a:rPr lang="ru-RU" sz="1400" dirty="0"/>
              <a:t> введено </a:t>
            </a:r>
            <a:r>
              <a:rPr lang="en-US" sz="1400" dirty="0"/>
              <a:t> </a:t>
            </a:r>
            <a:r>
              <a:rPr lang="ru-RU" sz="1400" dirty="0" smtClean="0"/>
              <a:t>:гепарин  2,5 тыс.ед.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 Гемодинамика :</a:t>
            </a:r>
            <a:r>
              <a:rPr lang="ru-RU" sz="1400" dirty="0" smtClean="0"/>
              <a:t>АД-120/70 </a:t>
            </a:r>
            <a:r>
              <a:rPr lang="ru-RU" sz="1400" dirty="0"/>
              <a:t>-</a:t>
            </a:r>
            <a:r>
              <a:rPr lang="ru-RU" sz="1400" dirty="0" smtClean="0"/>
              <a:t>95/65 </a:t>
            </a:r>
            <a:r>
              <a:rPr lang="ru-RU" sz="1400" dirty="0"/>
              <a:t>мм </a:t>
            </a:r>
            <a:r>
              <a:rPr lang="en-US" sz="1400" dirty="0"/>
              <a:t>Hg</a:t>
            </a:r>
            <a:r>
              <a:rPr lang="ru-RU" sz="1400" dirty="0" smtClean="0"/>
              <a:t>,ЧСС-80 - 88в </a:t>
            </a:r>
            <a:r>
              <a:rPr lang="ru-RU" sz="1400" dirty="0"/>
              <a:t>мин, ЧДД= 18 в мин, </a:t>
            </a:r>
            <a:r>
              <a:rPr lang="en-US" sz="1400" dirty="0"/>
              <a:t>S</a:t>
            </a:r>
            <a:r>
              <a:rPr lang="ru-RU" sz="1400" dirty="0" err="1"/>
              <a:t>р</a:t>
            </a:r>
            <a:r>
              <a:rPr lang="en-US" sz="1400" dirty="0"/>
              <a:t>O</a:t>
            </a:r>
            <a:r>
              <a:rPr lang="ru-RU" sz="1400" dirty="0"/>
              <a:t>2=97-98 %</a:t>
            </a:r>
          </a:p>
          <a:p>
            <a:r>
              <a:rPr lang="ru-RU" sz="1400" dirty="0"/>
              <a:t>Осложнений во время процедуры: нет</a:t>
            </a:r>
          </a:p>
          <a:p>
            <a:r>
              <a:rPr lang="ru-RU" sz="1400" dirty="0"/>
              <a:t>После окончания процедуры  в сознании, с самостоятельным эффективным дыханием,  </a:t>
            </a:r>
            <a:r>
              <a:rPr lang="ru-RU" sz="1400" dirty="0" smtClean="0"/>
              <a:t>АД=120/75 </a:t>
            </a:r>
            <a:r>
              <a:rPr lang="ru-RU" sz="1400" dirty="0"/>
              <a:t>мм </a:t>
            </a:r>
            <a:r>
              <a:rPr lang="ru-RU" sz="1400" dirty="0" err="1"/>
              <a:t>рт</a:t>
            </a:r>
            <a:r>
              <a:rPr lang="ru-RU" sz="1400" dirty="0"/>
              <a:t> </a:t>
            </a:r>
            <a:r>
              <a:rPr lang="ru-RU" sz="1400" dirty="0" err="1"/>
              <a:t>ст</a:t>
            </a:r>
            <a:r>
              <a:rPr lang="ru-RU" sz="1400" dirty="0"/>
              <a:t>, ЧСС= </a:t>
            </a:r>
            <a:r>
              <a:rPr lang="ru-RU" sz="1400" dirty="0" smtClean="0"/>
              <a:t>82 </a:t>
            </a:r>
            <a:r>
              <a:rPr lang="ru-RU" sz="1400" dirty="0"/>
              <a:t>в мин, ЧДД= 18  в мин, </a:t>
            </a:r>
            <a:r>
              <a:rPr lang="en-US" sz="1400" dirty="0" err="1"/>
              <a:t>SaO</a:t>
            </a:r>
            <a:r>
              <a:rPr lang="ru-RU" sz="1400" dirty="0"/>
              <a:t>2=</a:t>
            </a:r>
            <a:r>
              <a:rPr lang="ru-RU" sz="1400" u="sng" dirty="0"/>
              <a:t> </a:t>
            </a:r>
            <a:r>
              <a:rPr lang="ru-RU" sz="1400" dirty="0"/>
              <a:t>98</a:t>
            </a:r>
            <a:r>
              <a:rPr lang="ru-RU" sz="1400" u="sng" dirty="0"/>
              <a:t> </a:t>
            </a:r>
            <a:r>
              <a:rPr lang="ru-RU" sz="1400" dirty="0"/>
              <a:t>%,</a:t>
            </a:r>
          </a:p>
          <a:p>
            <a:r>
              <a:rPr lang="ru-RU" sz="1400" dirty="0"/>
              <a:t>Неврологический статус прежний, переведен в палату под наблюдение дежурного </a:t>
            </a:r>
            <a:r>
              <a:rPr lang="ru-RU" sz="1400" dirty="0" err="1"/>
              <a:t>мед.персонала</a:t>
            </a:r>
            <a:r>
              <a:rPr lang="ru-RU" sz="1400" dirty="0"/>
              <a:t>, терапия согласована.</a:t>
            </a:r>
          </a:p>
          <a:p>
            <a:r>
              <a:rPr lang="ru-RU" sz="1400" dirty="0"/>
              <a:t>Рекомендовано: контроль АД, ЧСС, ЧДД.</a:t>
            </a:r>
          </a:p>
          <a:p>
            <a:r>
              <a:rPr lang="ru-RU" sz="1400" dirty="0"/>
              <a:t>        </a:t>
            </a:r>
          </a:p>
          <a:p>
            <a:r>
              <a:rPr lang="ru-RU" sz="1400" dirty="0"/>
              <a:t>                                                                     Врач : </a:t>
            </a:r>
            <a:r>
              <a:rPr lang="ru-RU" sz="1400" dirty="0" err="1"/>
              <a:t>Филаретова</a:t>
            </a:r>
            <a:r>
              <a:rPr lang="ru-RU" sz="1400" dirty="0"/>
              <a:t> Е.В.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385</Words>
  <Application>Microsoft Office PowerPoint</Application>
  <PresentationFormat>Экран (4:3)</PresentationFormat>
  <Paragraphs>94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428</cp:revision>
  <dcterms:created xsi:type="dcterms:W3CDTF">2007-06-09T07:57:56Z</dcterms:created>
  <dcterms:modified xsi:type="dcterms:W3CDTF">2011-09-15T10:00:44Z</dcterms:modified>
</cp:coreProperties>
</file>