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58" autoAdjust="0"/>
    <p:restoredTop sz="94728" autoAdjust="0"/>
  </p:normalViewPr>
  <p:slideViewPr>
    <p:cSldViewPr>
      <p:cViewPr>
        <p:scale>
          <a:sx n="75" d="100"/>
          <a:sy n="75" d="100"/>
        </p:scale>
        <p:origin x="-14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19BAF3C-D46D-4696-92DC-B441452B46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AEBF63-E481-4F2A-96AB-21F4892447A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4CE5EF-B1AA-48EE-BD43-9F0E1F7E43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FF0C6-5066-488B-B53E-043FA713CB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C9895-B556-4C26-A294-EB0CEA2B7F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0CFEC-A25C-42B3-9AC7-D95F11CB50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CDF031-B990-4BF1-B055-BFAEE79E6F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536FC-6A64-410E-8639-7D2389DC9CE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3B9AD-9FB5-406F-B489-39C040F483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03306D-8B94-47F2-BD1B-11ED057B3F6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EC69C-0EB2-4525-84B8-91BB52CBCC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1AEA5A-2083-4616-8493-FB79675C56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79BFB9-533A-42D1-BB7B-5B1A76BCFD3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474D795-6B2A-445E-87E7-59B594A6C1B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1214414"/>
            <a:ext cx="2500306" cy="1490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en-US" sz="1400" b="1" dirty="0">
              <a:latin typeface="Times New Roman" pitchFamily="18" charset="0"/>
            </a:endParaRPr>
          </a:p>
          <a:p>
            <a:pPr eaLnBrk="0" hangingPunct="0"/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07</a:t>
            </a:r>
            <a:r>
              <a:rPr lang="ru-RU" sz="1400" b="1" dirty="0" smtClean="0">
                <a:latin typeface="Times New Roman" pitchFamily="18" charset="0"/>
              </a:rPr>
              <a:t>.04.12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Ф.И.О. </a:t>
            </a:r>
            <a:r>
              <a:rPr lang="ru-RU" sz="1400" b="1" dirty="0" err="1" smtClean="0">
                <a:latin typeface="Times New Roman" pitchFamily="18" charset="0"/>
              </a:rPr>
              <a:t>Бакучев</a:t>
            </a:r>
            <a:r>
              <a:rPr lang="ru-RU" sz="1400" b="1" dirty="0" smtClean="0">
                <a:latin typeface="Times New Roman" pitchFamily="18" charset="0"/>
              </a:rPr>
              <a:t> Р.А.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1941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Диагноз: стеноз ВСА</a:t>
            </a:r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3998</a:t>
            </a:r>
            <a:endParaRPr lang="ru-RU" sz="1200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Рентгенхирург 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м</a:t>
            </a:r>
            <a:r>
              <a:rPr lang="en-US" sz="1400" b="1" dirty="0" smtClean="0">
                <a:latin typeface="Times New Roman" pitchFamily="18" charset="0"/>
              </a:rPr>
              <a:t>/</a:t>
            </a:r>
            <a:r>
              <a:rPr lang="ru-RU" sz="1400" b="1" dirty="0" smtClean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</a:t>
            </a:r>
            <a:r>
              <a:rPr lang="ru-RU" sz="1400" dirty="0" err="1" smtClean="0">
                <a:latin typeface="Times New Roman" pitchFamily="18" charset="0"/>
              </a:rPr>
              <a:t>Севринова</a:t>
            </a:r>
            <a:r>
              <a:rPr lang="ru-RU" sz="1400" dirty="0" smtClean="0">
                <a:latin typeface="Times New Roman" pitchFamily="18" charset="0"/>
              </a:rPr>
              <a:t> О.В.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Анестезиолог</a:t>
            </a:r>
            <a:r>
              <a:rPr lang="ru-RU" sz="1400" b="1" dirty="0">
                <a:latin typeface="Times New Roman" pitchFamily="18" charset="0"/>
              </a:rPr>
              <a:t>:           </a:t>
            </a:r>
            <a:r>
              <a:rPr lang="ru-RU" sz="1400" dirty="0" err="1" smtClean="0">
                <a:latin typeface="Times New Roman" pitchFamily="18" charset="0"/>
              </a:rPr>
              <a:t>Лоховинина</a:t>
            </a:r>
            <a:r>
              <a:rPr lang="ru-RU" sz="1400" dirty="0" smtClean="0">
                <a:latin typeface="Times New Roman" pitchFamily="18" charset="0"/>
              </a:rPr>
              <a:t> В.В.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000" b="1" dirty="0">
                <a:latin typeface="Times New Roman" pitchFamily="18" charset="0"/>
              </a:rPr>
              <a:t>М/С АНЕСТЕЗИСТ               </a:t>
            </a:r>
            <a:r>
              <a:rPr lang="ru-RU" sz="1400" dirty="0" err="1" smtClean="0">
                <a:latin typeface="Times New Roman" pitchFamily="18" charset="0"/>
              </a:rPr>
              <a:t>Капралова</a:t>
            </a:r>
            <a:r>
              <a:rPr lang="ru-RU" sz="1400" dirty="0" smtClean="0">
                <a:latin typeface="Times New Roman" pitchFamily="18" charset="0"/>
              </a:rPr>
              <a:t> Е.А.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Р/лаборант</a:t>
            </a:r>
            <a:r>
              <a:rPr lang="ru-RU" sz="1400" b="1" dirty="0" smtClean="0">
                <a:latin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14612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Omnipaque</a:t>
            </a:r>
            <a:r>
              <a:rPr lang="ru-RU" sz="1400" dirty="0">
                <a:latin typeface="Times New Roman" pitchFamily="18" charset="0"/>
              </a:rPr>
              <a:t>350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200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</a:t>
            </a:r>
            <a:r>
              <a:rPr lang="en-US" sz="1400" dirty="0" err="1" smtClean="0">
                <a:latin typeface="Times New Roman" pitchFamily="18" charset="0"/>
              </a:rPr>
              <a:t>Ultravist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370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    200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 </a:t>
            </a:r>
            <a:r>
              <a:rPr lang="ru-RU" sz="1400" dirty="0" smtClean="0"/>
              <a:t>4.36 мин</a:t>
            </a:r>
            <a:r>
              <a:rPr lang="ru-RU" sz="1400" dirty="0"/>
              <a:t>.</a:t>
            </a:r>
          </a:p>
          <a:p>
            <a:r>
              <a:rPr lang="ru-RU" sz="1400" dirty="0"/>
              <a:t>Доза облучения </a:t>
            </a:r>
            <a:r>
              <a:rPr lang="ru-RU" sz="1400" dirty="0" smtClean="0"/>
              <a:t>2.4</a:t>
            </a:r>
            <a:r>
              <a:rPr lang="en-US" sz="1400" dirty="0" err="1" smtClean="0"/>
              <a:t>mGy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                 </a:t>
            </a:r>
            <a:r>
              <a:rPr lang="en-US" sz="1400" dirty="0" smtClean="0"/>
              <a:t>PIG </a:t>
            </a:r>
            <a:r>
              <a:rPr lang="en-US" sz="1400" dirty="0"/>
              <a:t>100      </a:t>
            </a:r>
            <a:r>
              <a:rPr lang="en-US" sz="1400" dirty="0">
                <a:latin typeface="Times New Roman" pitchFamily="18" charset="0"/>
              </a:rPr>
              <a:t>      </a:t>
            </a:r>
            <a:r>
              <a:rPr lang="ru-RU" sz="1400" dirty="0">
                <a:latin typeface="Times New Roman" pitchFamily="18" charset="0"/>
              </a:rPr>
              <a:t>    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en-US" sz="1400" dirty="0">
                <a:latin typeface="Times New Roman" pitchFamily="18" charset="0"/>
              </a:rPr>
              <a:t> 4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              </a:t>
            </a:r>
            <a:r>
              <a:rPr lang="ru-RU" sz="1400" dirty="0">
                <a:latin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en-US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 Н-1  </a:t>
            </a:r>
            <a:r>
              <a:rPr lang="en-US" sz="1400" dirty="0"/>
              <a:t>   </a:t>
            </a:r>
            <a:r>
              <a:rPr lang="ru-RU" sz="1400" dirty="0"/>
              <a:t>                     </a:t>
            </a:r>
            <a:r>
              <a:rPr lang="en-US" sz="1400" dirty="0"/>
              <a:t> </a:t>
            </a:r>
            <a:r>
              <a:rPr lang="ru-RU" sz="1400" dirty="0"/>
              <a:t>      </a:t>
            </a:r>
            <a:r>
              <a:rPr lang="en-US" sz="1400" dirty="0"/>
              <a:t>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</a:rPr>
              <a:t>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</a:t>
            </a:r>
            <a:r>
              <a:rPr lang="en-US" sz="1400" dirty="0" smtClean="0">
                <a:latin typeface="Times New Roman" pitchFamily="18" charset="0"/>
              </a:rPr>
              <a:t>AR-1                                                            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5F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</a:t>
            </a:r>
            <a:r>
              <a:rPr lang="ru-RU" sz="1400" dirty="0" err="1" smtClean="0">
                <a:latin typeface="Times New Roman" pitchFamily="18" charset="0"/>
              </a:rPr>
              <a:t>х</a:t>
            </a:r>
            <a:r>
              <a:rPr lang="ru-RU" sz="1400" dirty="0" smtClean="0">
                <a:latin typeface="Times New Roman" pitchFamily="18" charset="0"/>
              </a:rPr>
              <a:t>     </a:t>
            </a:r>
            <a:r>
              <a:rPr lang="ru-RU" sz="1400" dirty="0">
                <a:latin typeface="Times New Roman" pitchFamily="18" charset="0"/>
              </a:rPr>
              <a:t>Пр.ОСА               Л.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err="1">
                <a:latin typeface="Times New Roman" pitchFamily="18" charset="0"/>
              </a:rPr>
              <a:t>Л.Позвон</a:t>
            </a:r>
            <a:r>
              <a:rPr lang="ru-RU" sz="1400" dirty="0">
                <a:latin typeface="Times New Roman" pitchFamily="18" charset="0"/>
              </a:rPr>
              <a:t>..А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428625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0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1"/>
          <p:cNvSpPr>
            <a:spLocks noChangeArrowheads="1"/>
          </p:cNvSpPr>
          <p:nvPr/>
        </p:nvSpPr>
        <p:spPr bwMode="auto">
          <a:xfrm>
            <a:off x="2708275" y="57245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8" name="Rectangle 56"/>
          <p:cNvSpPr>
            <a:spLocks noChangeArrowheads="1"/>
          </p:cNvSpPr>
          <p:nvPr/>
        </p:nvSpPr>
        <p:spPr bwMode="auto">
          <a:xfrm>
            <a:off x="5300663" y="57245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7"/>
          <p:cNvSpPr>
            <a:spLocks noChangeArrowheads="1"/>
          </p:cNvSpPr>
          <p:nvPr/>
        </p:nvSpPr>
        <p:spPr bwMode="auto">
          <a:xfrm>
            <a:off x="5300663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Rectangle 62"/>
          <p:cNvSpPr>
            <a:spLocks noChangeArrowheads="1"/>
          </p:cNvSpPr>
          <p:nvPr/>
        </p:nvSpPr>
        <p:spPr bwMode="auto">
          <a:xfrm>
            <a:off x="260350" y="6516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91" name="Rectangle 63"/>
          <p:cNvSpPr>
            <a:spLocks noChangeArrowheads="1"/>
          </p:cNvSpPr>
          <p:nvPr/>
        </p:nvSpPr>
        <p:spPr bwMode="auto">
          <a:xfrm>
            <a:off x="260350" y="63007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92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однораз.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4" name="Rectangle 129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х  </a:t>
            </a:r>
          </a:p>
        </p:txBody>
      </p:sp>
      <p:sp>
        <p:nvSpPr>
          <p:cNvPr id="2116" name="Rectangle 136"/>
          <p:cNvSpPr>
            <a:spLocks noChangeArrowheads="1"/>
          </p:cNvSpPr>
          <p:nvPr/>
        </p:nvSpPr>
        <p:spPr bwMode="auto">
          <a:xfrm>
            <a:off x="3933825" y="57245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739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Контроль за местом пункции. </a:t>
            </a:r>
          </a:p>
          <a:p>
            <a:pPr marL="342900" indent="-342900"/>
            <a:r>
              <a:rPr lang="ru-RU" sz="1600" b="1" dirty="0" smtClean="0"/>
              <a:t>Заключение: </a:t>
            </a:r>
            <a:r>
              <a:rPr lang="ru-RU" sz="1600" dirty="0" smtClean="0"/>
              <a:t>На ангиограммах дуги и её ветвей определяется:</a:t>
            </a:r>
          </a:p>
          <a:p>
            <a:pPr marL="342900" indent="-342900"/>
            <a:r>
              <a:rPr lang="ru-RU" sz="1600" i="1" dirty="0" smtClean="0"/>
              <a:t>Справа: </a:t>
            </a:r>
            <a:r>
              <a:rPr lang="ru-RU" sz="1600" dirty="0" smtClean="0"/>
              <a:t>умеренная  С – образная деформация ОСА, стеноз проксимальной порции ВСА 90%, умеренная </a:t>
            </a:r>
            <a:r>
              <a:rPr lang="en-US" sz="1600" dirty="0" smtClean="0"/>
              <a:t>S – </a:t>
            </a:r>
            <a:r>
              <a:rPr lang="ru-RU" sz="1600" dirty="0" smtClean="0"/>
              <a:t>образная деформация </a:t>
            </a:r>
            <a:r>
              <a:rPr lang="en-US" sz="1600" dirty="0" smtClean="0"/>
              <a:t>V1 </a:t>
            </a:r>
            <a:r>
              <a:rPr lang="ru-RU" sz="1600" dirty="0" smtClean="0"/>
              <a:t>ПА.</a:t>
            </a:r>
          </a:p>
          <a:p>
            <a:pPr marL="342900" indent="-342900"/>
            <a:r>
              <a:rPr lang="ru-RU" sz="1600" i="1" dirty="0" smtClean="0"/>
              <a:t>Слева: </a:t>
            </a:r>
            <a:r>
              <a:rPr lang="ru-RU" sz="1600" dirty="0" smtClean="0"/>
              <a:t>стеноз луковицы ВСА 50%, выраженная </a:t>
            </a:r>
            <a:r>
              <a:rPr lang="en-US" sz="1600" dirty="0" smtClean="0"/>
              <a:t>S – </a:t>
            </a:r>
            <a:r>
              <a:rPr lang="ru-RU" sz="1600" dirty="0" smtClean="0"/>
              <a:t>образная деформация ВСА, умеренная </a:t>
            </a:r>
            <a:r>
              <a:rPr lang="en-US" sz="1600" dirty="0" smtClean="0"/>
              <a:t>S – </a:t>
            </a:r>
            <a:r>
              <a:rPr lang="ru-RU" sz="1600" dirty="0" smtClean="0"/>
              <a:t>образная деформация </a:t>
            </a:r>
            <a:r>
              <a:rPr lang="en-US" sz="1600" dirty="0" smtClean="0"/>
              <a:t>V1 </a:t>
            </a:r>
            <a:r>
              <a:rPr lang="ru-RU" sz="1600" dirty="0" smtClean="0"/>
              <a:t>ПА.</a:t>
            </a:r>
          </a:p>
          <a:p>
            <a:pPr marL="342900" indent="-342900"/>
            <a:r>
              <a:rPr lang="ru-RU" sz="1600" dirty="0" smtClean="0"/>
              <a:t> </a:t>
            </a:r>
            <a:endParaRPr lang="ru-RU" sz="1600" b="1" dirty="0" smtClean="0"/>
          </a:p>
          <a:p>
            <a:pPr marL="342900" indent="-342900"/>
            <a:endParaRPr lang="ru-RU" sz="13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3213100" y="4643438"/>
            <a:ext cx="36449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</a:t>
            </a:r>
            <a:r>
              <a:rPr lang="ru-RU" sz="1400" dirty="0" err="1" smtClean="0"/>
              <a:t>:________________</a:t>
            </a:r>
            <a:endParaRPr lang="ru-RU" sz="1400" dirty="0"/>
          </a:p>
          <a:p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12071</TotalTime>
  <Words>270</Words>
  <Application>Microsoft Office PowerPoint</Application>
  <PresentationFormat>Экран (4:3)</PresentationFormat>
  <Paragraphs>84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653</cp:revision>
  <dcterms:created xsi:type="dcterms:W3CDTF">2007-06-09T07:57:56Z</dcterms:created>
  <dcterms:modified xsi:type="dcterms:W3CDTF">2012-04-07T17:02:19Z</dcterms:modified>
</cp:coreProperties>
</file>