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1470" y="-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FC70-8AC2-4F3A-8A0E-41F7811C3C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22B75-8FEE-4EF9-A05E-7A22D45CC3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440D4-8140-4339-8505-518F82324B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A6C9D-6CD5-4442-978C-0E39F415B1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32A86-D978-4AED-9B5B-99BE61A929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50B9F-131B-4636-A380-5881B0489E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0267E-8998-4F3B-834F-D8C40AA41D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90E15-E235-4BF3-80D7-31367E30BE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18223-2103-458F-87C1-D61A0862B5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4A942-F285-4842-A4B5-F0154102B3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8003A-6915-49A4-884D-38C886ED43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9907AD2-9229-4C33-909E-9B702F1FA3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 СОСУДОВ ГОЛОВНОГО МОЗГА</a:t>
            </a:r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714375"/>
            <a:ext cx="3024188" cy="29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11.04.2012г.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: </a:t>
            </a:r>
            <a:r>
              <a:rPr lang="ru-RU" sz="1400" b="1" dirty="0" smtClean="0">
                <a:latin typeface="Times New Roman" pitchFamily="18" charset="0"/>
              </a:rPr>
              <a:t>Морошкина Л.Д.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1950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Диагноз : </a:t>
            </a:r>
            <a:r>
              <a:rPr lang="ru-RU" sz="1400" b="1" dirty="0" smtClean="0">
                <a:latin typeface="Times New Roman" pitchFamily="18" charset="0"/>
              </a:rPr>
              <a:t>ВСА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Отделение: 7 № </a:t>
            </a:r>
            <a:r>
              <a:rPr lang="ru-RU" sz="1400" b="1" dirty="0" smtClean="0">
                <a:latin typeface="Times New Roman" pitchFamily="18" charset="0"/>
              </a:rPr>
              <a:t>4050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Начало: </a:t>
            </a:r>
            <a:r>
              <a:rPr lang="ru-RU" sz="1400" b="1" dirty="0" smtClean="0">
                <a:latin typeface="Times New Roman" pitchFamily="18" charset="0"/>
              </a:rPr>
              <a:t>11.30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Окончание:12.30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55988" y="1412875"/>
            <a:ext cx="3429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</a:t>
            </a:r>
            <a:r>
              <a:rPr lang="ru-RU" sz="1400" dirty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dirty="0" smtClean="0">
                <a:latin typeface="Times New Roman" pitchFamily="18" charset="0"/>
              </a:rPr>
              <a:t>ЧЕРТКОВА О.Н.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</a:t>
            </a:r>
            <a:r>
              <a:rPr lang="ru-RU" sz="1400" dirty="0">
                <a:latin typeface="Times New Roman" pitchFamily="18" charset="0"/>
              </a:rPr>
              <a:t>ШЕВЬЁВ В.А.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</a:t>
            </a:r>
            <a:r>
              <a:rPr lang="ru-RU" sz="1400" dirty="0">
                <a:latin typeface="Times New Roman" pitchFamily="18" charset="0"/>
              </a:rPr>
              <a:t>КАПРАЛОВА Е.А.</a:t>
            </a:r>
            <a:endParaRPr lang="ru-RU" sz="16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ru-RU" sz="1400" b="1" dirty="0">
                <a:latin typeface="Times New Roman" pitchFamily="18" charset="0"/>
              </a:rPr>
              <a:t>Р/лаборант:              </a:t>
            </a:r>
            <a:r>
              <a:rPr lang="ru-RU" sz="1400" dirty="0">
                <a:latin typeface="Times New Roman" pitchFamily="18" charset="0"/>
              </a:rPr>
              <a:t>МЕЛЕКА Е.А.</a:t>
            </a:r>
          </a:p>
          <a:p>
            <a:pPr eaLnBrk="0" hangingPunct="0">
              <a:spcBef>
                <a:spcPct val="50000"/>
              </a:spcBef>
            </a:pPr>
            <a:endParaRPr lang="ru-RU" sz="12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6F                      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651500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Сканлюкс </a:t>
            </a:r>
            <a:r>
              <a:rPr lang="ru-RU" sz="1400" dirty="0" smtClean="0">
                <a:latin typeface="Times New Roman" pitchFamily="18" charset="0"/>
              </a:rPr>
              <a:t>300      </a:t>
            </a:r>
            <a:r>
              <a:rPr lang="ru-RU" sz="1400" dirty="0">
                <a:latin typeface="Times New Roman" pitchFamily="18" charset="0"/>
              </a:rPr>
              <a:t>200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370-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Расходный материал</a:t>
            </a:r>
          </a:p>
          <a:p>
            <a:endParaRPr lang="ru-RU" sz="1400"/>
          </a:p>
          <a:p>
            <a:endParaRPr lang="ru-RU" sz="1400"/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500438" y="5867400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</a:t>
            </a:r>
            <a:r>
              <a:rPr lang="ru-RU" sz="1400" dirty="0" smtClean="0">
                <a:latin typeface="Times New Roman" pitchFamily="18" charset="0"/>
              </a:rPr>
              <a:t> 2.3мн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2.4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286250"/>
            <a:ext cx="68580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</a:t>
            </a:r>
            <a:r>
              <a:rPr lang="en-US" sz="1400">
                <a:latin typeface="Times New Roman" pitchFamily="18" charset="0"/>
              </a:rPr>
              <a:t>Pig </a:t>
            </a:r>
            <a:r>
              <a:rPr lang="ru-RU" sz="1400">
                <a:latin typeface="Times New Roman" pitchFamily="18" charset="0"/>
              </a:rPr>
              <a:t>100 </a:t>
            </a:r>
            <a:r>
              <a:rPr lang="en-US" sz="1400">
                <a:latin typeface="Times New Roman" pitchFamily="18" charset="0"/>
              </a:rPr>
              <a:t>                     </a:t>
            </a:r>
            <a:r>
              <a:rPr lang="ru-RU" sz="1400">
                <a:latin typeface="Times New Roman" pitchFamily="18" charset="0"/>
              </a:rPr>
              <a:t>4</a:t>
            </a:r>
            <a:r>
              <a:rPr lang="en-US" sz="1400">
                <a:latin typeface="Times New Roman" pitchFamily="18" charset="0"/>
              </a:rPr>
              <a:t>F                   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en-US" sz="1400">
                <a:latin typeface="Times New Roman" pitchFamily="18" charset="0"/>
              </a:rPr>
              <a:t>               JR-</a:t>
            </a:r>
            <a:r>
              <a:rPr lang="ru-RU" sz="1400">
                <a:latin typeface="Times New Roman" pitchFamily="18" charset="0"/>
              </a:rPr>
              <a:t>3.5 </a:t>
            </a:r>
            <a:r>
              <a:rPr lang="en-US" sz="1400">
                <a:latin typeface="Times New Roman" pitchFamily="18" charset="0"/>
              </a:rPr>
              <a:t>  </a:t>
            </a:r>
            <a:r>
              <a:rPr lang="ru-RU" sz="1400">
                <a:latin typeface="Times New Roman" pitchFamily="18" charset="0"/>
              </a:rPr>
              <a:t>               4</a:t>
            </a:r>
            <a:r>
              <a:rPr lang="en-US" sz="1400">
                <a:latin typeface="Times New Roman" pitchFamily="18" charset="0"/>
              </a:rPr>
              <a:t>F   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   </a:t>
            </a:r>
            <a:endParaRPr lang="ru-RU" sz="1400">
              <a:latin typeface="Times New Roman" pitchFamily="18" charset="0"/>
            </a:endParaRPr>
          </a:p>
          <a:p>
            <a:r>
              <a:rPr lang="en-US" sz="1400">
                <a:latin typeface="Times New Roman" pitchFamily="18" charset="0"/>
              </a:rPr>
              <a:t>              HH</a:t>
            </a:r>
            <a:r>
              <a:rPr lang="ru-RU" sz="1400">
                <a:latin typeface="Times New Roman" pitchFamily="18" charset="0"/>
              </a:rPr>
              <a:t>-1</a:t>
            </a:r>
            <a:r>
              <a:rPr lang="en-US" sz="1400">
                <a:latin typeface="Times New Roman" pitchFamily="18" charset="0"/>
              </a:rPr>
              <a:t>                </a:t>
            </a:r>
            <a:r>
              <a:rPr lang="ru-RU" sz="1400"/>
              <a:t>           </a:t>
            </a:r>
            <a:r>
              <a:rPr lang="en-US" sz="1400"/>
              <a:t> </a:t>
            </a:r>
            <a:r>
              <a:rPr lang="ru-RU" sz="1400"/>
              <a:t>4</a:t>
            </a:r>
            <a:r>
              <a:rPr lang="en-US" sz="1400">
                <a:latin typeface="Times New Roman" pitchFamily="18" charset="0"/>
              </a:rPr>
              <a:t>F   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</a:t>
            </a: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r>
              <a:rPr lang="ru-RU" sz="1400">
                <a:latin typeface="Times New Roman" pitchFamily="18" charset="0"/>
              </a:rPr>
              <a:t>      Дуга аорты                 Пр.ОСА          Пр.ВСА               ПрНСА          Пр.Позв.</a:t>
            </a:r>
          </a:p>
          <a:p>
            <a:r>
              <a:rPr lang="ru-RU" sz="1400">
                <a:latin typeface="Times New Roman" pitchFamily="18" charset="0"/>
              </a:rPr>
              <a:t>      Лев.подк.            </a:t>
            </a:r>
            <a:r>
              <a:rPr lang="en-US"/>
              <a:t> </a:t>
            </a:r>
            <a:r>
              <a:rPr lang="ru-RU" sz="1400">
                <a:latin typeface="Times New Roman" pitchFamily="18" charset="0"/>
              </a:rPr>
              <a:t>        Лев.ОСА         Лев.ВСА             ЛевНСА        Лев.Позв.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393382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270827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270827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0" name="Rectangle 58"/>
          <p:cNvSpPr>
            <a:spLocks noChangeArrowheads="1"/>
          </p:cNvSpPr>
          <p:nvPr/>
        </p:nvSpPr>
        <p:spPr bwMode="auto">
          <a:xfrm>
            <a:off x="270827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1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2" name="Rectangle 62"/>
          <p:cNvSpPr>
            <a:spLocks noChangeArrowheads="1"/>
          </p:cNvSpPr>
          <p:nvPr/>
        </p:nvSpPr>
        <p:spPr bwMode="auto">
          <a:xfrm>
            <a:off x="260350" y="62277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3" name="Rectangle 63"/>
          <p:cNvSpPr>
            <a:spLocks noChangeArrowheads="1"/>
          </p:cNvSpPr>
          <p:nvPr/>
        </p:nvSpPr>
        <p:spPr bwMode="auto">
          <a:xfrm>
            <a:off x="260350" y="60118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4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7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8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09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74" name="Group 126"/>
          <p:cNvGraphicFramePr>
            <a:graphicFrameLocks noGrp="1"/>
          </p:cNvGraphicFramePr>
          <p:nvPr/>
        </p:nvGraphicFramePr>
        <p:xfrm>
          <a:off x="333375" y="7451725"/>
          <a:ext cx="6264275" cy="865632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Гидроф.пров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7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9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0" y="395288"/>
            <a:ext cx="685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endParaRPr lang="ru-RU" sz="1200" b="1" dirty="0"/>
          </a:p>
          <a:p>
            <a:pPr marL="342900" indent="-342900" algn="just"/>
            <a:r>
              <a:rPr lang="ru-RU" sz="1200" b="1" dirty="0"/>
              <a:t>ЗАКЛЮЧЕНИЕ: </a:t>
            </a:r>
            <a:r>
              <a:rPr lang="ru-RU" sz="1200" dirty="0" smtClean="0"/>
              <a:t>На ангиограммах сосудов головного мозга из бассейнов правой и левой ОСА  дефектов наполнения, депо контрастного вещества и </a:t>
            </a:r>
            <a:r>
              <a:rPr lang="ru-RU" sz="1200" dirty="0" err="1" smtClean="0"/>
              <a:t>артерио-венозного</a:t>
            </a:r>
            <a:r>
              <a:rPr lang="ru-RU" sz="1200" dirty="0" smtClean="0"/>
              <a:t> сброса  не обнаружено.</a:t>
            </a:r>
            <a:endParaRPr lang="ru-RU" sz="1400" dirty="0"/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1025525" y="8869363"/>
            <a:ext cx="583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260350" y="3563938"/>
            <a:ext cx="597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1" name="Прямоугольник 8"/>
          <p:cNvSpPr>
            <a:spLocks noChangeArrowheads="1"/>
          </p:cNvSpPr>
          <p:nvPr/>
        </p:nvSpPr>
        <p:spPr bwMode="auto">
          <a:xfrm>
            <a:off x="3105150" y="4387850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3082" name="Прямоугольник 11"/>
          <p:cNvSpPr>
            <a:spLocks noChangeArrowheads="1"/>
          </p:cNvSpPr>
          <p:nvPr/>
        </p:nvSpPr>
        <p:spPr bwMode="auto">
          <a:xfrm>
            <a:off x="2362200" y="43878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9065</TotalTime>
  <Words>242</Words>
  <Application>Microsoft Office PowerPoint</Application>
  <PresentationFormat>Экран (4:3)</PresentationFormat>
  <Paragraphs>76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487</cp:revision>
  <dcterms:created xsi:type="dcterms:W3CDTF">2007-06-09T07:57:56Z</dcterms:created>
  <dcterms:modified xsi:type="dcterms:W3CDTF">2012-04-11T16:02:40Z</dcterms:modified>
</cp:coreProperties>
</file>