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1763" autoAdjust="0"/>
  </p:normalViewPr>
  <p:slideViewPr>
    <p:cSldViewPr>
      <p:cViewPr>
        <p:scale>
          <a:sx n="75" d="100"/>
          <a:sy n="75" d="100"/>
        </p:scale>
        <p:origin x="-1470" y="-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3E231DA-D69A-449C-BF17-C04E605A2F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D038FDA-E638-4FBF-9940-67C6BDEDF1F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C7C067-A47B-45E1-A188-41D38195BD8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1EB80C-B5B6-4E8C-B59C-7079B30AC9D6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96A2FB-15A5-48A7-B9C0-FDC9BD705BC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00BC530-A1AC-4217-8E20-8CC1F82419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781ADD-82CB-4D25-9778-05EBF260D5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D7F2A9-2BDD-43F6-B5BA-65B0B60EC15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63AD06-8EF1-4E8A-9854-3DEA2F8579C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449D63-AD60-4743-A8F0-C0F6C4B5B55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52A53B9-361B-4D40-94C3-91F0ACCE453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4472F082-44F2-44CF-8CA2-745AF2BF5FD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179388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 СОСУДОВ ГОЛОВНОГО МОЗГА</a:t>
            </a:r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76250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714375"/>
            <a:ext cx="3024188" cy="2992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</a:t>
            </a:r>
            <a:r>
              <a:rPr lang="ru-RU" sz="1400" b="1" dirty="0" smtClean="0">
                <a:latin typeface="Times New Roman" pitchFamily="18" charset="0"/>
              </a:rPr>
              <a:t>25.04.2012г</a:t>
            </a:r>
            <a:r>
              <a:rPr lang="ru-RU" sz="1400" b="1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Ф.И.О. : </a:t>
            </a:r>
            <a:r>
              <a:rPr lang="ru-RU" sz="1400" b="1" dirty="0" smtClean="0">
                <a:latin typeface="Times New Roman" pitchFamily="18" charset="0"/>
              </a:rPr>
              <a:t>Калинина Н.В.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1974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Диагноз : </a:t>
            </a:r>
            <a:r>
              <a:rPr lang="ru-RU" sz="1400" b="1" dirty="0" smtClean="0">
                <a:latin typeface="Times New Roman" pitchFamily="18" charset="0"/>
              </a:rPr>
              <a:t>АВМ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Отделение: 7 № </a:t>
            </a:r>
            <a:r>
              <a:rPr lang="ru-RU" sz="1400" b="1" dirty="0" smtClean="0">
                <a:latin typeface="Times New Roman" pitchFamily="18" charset="0"/>
              </a:rPr>
              <a:t>4857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Начало: </a:t>
            </a:r>
            <a:r>
              <a:rPr lang="ru-RU" sz="1400" b="1" dirty="0" smtClean="0">
                <a:latin typeface="Times New Roman" pitchFamily="18" charset="0"/>
              </a:rPr>
              <a:t>10.30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Окончание:11.30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endParaRPr lang="ru-RU" sz="1200" b="1" dirty="0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55988" y="1412875"/>
            <a:ext cx="3429000" cy="1554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         </a:t>
            </a:r>
            <a:r>
              <a:rPr lang="ru-RU" sz="1400" dirty="0">
                <a:latin typeface="Times New Roman" pitchFamily="18" charset="0"/>
              </a:rPr>
              <a:t>ЩЕРБАКОВ А.С.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</a:t>
            </a:r>
            <a:r>
              <a:rPr lang="ru-RU" sz="1400" dirty="0" smtClean="0">
                <a:latin typeface="Times New Roman" pitchFamily="18" charset="0"/>
              </a:rPr>
              <a:t>СЕВРИНОВА О.В.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</a:t>
            </a:r>
            <a:r>
              <a:rPr lang="ru-RU" sz="1400" dirty="0">
                <a:latin typeface="Times New Roman" pitchFamily="18" charset="0"/>
              </a:rPr>
              <a:t>ШЕВЬЁВ В.А.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 </a:t>
            </a:r>
            <a:r>
              <a:rPr lang="ru-RU" sz="1400" dirty="0">
                <a:latin typeface="Times New Roman" pitchFamily="18" charset="0"/>
              </a:rPr>
              <a:t>КАПРАЛОВА Е.А.</a:t>
            </a:r>
            <a:endParaRPr lang="ru-RU" sz="1600" dirty="0">
              <a:latin typeface="Times New Roman" pitchFamily="18" charset="0"/>
            </a:endParaRPr>
          </a:p>
          <a:p>
            <a:pPr eaLnBrk="0" hangingPunct="0">
              <a:spcBef>
                <a:spcPct val="50000"/>
              </a:spcBef>
            </a:pPr>
            <a:r>
              <a:rPr lang="ru-RU" sz="1400" b="1" dirty="0">
                <a:latin typeface="Times New Roman" pitchFamily="18" charset="0"/>
              </a:rPr>
              <a:t>Р/лаборант:                </a:t>
            </a:r>
            <a:r>
              <a:rPr lang="ru-RU" sz="1400" dirty="0">
                <a:latin typeface="Times New Roman" pitchFamily="18" charset="0"/>
              </a:rPr>
              <a:t>МЕЛЕКА Е.А.</a:t>
            </a:r>
          </a:p>
          <a:p>
            <a:pPr eaLnBrk="0" hangingPunct="0">
              <a:spcBef>
                <a:spcPct val="50000"/>
              </a:spcBef>
            </a:pPr>
            <a:endParaRPr lang="ru-RU" sz="1200" dirty="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555875"/>
            <a:ext cx="3124200" cy="187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18" name="Group 70"/>
          <p:cNvGraphicFramePr>
            <a:graphicFrameLocks noGrp="1"/>
          </p:cNvGraphicFramePr>
          <p:nvPr/>
        </p:nvGraphicFramePr>
        <p:xfrm>
          <a:off x="3716338" y="2843213"/>
          <a:ext cx="2447925" cy="914400"/>
        </p:xfrm>
        <a:graphic>
          <a:graphicData uri="http://schemas.openxmlformats.org/drawingml/2006/table">
            <a:tbl>
              <a:tblPr/>
              <a:tblGrid>
                <a:gridCol w="1184275"/>
                <a:gridCol w="611187"/>
                <a:gridCol w="6524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др. 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5</a:t>
            </a:r>
            <a:r>
              <a:rPr lang="en-US" sz="1400">
                <a:latin typeface="Times New Roman" pitchFamily="18" charset="0"/>
              </a:rPr>
              <a:t>F                      6F                      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651500"/>
            <a:ext cx="3405187" cy="1036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 </a:t>
            </a:r>
            <a:r>
              <a:rPr lang="ru-RU" sz="1600" dirty="0" err="1">
                <a:latin typeface="Times New Roman" pitchFamily="18" charset="0"/>
              </a:rPr>
              <a:t>Омнипак</a:t>
            </a:r>
            <a:r>
              <a:rPr lang="ru-RU" sz="1600" dirty="0">
                <a:latin typeface="Times New Roman" pitchFamily="18" charset="0"/>
              </a:rPr>
              <a:t> </a:t>
            </a:r>
            <a:r>
              <a:rPr lang="ru-RU" sz="1600" dirty="0" smtClean="0">
                <a:latin typeface="Times New Roman" pitchFamily="18" charset="0"/>
              </a:rPr>
              <a:t>350   150</a:t>
            </a:r>
            <a:r>
              <a:rPr lang="ru-RU" sz="1400" dirty="0" smtClean="0">
                <a:latin typeface="Times New Roman" pitchFamily="18" charset="0"/>
              </a:rPr>
              <a:t> </a:t>
            </a:r>
            <a:r>
              <a:rPr lang="en-US" sz="1400" dirty="0" smtClean="0">
                <a:latin typeface="Times New Roman" pitchFamily="18" charset="0"/>
              </a:rPr>
              <a:t>ml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en-US" sz="1400" dirty="0">
                <a:latin typeface="Times New Roman" pitchFamily="18" charset="0"/>
              </a:rPr>
              <a:t>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370-200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188913" y="6948488"/>
            <a:ext cx="59055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Расходный материал</a:t>
            </a:r>
          </a:p>
          <a:p>
            <a:endParaRPr lang="ru-RU" sz="1400"/>
          </a:p>
          <a:p>
            <a:endParaRPr lang="ru-RU" sz="1400"/>
          </a:p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500438" y="5867400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dirty="0">
                <a:latin typeface="Times New Roman" pitchFamily="18" charset="0"/>
              </a:rPr>
              <a:t>Время </a:t>
            </a:r>
            <a:r>
              <a:rPr lang="en-US" sz="1400" dirty="0">
                <a:latin typeface="Times New Roman" pitchFamily="18" charset="0"/>
              </a:rPr>
              <a:t>R</a:t>
            </a:r>
            <a:r>
              <a:rPr lang="ru-RU" sz="1400" dirty="0">
                <a:latin typeface="Times New Roman" pitchFamily="18" charset="0"/>
              </a:rPr>
              <a:t>-скопии </a:t>
            </a:r>
            <a:r>
              <a:rPr lang="ru-RU" sz="1400" dirty="0" smtClean="0">
                <a:latin typeface="Times New Roman" pitchFamily="18" charset="0"/>
              </a:rPr>
              <a:t>8.6 </a:t>
            </a:r>
            <a:r>
              <a:rPr lang="ru-RU" sz="1400" dirty="0">
                <a:latin typeface="Times New Roman" pitchFamily="18" charset="0"/>
              </a:rPr>
              <a:t>мн.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Доза облучения 2.4 </a:t>
            </a:r>
            <a:r>
              <a:rPr lang="en-US" sz="1400" dirty="0" err="1">
                <a:latin typeface="Times New Roman" pitchFamily="18" charset="0"/>
              </a:rPr>
              <a:t>mGy</a:t>
            </a:r>
            <a:r>
              <a:rPr lang="ru-RU" sz="1400" dirty="0">
                <a:latin typeface="Times New Roman" pitchFamily="18" charset="0"/>
              </a:rPr>
              <a:t>    </a:t>
            </a:r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286250"/>
            <a:ext cx="6858000" cy="1662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en-US" sz="1400" dirty="0">
                <a:latin typeface="Times New Roman" pitchFamily="18" charset="0"/>
              </a:rPr>
              <a:t>Pig </a:t>
            </a:r>
            <a:r>
              <a:rPr lang="ru-RU" sz="1400" dirty="0">
                <a:latin typeface="Times New Roman" pitchFamily="18" charset="0"/>
              </a:rPr>
              <a:t>100 </a:t>
            </a:r>
            <a:r>
              <a:rPr lang="en-US" sz="1400" dirty="0">
                <a:latin typeface="Times New Roman" pitchFamily="18" charset="0"/>
              </a:rPr>
              <a:t>                     </a:t>
            </a:r>
            <a:r>
              <a:rPr lang="ru-RU" sz="1400" dirty="0">
                <a:latin typeface="Times New Roman" pitchFamily="18" charset="0"/>
              </a:rPr>
              <a:t>4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  JR-</a:t>
            </a:r>
            <a:r>
              <a:rPr lang="ru-RU" sz="1400" dirty="0">
                <a:latin typeface="Times New Roman" pitchFamily="18" charset="0"/>
              </a:rPr>
              <a:t>3.5 </a:t>
            </a:r>
            <a:r>
              <a:rPr lang="en-US" sz="1400" dirty="0">
                <a:latin typeface="Times New Roman" pitchFamily="18" charset="0"/>
              </a:rPr>
              <a:t>  </a:t>
            </a:r>
            <a:r>
              <a:rPr lang="ru-RU" sz="1400" dirty="0">
                <a:latin typeface="Times New Roman" pitchFamily="18" charset="0"/>
              </a:rPr>
              <a:t>               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   </a:t>
            </a:r>
            <a:endParaRPr lang="ru-RU" sz="1400" dirty="0">
              <a:latin typeface="Times New Roman" pitchFamily="18" charset="0"/>
            </a:endParaRPr>
          </a:p>
          <a:p>
            <a:r>
              <a:rPr lang="en-US" sz="1400" dirty="0">
                <a:latin typeface="Times New Roman" pitchFamily="18" charset="0"/>
              </a:rPr>
              <a:t>             </a:t>
            </a:r>
            <a:r>
              <a:rPr lang="ru-RU" sz="1400" dirty="0" smtClean="0">
                <a:latin typeface="Times New Roman" pitchFamily="18" charset="0"/>
              </a:rPr>
              <a:t>НН-1                          </a:t>
            </a:r>
            <a:r>
              <a:rPr lang="ru-RU" sz="1400" dirty="0" smtClean="0"/>
              <a:t>4</a:t>
            </a:r>
            <a:r>
              <a:rPr lang="en-US" sz="1400" dirty="0">
                <a:latin typeface="Times New Roman" pitchFamily="18" charset="0"/>
              </a:rPr>
              <a:t>F                       </a:t>
            </a:r>
            <a:r>
              <a:rPr lang="ru-RU" sz="1400" dirty="0">
                <a:latin typeface="Times New Roman" pitchFamily="18" charset="0"/>
              </a:rPr>
              <a:t>5</a:t>
            </a:r>
            <a:r>
              <a:rPr lang="en-US" sz="1400" dirty="0">
                <a:latin typeface="Times New Roman" pitchFamily="18" charset="0"/>
              </a:rPr>
              <a:t>F           </a:t>
            </a: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r>
              <a:rPr lang="ru-RU" sz="1400" dirty="0">
                <a:latin typeface="Times New Roman" pitchFamily="18" charset="0"/>
              </a:rPr>
              <a:t>      Дуга аорты                 Пр.ОСА          </a:t>
            </a:r>
            <a:r>
              <a:rPr lang="ru-RU" sz="1400" dirty="0" err="1">
                <a:latin typeface="Times New Roman" pitchFamily="18" charset="0"/>
              </a:rPr>
              <a:t>Пр.ВСА</a:t>
            </a:r>
            <a:r>
              <a:rPr lang="ru-RU" sz="1400" dirty="0">
                <a:latin typeface="Times New Roman" pitchFamily="18" charset="0"/>
              </a:rPr>
              <a:t>               </a:t>
            </a:r>
            <a:r>
              <a:rPr lang="ru-RU" sz="1400" dirty="0" err="1">
                <a:latin typeface="Times New Roman" pitchFamily="18" charset="0"/>
              </a:rPr>
              <a:t>ПрНСА</a:t>
            </a:r>
            <a:r>
              <a:rPr lang="ru-RU" sz="1400" dirty="0">
                <a:latin typeface="Times New Roman" pitchFamily="18" charset="0"/>
              </a:rPr>
              <a:t>          </a:t>
            </a:r>
            <a:r>
              <a:rPr lang="ru-RU" sz="1400" dirty="0" err="1">
                <a:latin typeface="Times New Roman" pitchFamily="18" charset="0"/>
              </a:rPr>
              <a:t>Пр.Позв</a:t>
            </a:r>
            <a:r>
              <a:rPr lang="ru-RU" sz="1400" dirty="0">
                <a:latin typeface="Times New Roman" pitchFamily="18" charset="0"/>
              </a:rPr>
              <a:t>.</a:t>
            </a:r>
          </a:p>
          <a:p>
            <a:r>
              <a:rPr lang="ru-RU" sz="1400" dirty="0">
                <a:latin typeface="Times New Roman" pitchFamily="18" charset="0"/>
              </a:rPr>
              <a:t>      </a:t>
            </a:r>
            <a:r>
              <a:rPr lang="ru-RU" sz="1400" dirty="0" err="1">
                <a:latin typeface="Times New Roman" pitchFamily="18" charset="0"/>
              </a:rPr>
              <a:t>Лев.подк</a:t>
            </a:r>
            <a:r>
              <a:rPr lang="ru-RU" sz="1400" dirty="0">
                <a:latin typeface="Times New Roman" pitchFamily="18" charset="0"/>
              </a:rPr>
              <a:t>.            </a:t>
            </a:r>
            <a:r>
              <a:rPr lang="en-US" dirty="0"/>
              <a:t> 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</a:t>
            </a:r>
            <a:r>
              <a:rPr lang="ru-RU" sz="1400" dirty="0" err="1">
                <a:latin typeface="Times New Roman" pitchFamily="18" charset="0"/>
              </a:rPr>
              <a:t>Лев.ВСА</a:t>
            </a:r>
            <a:r>
              <a:rPr lang="ru-RU" sz="1400" dirty="0">
                <a:latin typeface="Times New Roman" pitchFamily="18" charset="0"/>
              </a:rPr>
              <a:t>             </a:t>
            </a:r>
            <a:r>
              <a:rPr lang="ru-RU" sz="1400" dirty="0" err="1">
                <a:latin typeface="Times New Roman" pitchFamily="18" charset="0"/>
              </a:rPr>
              <a:t>ЛевНСА</a:t>
            </a:r>
            <a:r>
              <a:rPr lang="ru-RU" sz="1400" dirty="0">
                <a:latin typeface="Times New Roman" pitchFamily="18" charset="0"/>
              </a:rPr>
              <a:t>        </a:t>
            </a:r>
            <a:r>
              <a:rPr lang="ru-RU" sz="1400" dirty="0" err="1">
                <a:latin typeface="Times New Roman" pitchFamily="18" charset="0"/>
              </a:rPr>
              <a:t>Лев.Позв</a:t>
            </a:r>
            <a:r>
              <a:rPr lang="ru-RU" sz="1400" dirty="0">
                <a:latin typeface="Times New Roman" pitchFamily="18" charset="0"/>
              </a:rPr>
              <a:t>.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260350" y="320357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260350" y="34925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270827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3933825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270827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270827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3933825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6" name="Rectangle 47"/>
          <p:cNvSpPr>
            <a:spLocks noChangeArrowheads="1"/>
          </p:cNvSpPr>
          <p:nvPr/>
        </p:nvSpPr>
        <p:spPr bwMode="auto">
          <a:xfrm>
            <a:off x="3933825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7" name="Rectangle 50"/>
          <p:cNvSpPr>
            <a:spLocks noChangeArrowheads="1"/>
          </p:cNvSpPr>
          <p:nvPr/>
        </p:nvSpPr>
        <p:spPr bwMode="auto">
          <a:xfrm>
            <a:off x="270827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1"/>
          <p:cNvSpPr>
            <a:spLocks noChangeArrowheads="1"/>
          </p:cNvSpPr>
          <p:nvPr/>
        </p:nvSpPr>
        <p:spPr bwMode="auto">
          <a:xfrm>
            <a:off x="270827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53"/>
          <p:cNvSpPr>
            <a:spLocks noChangeArrowheads="1"/>
          </p:cNvSpPr>
          <p:nvPr/>
        </p:nvSpPr>
        <p:spPr bwMode="auto">
          <a:xfrm>
            <a:off x="155733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0" name="Rectangle 58"/>
          <p:cNvSpPr>
            <a:spLocks noChangeArrowheads="1"/>
          </p:cNvSpPr>
          <p:nvPr/>
        </p:nvSpPr>
        <p:spPr bwMode="auto">
          <a:xfrm>
            <a:off x="270827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91" name="Rectangle 59"/>
          <p:cNvSpPr>
            <a:spLocks noChangeArrowheads="1"/>
          </p:cNvSpPr>
          <p:nvPr/>
        </p:nvSpPr>
        <p:spPr bwMode="auto">
          <a:xfrm>
            <a:off x="3933825" y="48593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2" name="Rectangle 62"/>
          <p:cNvSpPr>
            <a:spLocks noChangeArrowheads="1"/>
          </p:cNvSpPr>
          <p:nvPr/>
        </p:nvSpPr>
        <p:spPr bwMode="auto">
          <a:xfrm>
            <a:off x="260350" y="62277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 dirty="0"/>
          </a:p>
        </p:txBody>
      </p:sp>
      <p:sp>
        <p:nvSpPr>
          <p:cNvPr id="2093" name="Rectangle 63"/>
          <p:cNvSpPr>
            <a:spLocks noChangeArrowheads="1"/>
          </p:cNvSpPr>
          <p:nvPr/>
        </p:nvSpPr>
        <p:spPr bwMode="auto">
          <a:xfrm>
            <a:off x="260350" y="60118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 dirty="0" err="1" smtClean="0"/>
              <a:t>х</a:t>
            </a:r>
            <a:endParaRPr lang="ru-RU" dirty="0"/>
          </a:p>
        </p:txBody>
      </p:sp>
      <p:sp>
        <p:nvSpPr>
          <p:cNvPr id="2094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5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6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7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8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sp>
        <p:nvSpPr>
          <p:cNvPr id="2099" name="Rectangle 71"/>
          <p:cNvSpPr>
            <a:spLocks noChangeArrowheads="1"/>
          </p:cNvSpPr>
          <p:nvPr/>
        </p:nvSpPr>
        <p:spPr bwMode="auto">
          <a:xfrm>
            <a:off x="62372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graphicFrame>
        <p:nvGraphicFramePr>
          <p:cNvPr id="2174" name="Group 126"/>
          <p:cNvGraphicFramePr>
            <a:graphicFrameLocks noGrp="1"/>
          </p:cNvGraphicFramePr>
          <p:nvPr/>
        </p:nvGraphicFramePr>
        <p:xfrm>
          <a:off x="333375" y="7421563"/>
          <a:ext cx="6264275" cy="865632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Гидроф.пров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7421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7" name="Rectangle 127"/>
          <p:cNvSpPr>
            <a:spLocks noChangeArrowheads="1"/>
          </p:cNvSpPr>
          <p:nvPr/>
        </p:nvSpPr>
        <p:spPr bwMode="auto">
          <a:xfrm>
            <a:off x="6237288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" name="Rectangle 128"/>
          <p:cNvSpPr>
            <a:spLocks noChangeArrowheads="1"/>
          </p:cNvSpPr>
          <p:nvPr/>
        </p:nvSpPr>
        <p:spPr bwMode="auto">
          <a:xfrm>
            <a:off x="1557338" y="5580063"/>
            <a:ext cx="144462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9" name="Rectangle 129"/>
          <p:cNvSpPr>
            <a:spLocks noChangeArrowheads="1"/>
          </p:cNvSpPr>
          <p:nvPr/>
        </p:nvSpPr>
        <p:spPr bwMode="auto">
          <a:xfrm>
            <a:off x="3933825" y="5580063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20" name="Rectangle 130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34925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0" y="395288"/>
            <a:ext cx="6858000" cy="31085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>
              <a:buFontTx/>
              <a:buAutoNum type="arabicPeriod" startAt="2"/>
            </a:pPr>
            <a:r>
              <a:rPr lang="ru-RU" sz="1400" dirty="0"/>
              <a:t>Контроль за местом пункции. </a:t>
            </a:r>
          </a:p>
          <a:p>
            <a:pPr marL="342900" indent="-342900" algn="just"/>
            <a:endParaRPr lang="ru-RU" sz="1200" b="1" dirty="0"/>
          </a:p>
          <a:p>
            <a:pPr marL="342900" indent="-342900" algn="just"/>
            <a:r>
              <a:rPr lang="ru-RU" sz="1200" b="1" dirty="0"/>
              <a:t>ЗАКЛЮЧЕНИЕ: На ангиограммах сосудов головного мозга дефектов наполнения, депо контрастного вещества и </a:t>
            </a:r>
            <a:r>
              <a:rPr lang="ru-RU" sz="1200" b="1" dirty="0" err="1"/>
              <a:t>артерио-венозного</a:t>
            </a:r>
            <a:r>
              <a:rPr lang="ru-RU" sz="1200" b="1" dirty="0"/>
              <a:t> сброса  не </a:t>
            </a:r>
            <a:r>
              <a:rPr lang="ru-RU" sz="1200" b="1" dirty="0" smtClean="0"/>
              <a:t>обнаружено (совместный анализ ангиограмм с Мещеряковым О.В). Веллизиев  круг разомкнут. Правая позвоночная артерия без формирования основной артерии переходит в левую ЗМА,  формирование правой ЗМА от </a:t>
            </a:r>
            <a:r>
              <a:rPr lang="en-US" sz="1200" b="1" dirty="0" smtClean="0"/>
              <a:t>V</a:t>
            </a:r>
            <a:r>
              <a:rPr lang="ru-RU" sz="1200" b="1" dirty="0"/>
              <a:t>4</a:t>
            </a:r>
            <a:r>
              <a:rPr lang="en-US" sz="1200" b="1" dirty="0" smtClean="0"/>
              <a:t> </a:t>
            </a:r>
            <a:r>
              <a:rPr lang="ru-RU" sz="1200" b="1" dirty="0" smtClean="0"/>
              <a:t>сегмента ПА. Ангиографические признаки гипоплазии правой позвоночной артерии.  </a:t>
            </a:r>
            <a:endParaRPr lang="ru-RU" sz="1400" dirty="0"/>
          </a:p>
        </p:txBody>
      </p:sp>
      <p:sp>
        <p:nvSpPr>
          <p:cNvPr id="3079" name="Rectangle 15"/>
          <p:cNvSpPr>
            <a:spLocks noChangeArrowheads="1"/>
          </p:cNvSpPr>
          <p:nvPr/>
        </p:nvSpPr>
        <p:spPr bwMode="auto">
          <a:xfrm>
            <a:off x="1025525" y="8869363"/>
            <a:ext cx="58324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0" name="Rectangle 17"/>
          <p:cNvSpPr>
            <a:spLocks noChangeArrowheads="1"/>
          </p:cNvSpPr>
          <p:nvPr/>
        </p:nvSpPr>
        <p:spPr bwMode="auto">
          <a:xfrm>
            <a:off x="260350" y="3563938"/>
            <a:ext cx="5976938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200"/>
          </a:p>
        </p:txBody>
      </p:sp>
      <p:sp>
        <p:nvSpPr>
          <p:cNvPr id="3081" name="Прямоугольник 8"/>
          <p:cNvSpPr>
            <a:spLocks noChangeArrowheads="1"/>
          </p:cNvSpPr>
          <p:nvPr/>
        </p:nvSpPr>
        <p:spPr bwMode="auto">
          <a:xfrm>
            <a:off x="3105150" y="4387850"/>
            <a:ext cx="647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/>
          </a:p>
        </p:txBody>
      </p:sp>
      <p:sp>
        <p:nvSpPr>
          <p:cNvPr id="3082" name="Прямоугольник 11"/>
          <p:cNvSpPr>
            <a:spLocks noChangeArrowheads="1"/>
          </p:cNvSpPr>
          <p:nvPr/>
        </p:nvSpPr>
        <p:spPr bwMode="auto">
          <a:xfrm>
            <a:off x="2362200" y="4387850"/>
            <a:ext cx="18415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9071</TotalTime>
  <Words>274</Words>
  <Application>Microsoft Office PowerPoint</Application>
  <PresentationFormat>Экран (4:3)</PresentationFormat>
  <Paragraphs>76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Times New Roman</vt:lpstr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489</cp:revision>
  <dcterms:created xsi:type="dcterms:W3CDTF">2007-06-09T07:57:56Z</dcterms:created>
  <dcterms:modified xsi:type="dcterms:W3CDTF">2012-04-25T15:06:09Z</dcterms:modified>
</cp:coreProperties>
</file>