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1BD270-56A4-4192-8B78-E460A5F169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AF0484-689E-4B89-B462-F9DD8514786E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A403F-74B5-44EC-9E62-3E0E7F7144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6241-0A5F-44CF-A076-E4A689F947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9C6B9-05E6-4AB0-8586-A180CE247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637FE-31BB-4CB0-A436-5A51DFFBF6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43130-760C-46D5-B526-D1A98670D4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80AB-5155-4495-9B06-75FCD445B8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4D004-9DC0-4417-BCCB-9FC0038B83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1CA27-3F16-4B6E-BC8D-EE27AC3643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94F25-CA41-405A-8A3E-5B29C59B9A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07208-39C2-4394-BA25-F41FFBDE3E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7A4F0-DE08-4B06-ABCF-AF9D4A7823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2E89A-028D-4D0C-9120-70A7A89F38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91DD8D1-B22C-41F9-B696-6E10D9AAE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</a:t>
            </a:r>
            <a:r>
              <a:rPr lang="ru-RU" sz="1400" b="1" dirty="0" smtClean="0"/>
              <a:t>29.05.12</a:t>
            </a:r>
            <a:endParaRPr lang="ru-RU" sz="1400" b="1" dirty="0"/>
          </a:p>
          <a:p>
            <a:r>
              <a:rPr lang="ru-RU" sz="1400" b="1" dirty="0"/>
              <a:t>Ф.И.О: </a:t>
            </a:r>
            <a:r>
              <a:rPr lang="ru-RU" sz="1400" b="1" dirty="0" smtClean="0"/>
              <a:t>Копытов Ю.В.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1954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3692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  </a:t>
            </a:r>
            <a:r>
              <a:rPr lang="ru-RU" sz="1400"/>
              <a:t>Ультравист 370 мл. </a:t>
            </a:r>
            <a:endParaRPr lang="en-US" sz="1400"/>
          </a:p>
          <a:p>
            <a:r>
              <a:rPr lang="ru-RU" sz="1400"/>
              <a:t>      Омнипак 350        50 мл.</a:t>
            </a:r>
          </a:p>
          <a:p>
            <a:r>
              <a:rPr lang="ru-RU" sz="1400"/>
              <a:t>      Визипак 320          мл.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2.3мин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 smtClean="0"/>
              <a:t>Рентгенхирург           </a:t>
            </a:r>
            <a:r>
              <a:rPr lang="ru-RU" sz="1800" dirty="0" smtClean="0"/>
              <a:t>Щербаков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 smtClean="0"/>
              <a:t>/</a:t>
            </a:r>
            <a:r>
              <a:rPr lang="ru-RU" sz="1400" b="1" dirty="0" smtClean="0"/>
              <a:t>С    </a:t>
            </a:r>
            <a:r>
              <a:rPr lang="ru-RU" sz="1400" dirty="0" smtClean="0"/>
              <a:t>ЧЕРТКОВА О.Н.</a:t>
            </a:r>
            <a:endParaRPr lang="ru-RU" sz="1400" dirty="0"/>
          </a:p>
          <a:p>
            <a:r>
              <a:rPr lang="ru-RU" sz="1400" b="1" dirty="0"/>
              <a:t>Анестезиолог::</a:t>
            </a:r>
            <a:r>
              <a:rPr lang="ru-RU" sz="1400" dirty="0"/>
              <a:t>.         СМИРНОВА В.П.</a:t>
            </a:r>
          </a:p>
          <a:p>
            <a:r>
              <a:rPr lang="ru-RU" sz="1400" b="1" dirty="0"/>
              <a:t>М/с анестезист           </a:t>
            </a:r>
            <a:r>
              <a:rPr lang="ru-RU" sz="1400" dirty="0" smtClean="0"/>
              <a:t>ПОПЛАВКОВА Е.А.</a:t>
            </a:r>
            <a:endParaRPr lang="ru-RU" sz="1400" dirty="0"/>
          </a:p>
          <a:p>
            <a:r>
              <a:rPr lang="ru-RU" sz="1400" b="1" dirty="0" err="1"/>
              <a:t>Рентгенлаборант</a:t>
            </a:r>
            <a:r>
              <a:rPr lang="ru-RU" sz="1400" dirty="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endParaRPr lang="ru-RU" sz="1200" dirty="0"/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хроническая тотальная окклюзия от устья ПМЖА. Характер антеградного кровотока </a:t>
            </a:r>
            <a:r>
              <a:rPr lang="en-US" sz="1200" dirty="0" smtClean="0"/>
              <a:t>TIMI 0</a:t>
            </a:r>
            <a:r>
              <a:rPr lang="ru-RU" sz="1200" dirty="0" smtClean="0"/>
              <a:t>. 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стеноз проксимального </a:t>
            </a:r>
            <a:r>
              <a:rPr lang="ru-RU" sz="1200" dirty="0" smtClean="0"/>
              <a:t>сегмента 35%. </a:t>
            </a:r>
            <a:r>
              <a:rPr lang="en-US" sz="1200" dirty="0" smtClean="0"/>
              <a:t>TIMI III.</a:t>
            </a:r>
            <a:endParaRPr lang="ru-RU" sz="1200" dirty="0" smtClean="0"/>
          </a:p>
          <a:p>
            <a:pPr algn="just"/>
            <a:r>
              <a:rPr lang="ru-RU" sz="1200" b="1" dirty="0" smtClean="0"/>
              <a:t>Бассейн </a:t>
            </a:r>
            <a:r>
              <a:rPr lang="ru-RU" sz="1200" b="1" dirty="0"/>
              <a:t>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 smtClean="0"/>
              <a:t>:</a:t>
            </a:r>
            <a:r>
              <a:rPr lang="en-US" sz="1200" dirty="0" smtClean="0"/>
              <a:t> </a:t>
            </a:r>
            <a:r>
              <a:rPr lang="ru-RU" sz="1200" dirty="0" smtClean="0"/>
              <a:t>выраженные межсистемные коллатеральные сети из ЗМЖА в СВ ПМЖА (ретроградный кровоток до среднего сегмента) 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260350" y="273050"/>
            <a:ext cx="640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404813" y="631825"/>
            <a:ext cx="590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1844675" y="2897188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 sz="1400"/>
          </a:p>
        </p:txBody>
      </p: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85750" y="452438"/>
            <a:ext cx="6072188" cy="6556375"/>
          </a:xfrm>
          <a:prstGeom prst="rect">
            <a:avLst/>
          </a:prstGeom>
          <a:noFill/>
          <a:ln w="9525" cmpd="dbl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                                                      </a:t>
            </a:r>
            <a:r>
              <a:rPr lang="ru-RU" sz="1400" b="1" u="sng"/>
              <a:t>Протокол анестезии  ист2808</a:t>
            </a:r>
          </a:p>
          <a:p>
            <a:r>
              <a:rPr lang="ru-RU" sz="1400" b="1" u="sng"/>
              <a:t>                         </a:t>
            </a:r>
          </a:p>
          <a:p>
            <a:r>
              <a:rPr lang="ru-RU" sz="1400"/>
              <a:t>24\04\12г        ИВАНОВ В.Б.                        </a:t>
            </a:r>
          </a:p>
          <a:p>
            <a:r>
              <a:rPr lang="ru-RU" sz="1400"/>
              <a:t>10:00-11:00</a:t>
            </a:r>
          </a:p>
          <a:p>
            <a:r>
              <a:rPr lang="ru-RU" sz="1400"/>
              <a:t>С анамнезом и медицинской документацией  ознакомлен.</a:t>
            </a:r>
          </a:p>
          <a:p>
            <a:r>
              <a:rPr lang="ru-RU" sz="1400"/>
              <a:t> Диагноз : </a:t>
            </a:r>
          </a:p>
          <a:p>
            <a:r>
              <a:rPr lang="ru-RU" sz="1400"/>
              <a:t>Основной :  ИБС</a:t>
            </a:r>
          </a:p>
          <a:p>
            <a:r>
              <a:rPr lang="ru-RU" sz="1400"/>
              <a:t>Осложнения : </a:t>
            </a:r>
          </a:p>
          <a:p>
            <a:r>
              <a:rPr lang="ru-RU" sz="1400"/>
              <a:t>Сопутствующий : ГБ</a:t>
            </a:r>
          </a:p>
          <a:p>
            <a:r>
              <a:rPr lang="ru-RU" sz="1400"/>
              <a:t>Риск анестезии: </a:t>
            </a:r>
            <a:r>
              <a:rPr lang="en-US" sz="1400"/>
              <a:t>II</a:t>
            </a:r>
            <a:r>
              <a:rPr lang="ru-RU" sz="1400"/>
              <a:t> степени</a:t>
            </a:r>
          </a:p>
          <a:p>
            <a:r>
              <a:rPr lang="ru-RU" sz="1400"/>
              <a:t>Состояние  удовлетворительное. : АД=  140\80 мм..рт..ст.  ЧСС= 60 в мин, ритм  правильный  ЧДД= 18 в минут. </a:t>
            </a:r>
            <a:r>
              <a:rPr lang="en-US" sz="1400"/>
              <a:t>SaO</a:t>
            </a:r>
            <a:r>
              <a:rPr lang="ru-RU" sz="1400"/>
              <a:t>2=98% </a:t>
            </a:r>
          </a:p>
          <a:p>
            <a:r>
              <a:rPr lang="ru-RU" sz="1400"/>
              <a:t>Внутривенно введено:              \    </a:t>
            </a:r>
          </a:p>
          <a:p>
            <a:r>
              <a:rPr lang="ru-RU" sz="1400"/>
              <a:t>                                                              </a:t>
            </a:r>
          </a:p>
          <a:p>
            <a:r>
              <a:rPr lang="ru-RU" sz="1400"/>
              <a:t>                                                                  Гепарин 2;5тыс  ЕД</a:t>
            </a:r>
          </a:p>
          <a:p>
            <a:r>
              <a:rPr lang="ru-RU" sz="1400"/>
              <a:t>Действие: умеренно выражено. </a:t>
            </a:r>
          </a:p>
          <a:p>
            <a:r>
              <a:rPr lang="ru-RU" sz="1400"/>
              <a:t>Гемодинамика стабильная: АД=130/7</a:t>
            </a:r>
            <a:r>
              <a:rPr lang="en-US" sz="1400"/>
              <a:t>0</a:t>
            </a:r>
            <a:r>
              <a:rPr lang="ru-RU" sz="1400"/>
              <a:t> мм рт. ст., ЧСС -56 в мин, ЧДД= 18 в мин, </a:t>
            </a:r>
            <a:r>
              <a:rPr lang="en-US" sz="1400"/>
              <a:t>SaO</a:t>
            </a:r>
            <a:r>
              <a:rPr lang="ru-RU" sz="1400"/>
              <a:t>2=99 %.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 –монитором </a:t>
            </a:r>
            <a:r>
              <a:rPr lang="en-US" sz="1400"/>
              <a:t>SOLAR</a:t>
            </a:r>
            <a:r>
              <a:rPr lang="ru-RU" sz="1400"/>
              <a:t> 8000 М. </a:t>
            </a:r>
            <a:r>
              <a:rPr lang="en-US" sz="1400"/>
              <a:t> </a:t>
            </a:r>
            <a:r>
              <a:rPr lang="ru-RU" sz="1400"/>
              <a:t> Ритм синусовый.  </a:t>
            </a:r>
          </a:p>
          <a:p>
            <a:r>
              <a:rPr lang="ru-RU" sz="1400"/>
              <a:t>Осложнений во время процедуры: нет.</a:t>
            </a:r>
          </a:p>
          <a:p>
            <a:r>
              <a:rPr lang="ru-RU" sz="1400"/>
              <a:t>После окончания процедуры пациент в сознании, с самостоятельным эффективным дыханием, живых рефлексах, АД 130/70 мм рт. ст., ЧСС=70  в мин, ЧДД= 18 в мин, </a:t>
            </a:r>
            <a:r>
              <a:rPr lang="en-US" sz="1400"/>
              <a:t>SaO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99</a:t>
            </a:r>
            <a:r>
              <a:rPr lang="ru-RU" sz="1400" u="sng"/>
              <a:t> </a:t>
            </a:r>
            <a:r>
              <a:rPr lang="ru-RU" sz="1400"/>
              <a:t>%,</a:t>
            </a:r>
            <a:r>
              <a:rPr lang="en-US" sz="1400"/>
              <a:t> </a:t>
            </a:r>
            <a:r>
              <a:rPr lang="ru-RU" sz="1400"/>
              <a:t> переведен в  палату под наблюдение дежурного мед. персонала, терапия согласована.</a:t>
            </a:r>
          </a:p>
          <a:p>
            <a:r>
              <a:rPr lang="ru-RU" sz="1400"/>
              <a:t>Рекомендовано: контроль АД, ЧСС, ЧДД, ЭКГ контроль.</a:t>
            </a:r>
          </a:p>
          <a:p>
            <a:endParaRPr lang="ru-RU" sz="1400"/>
          </a:p>
          <a:p>
            <a:r>
              <a:rPr lang="ru-RU" sz="1400"/>
              <a:t>                                                                                            Врач: Смирнова В.П.</a:t>
            </a:r>
          </a:p>
          <a:p>
            <a:r>
              <a:rPr lang="ru-RU" sz="1400"/>
              <a:t>                                                    </a:t>
            </a:r>
          </a:p>
          <a:p>
            <a:r>
              <a:rPr lang="ru-RU" sz="1400"/>
              <a:t>                                                                                             М\с :Цветкова М.В.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12141</TotalTime>
  <Words>491</Words>
  <Application>Microsoft PowerPoint</Application>
  <PresentationFormat>Лист A4 (210x297 мм)</PresentationFormat>
  <Paragraphs>127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Слайд 3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2026</cp:revision>
  <cp:lastPrinted>1999-11-01T09:58:52Z</cp:lastPrinted>
  <dcterms:created xsi:type="dcterms:W3CDTF">1998-03-02T15:35:32Z</dcterms:created>
  <dcterms:modified xsi:type="dcterms:W3CDTF">2012-05-29T08:33:11Z</dcterms:modified>
</cp:coreProperties>
</file>