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458" y="-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2449A08-8579-4C6B-8719-441A89250A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FF7BE3-0F87-4F98-8F95-E0B7989E9BD5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C390B-07F2-4666-844A-9F7AC56F2E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3F968-E97E-4C55-A77C-DB219E8434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35DB2-2A39-40EA-A399-D37CA4F9AB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14350" y="881063"/>
            <a:ext cx="5829300" cy="792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7E67E-7D75-4487-B5D8-76A9796A21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AAEFF-D0B7-4ECA-BE52-430AFD14D6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8DEF7-268C-400F-913A-DB61A94004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1DFB7-64B6-4486-A250-3AD78E4248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535DB-C79E-4DAF-ADB5-7ED4D667DA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93E1B-3E6C-4988-8F80-650CB2AC24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F1FAB6-C4FC-4A69-8B49-8972C27A34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99283-3FDD-4FDC-BAF7-0BDEFCBB28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6BE9-762B-4E60-88D6-820287BB15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EF3C9FC-107C-4ADC-8927-6E9EA4F8A0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  <a:r>
              <a:rPr lang="en-US" sz="1600" b="1"/>
              <a:t> Toshiba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560388"/>
            <a:ext cx="28082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 29.05.12</a:t>
            </a:r>
          </a:p>
          <a:p>
            <a:r>
              <a:rPr lang="ru-RU" sz="1400" b="1" dirty="0"/>
              <a:t>Ф.И.О: </a:t>
            </a:r>
            <a:r>
              <a:rPr lang="ru-RU" sz="1400" b="1" dirty="0" smtClean="0"/>
              <a:t>Новиков В.А.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1949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 10   № </a:t>
            </a:r>
            <a:r>
              <a:rPr lang="ru-RU" sz="1400" b="1" dirty="0" smtClean="0"/>
              <a:t>3684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    Под м/анестезией:</a:t>
            </a:r>
          </a:p>
          <a:p>
            <a:r>
              <a:rPr lang="ru-RU" sz="1600"/>
              <a:t>        новокаин</a:t>
            </a:r>
          </a:p>
          <a:p>
            <a:r>
              <a:rPr lang="ru-RU" sz="1600"/>
              <a:t>        лидокаин  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7" name="Group 1889"/>
          <p:cNvGraphicFramePr>
            <a:graphicFrameLocks noGrp="1"/>
          </p:cNvGraphicFramePr>
          <p:nvPr/>
        </p:nvGraphicFramePr>
        <p:xfrm>
          <a:off x="115888" y="4953000"/>
          <a:ext cx="6553200" cy="2216595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.0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/>
              <a:t>      </a:t>
            </a:r>
            <a:r>
              <a:rPr lang="ru-RU" sz="1400" dirty="0"/>
              <a:t>Ультравист 370 мл. </a:t>
            </a:r>
            <a:endParaRPr lang="en-US" sz="1400" dirty="0"/>
          </a:p>
          <a:p>
            <a:r>
              <a:rPr lang="ru-RU" sz="1400" dirty="0"/>
              <a:t>      </a:t>
            </a:r>
            <a:r>
              <a:rPr lang="ru-RU" sz="1400" dirty="0" err="1"/>
              <a:t>Омнипак</a:t>
            </a:r>
            <a:r>
              <a:rPr lang="ru-RU" sz="1400" dirty="0"/>
              <a:t> 350        </a:t>
            </a:r>
            <a:r>
              <a:rPr lang="en-US" sz="1400" dirty="0" smtClean="0"/>
              <a:t>10</a:t>
            </a:r>
            <a:r>
              <a:rPr lang="ru-RU" sz="1400" dirty="0" smtClean="0"/>
              <a:t>0 </a:t>
            </a:r>
            <a:r>
              <a:rPr lang="ru-RU" sz="1400" dirty="0"/>
              <a:t>мл.</a:t>
            </a:r>
          </a:p>
          <a:p>
            <a:r>
              <a:rPr lang="ru-RU" sz="1400" dirty="0"/>
              <a:t>      </a:t>
            </a:r>
            <a:r>
              <a:rPr lang="ru-RU" sz="1400" dirty="0" err="1"/>
              <a:t>Визипак</a:t>
            </a:r>
            <a:r>
              <a:rPr lang="ru-RU" sz="1400" dirty="0"/>
              <a:t> 320          мл.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114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5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1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3.9мин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2.4 </a:t>
            </a:r>
            <a:r>
              <a:rPr lang="ru-RU" sz="1400" dirty="0" err="1"/>
              <a:t>мЗв</a:t>
            </a:r>
            <a:r>
              <a:rPr lang="en-US" sz="1400" dirty="0"/>
              <a:t> </a:t>
            </a:r>
            <a:r>
              <a:rPr lang="ru-RU" sz="1400" dirty="0"/>
              <a:t>     </a:t>
            </a:r>
          </a:p>
        </p:txBody>
      </p:sp>
      <p:sp>
        <p:nvSpPr>
          <p:cNvPr id="2122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3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4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5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6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6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7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239125"/>
          <a:ext cx="5976937" cy="10001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64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2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3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4" name="Rectangle 1872"/>
          <p:cNvSpPr>
            <a:spLocks noChangeArrowheads="1"/>
          </p:cNvSpPr>
          <p:nvPr/>
        </p:nvSpPr>
        <p:spPr bwMode="auto">
          <a:xfrm>
            <a:off x="2928938" y="1281113"/>
            <a:ext cx="37131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/>
              <a:t>Рентгенхирург           </a:t>
            </a:r>
            <a:r>
              <a:rPr lang="ru-RU" sz="1800"/>
              <a:t>Щербаков А.С.</a:t>
            </a:r>
            <a:endParaRPr lang="ru-RU" sz="1400"/>
          </a:p>
          <a:p>
            <a:r>
              <a:rPr lang="ru-RU" sz="1400" b="1"/>
              <a:t>Операционная м</a:t>
            </a:r>
            <a:r>
              <a:rPr lang="en-US" sz="1400" b="1"/>
              <a:t>/</a:t>
            </a:r>
            <a:r>
              <a:rPr lang="ru-RU" sz="1400" b="1"/>
              <a:t>С    </a:t>
            </a:r>
            <a:r>
              <a:rPr lang="ru-RU" sz="1400"/>
              <a:t>ЧЕРТКОВА О.Н.</a:t>
            </a:r>
          </a:p>
          <a:p>
            <a:r>
              <a:rPr lang="ru-RU" sz="1400" b="1"/>
              <a:t>Анестезиолог::</a:t>
            </a:r>
            <a:r>
              <a:rPr lang="ru-RU" sz="1400"/>
              <a:t>.         СМИРНОВА В.П.</a:t>
            </a:r>
          </a:p>
          <a:p>
            <a:r>
              <a:rPr lang="ru-RU" sz="1400" b="1"/>
              <a:t>М/с анестезист           </a:t>
            </a:r>
            <a:r>
              <a:rPr lang="ru-RU" sz="1400"/>
              <a:t>ПОПЛАВКОВА Е.А.</a:t>
            </a:r>
          </a:p>
          <a:p>
            <a:r>
              <a:rPr lang="ru-RU" sz="1400" b="1"/>
              <a:t>Рентгенлаборант</a:t>
            </a:r>
            <a:r>
              <a:rPr lang="ru-RU" sz="1400"/>
              <a:t>:      МЕЛЕКА Е.А.</a:t>
            </a:r>
          </a:p>
        </p:txBody>
      </p:sp>
      <p:sp>
        <p:nvSpPr>
          <p:cNvPr id="2155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56" name="Rectangle 1232"/>
          <p:cNvSpPr>
            <a:spLocks noChangeArrowheads="1"/>
          </p:cNvSpPr>
          <p:nvPr/>
        </p:nvSpPr>
        <p:spPr bwMode="auto">
          <a:xfrm flipH="1">
            <a:off x="285750" y="7953375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</a:t>
            </a:r>
            <a:r>
              <a:rPr lang="ru-RU" sz="1200" dirty="0"/>
              <a:t>.</a:t>
            </a:r>
          </a:p>
          <a:p>
            <a:pPr algn="just"/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pPr algn="just"/>
            <a:r>
              <a:rPr lang="ru-RU" sz="1200" b="1" dirty="0"/>
              <a:t>Ствол ЛКА</a:t>
            </a:r>
            <a:r>
              <a:rPr lang="ru-RU" sz="1200" dirty="0"/>
              <a:t>: норма</a:t>
            </a:r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/>
              <a:t>: стеноз проксимального </a:t>
            </a:r>
            <a:r>
              <a:rPr lang="ru-RU" sz="1200" dirty="0" smtClean="0"/>
              <a:t>сегмента 70%, стенозы среднего сегмента: 80% и 75%. </a:t>
            </a:r>
            <a:r>
              <a:rPr lang="en-US" sz="1200" dirty="0" smtClean="0"/>
              <a:t>TIMI III. </a:t>
            </a:r>
            <a:r>
              <a:rPr lang="ru-RU" sz="1200" dirty="0" smtClean="0"/>
              <a:t>ИМА: стеноз проксимального сегмента 60%. </a:t>
            </a:r>
            <a:r>
              <a:rPr lang="en-US" sz="1200" dirty="0" smtClean="0"/>
              <a:t>TIMI III</a:t>
            </a:r>
            <a:r>
              <a:rPr lang="ru-RU" sz="1200" dirty="0" smtClean="0"/>
              <a:t>.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</a:t>
            </a:r>
            <a:r>
              <a:rPr lang="ru-RU" sz="1200" dirty="0" smtClean="0"/>
              <a:t>стеноз на протяжении 85% </a:t>
            </a:r>
            <a:r>
              <a:rPr lang="ru-RU" sz="1200" dirty="0"/>
              <a:t>проксимального </a:t>
            </a:r>
            <a:r>
              <a:rPr lang="ru-RU" sz="1200" dirty="0" smtClean="0"/>
              <a:t>сегмента,  стеноз на протяжении 85% </a:t>
            </a:r>
            <a:r>
              <a:rPr lang="ru-RU" sz="1200" dirty="0"/>
              <a:t>среднего </a:t>
            </a:r>
            <a:r>
              <a:rPr lang="ru-RU" sz="1200" dirty="0" smtClean="0"/>
              <a:t>сегмента. </a:t>
            </a:r>
            <a:r>
              <a:rPr lang="en-US" sz="1200" dirty="0" smtClean="0"/>
              <a:t>TIMI III</a:t>
            </a:r>
            <a:r>
              <a:rPr lang="ru-RU" sz="1200" dirty="0" smtClean="0"/>
              <a:t>.</a:t>
            </a:r>
            <a:endParaRPr lang="ru-RU" sz="1200" dirty="0"/>
          </a:p>
          <a:p>
            <a:pPr algn="just"/>
            <a:r>
              <a:rPr lang="ru-RU" sz="1200" b="1" dirty="0"/>
              <a:t>Бассейн 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 smtClean="0"/>
              <a:t>функциональная окклюзия от устья с градацией антеградного кровотока </a:t>
            </a:r>
            <a:r>
              <a:rPr lang="en-US" sz="1200" dirty="0" smtClean="0"/>
              <a:t>TIMI </a:t>
            </a:r>
            <a:r>
              <a:rPr lang="en-US" sz="1200" dirty="0"/>
              <a:t>I</a:t>
            </a:r>
            <a:endParaRPr lang="ru-RU" sz="1200" dirty="0"/>
          </a:p>
          <a:p>
            <a:pPr algn="just"/>
            <a:r>
              <a:rPr lang="ru-RU" sz="1200" b="1" dirty="0"/>
              <a:t>Наличие коллатерального </a:t>
            </a:r>
            <a:r>
              <a:rPr lang="ru-RU" sz="1200" b="1" dirty="0" smtClean="0"/>
              <a:t>кровотока</a:t>
            </a:r>
            <a:r>
              <a:rPr lang="ru-RU" sz="1200" dirty="0" smtClean="0"/>
              <a:t>: умеренные коллатерали из ПМЖА в дистальное русло ЗМЖА. </a:t>
            </a:r>
            <a:endParaRPr lang="ru-RU" sz="1200" dirty="0"/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/>
              <a:t> -Контроль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9" name="Line 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0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1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260350" y="273050"/>
            <a:ext cx="6408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404813" y="631825"/>
            <a:ext cx="5903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1844675" y="2897188"/>
            <a:ext cx="3600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 sz="1400"/>
          </a:p>
        </p:txBody>
      </p:sp>
      <p:sp>
        <p:nvSpPr>
          <p:cNvPr id="4105" name="Rectangle 24"/>
          <p:cNvSpPr>
            <a:spLocks noChangeArrowheads="1"/>
          </p:cNvSpPr>
          <p:nvPr/>
        </p:nvSpPr>
        <p:spPr bwMode="auto">
          <a:xfrm>
            <a:off x="285750" y="452438"/>
            <a:ext cx="6072188" cy="6556375"/>
          </a:xfrm>
          <a:prstGeom prst="rect">
            <a:avLst/>
          </a:prstGeom>
          <a:noFill/>
          <a:ln w="9525" cmpd="dbl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                                                       </a:t>
            </a:r>
            <a:r>
              <a:rPr lang="ru-RU" sz="1400" b="1" u="sng"/>
              <a:t>Протокол анестезии  ист2808</a:t>
            </a:r>
          </a:p>
          <a:p>
            <a:r>
              <a:rPr lang="ru-RU" sz="1400" b="1" u="sng"/>
              <a:t>                         </a:t>
            </a:r>
          </a:p>
          <a:p>
            <a:r>
              <a:rPr lang="ru-RU" sz="1400"/>
              <a:t>24\04\12г        ИВАНОВ В.Б.                        </a:t>
            </a:r>
          </a:p>
          <a:p>
            <a:r>
              <a:rPr lang="ru-RU" sz="1400"/>
              <a:t>10:00-11:00</a:t>
            </a:r>
          </a:p>
          <a:p>
            <a:r>
              <a:rPr lang="ru-RU" sz="1400"/>
              <a:t>С анамнезом и медицинской документацией  ознакомлен.</a:t>
            </a:r>
          </a:p>
          <a:p>
            <a:r>
              <a:rPr lang="ru-RU" sz="1400"/>
              <a:t> Диагноз : </a:t>
            </a:r>
          </a:p>
          <a:p>
            <a:r>
              <a:rPr lang="ru-RU" sz="1400"/>
              <a:t>Основной :  ИБС</a:t>
            </a:r>
          </a:p>
          <a:p>
            <a:r>
              <a:rPr lang="ru-RU" sz="1400"/>
              <a:t>Осложнения : </a:t>
            </a:r>
          </a:p>
          <a:p>
            <a:r>
              <a:rPr lang="ru-RU" sz="1400"/>
              <a:t>Сопутствующий : ГБ</a:t>
            </a:r>
          </a:p>
          <a:p>
            <a:r>
              <a:rPr lang="ru-RU" sz="1400"/>
              <a:t>Риск анестезии: </a:t>
            </a:r>
            <a:r>
              <a:rPr lang="en-US" sz="1400"/>
              <a:t>II</a:t>
            </a:r>
            <a:r>
              <a:rPr lang="ru-RU" sz="1400"/>
              <a:t> степени</a:t>
            </a:r>
          </a:p>
          <a:p>
            <a:r>
              <a:rPr lang="ru-RU" sz="1400"/>
              <a:t>Состояние  удовлетворительное. : АД=  140\80 мм..рт..ст.  ЧСС= 60 в мин, ритм  правильный  ЧДД= 18 в минут. </a:t>
            </a:r>
            <a:r>
              <a:rPr lang="en-US" sz="1400"/>
              <a:t>SaO</a:t>
            </a:r>
            <a:r>
              <a:rPr lang="ru-RU" sz="1400"/>
              <a:t>2=98% </a:t>
            </a:r>
          </a:p>
          <a:p>
            <a:r>
              <a:rPr lang="ru-RU" sz="1400"/>
              <a:t>Внутривенно введено:              \    </a:t>
            </a:r>
          </a:p>
          <a:p>
            <a:r>
              <a:rPr lang="ru-RU" sz="1400"/>
              <a:t>                                                              </a:t>
            </a:r>
          </a:p>
          <a:p>
            <a:r>
              <a:rPr lang="ru-RU" sz="1400"/>
              <a:t>                                                                  Гепарин 2;5тыс  ЕД</a:t>
            </a:r>
          </a:p>
          <a:p>
            <a:r>
              <a:rPr lang="ru-RU" sz="1400"/>
              <a:t>Действие: умеренно выражено. </a:t>
            </a:r>
          </a:p>
          <a:p>
            <a:r>
              <a:rPr lang="ru-RU" sz="1400"/>
              <a:t>Гемодинамика стабильная: АД=130/7</a:t>
            </a:r>
            <a:r>
              <a:rPr lang="en-US" sz="1400"/>
              <a:t>0</a:t>
            </a:r>
            <a:r>
              <a:rPr lang="ru-RU" sz="1400"/>
              <a:t> мм рт. ст., ЧСС -56 в мин, ЧДД= 18 в мин, </a:t>
            </a:r>
            <a:r>
              <a:rPr lang="en-US" sz="1400"/>
              <a:t>SaO</a:t>
            </a:r>
            <a:r>
              <a:rPr lang="ru-RU" sz="1400"/>
              <a:t>2=99 %.</a:t>
            </a:r>
          </a:p>
          <a:p>
            <a:r>
              <a:rPr lang="ru-RU" sz="1400"/>
              <a:t>Во время операции контроль ЭКГ, сегмента </a:t>
            </a:r>
            <a:r>
              <a:rPr lang="en-US" sz="1400"/>
              <a:t>ST</a:t>
            </a:r>
            <a:r>
              <a:rPr lang="ru-RU" sz="1400"/>
              <a:t> –монитором </a:t>
            </a:r>
            <a:r>
              <a:rPr lang="en-US" sz="1400"/>
              <a:t>SOLAR</a:t>
            </a:r>
            <a:r>
              <a:rPr lang="ru-RU" sz="1400"/>
              <a:t> 8000 М. </a:t>
            </a:r>
            <a:r>
              <a:rPr lang="en-US" sz="1400"/>
              <a:t> </a:t>
            </a:r>
            <a:r>
              <a:rPr lang="ru-RU" sz="1400"/>
              <a:t> Ритм синусовый.  </a:t>
            </a:r>
          </a:p>
          <a:p>
            <a:r>
              <a:rPr lang="ru-RU" sz="1400"/>
              <a:t>Осложнений во время процедуры: нет.</a:t>
            </a:r>
          </a:p>
          <a:p>
            <a:r>
              <a:rPr lang="ru-RU" sz="1400"/>
              <a:t>После окончания процедуры пациент в сознании, с самостоятельным эффективным дыханием, живых рефлексах, АД 130/70 мм рт. ст., ЧСС=70  в мин, ЧДД= 18 в мин, </a:t>
            </a:r>
            <a:r>
              <a:rPr lang="en-US" sz="1400"/>
              <a:t>SaO</a:t>
            </a:r>
            <a:r>
              <a:rPr lang="ru-RU" sz="1400"/>
              <a:t>2=</a:t>
            </a:r>
            <a:r>
              <a:rPr lang="ru-RU" sz="1400" u="sng"/>
              <a:t> </a:t>
            </a:r>
            <a:r>
              <a:rPr lang="ru-RU" sz="1400"/>
              <a:t>99</a:t>
            </a:r>
            <a:r>
              <a:rPr lang="ru-RU" sz="1400" u="sng"/>
              <a:t> </a:t>
            </a:r>
            <a:r>
              <a:rPr lang="ru-RU" sz="1400"/>
              <a:t>%,</a:t>
            </a:r>
            <a:r>
              <a:rPr lang="en-US" sz="1400"/>
              <a:t> </a:t>
            </a:r>
            <a:r>
              <a:rPr lang="ru-RU" sz="1400"/>
              <a:t> переведен в  палату под наблюдение дежурного мед. персонала, терапия согласована.</a:t>
            </a:r>
          </a:p>
          <a:p>
            <a:r>
              <a:rPr lang="ru-RU" sz="1400"/>
              <a:t>Рекомендовано: контроль АД, ЧСС, ЧДД, ЭКГ контроль.</a:t>
            </a:r>
          </a:p>
          <a:p>
            <a:endParaRPr lang="ru-RU" sz="1400"/>
          </a:p>
          <a:p>
            <a:r>
              <a:rPr lang="ru-RU" sz="1400"/>
              <a:t>                                                                                            Врач: Смирнова В.П.</a:t>
            </a:r>
          </a:p>
          <a:p>
            <a:r>
              <a:rPr lang="ru-RU" sz="1400"/>
              <a:t>                                                    </a:t>
            </a:r>
          </a:p>
          <a:p>
            <a:r>
              <a:rPr lang="ru-RU" sz="1400"/>
              <a:t>                                                                                             М\с :Цветкова М.В.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12142</TotalTime>
  <Words>517</Words>
  <Application>Microsoft PowerPoint</Application>
  <PresentationFormat>Лист A4 (210x297 мм)</PresentationFormat>
  <Paragraphs>127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Оформление по умолчанию</vt:lpstr>
      <vt:lpstr>Слайд 1</vt:lpstr>
      <vt:lpstr>Слайд 2</vt:lpstr>
      <vt:lpstr>Слайд 3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2032</cp:revision>
  <cp:lastPrinted>1999-11-01T09:58:52Z</cp:lastPrinted>
  <dcterms:created xsi:type="dcterms:W3CDTF">1998-03-02T15:35:32Z</dcterms:created>
  <dcterms:modified xsi:type="dcterms:W3CDTF">2012-05-29T08:44:04Z</dcterms:modified>
</cp:coreProperties>
</file>