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21BC42-52F7-431A-B14D-3A925229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E0FDF-18D9-4CE7-A354-15DEC124CF7C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DD0B-9300-499A-A32D-BFA1DA1428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26B8A-BCA4-41EF-94D1-25A8F0D947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501C1-13B1-45E5-A354-D8D3EB0B9F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D780-C1A0-42E5-9F56-91F1DB6014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3BF09-7730-4E20-9B75-F492E6179D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C61B8-B5E6-4C8A-8F98-7F05657D8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5977E-C5E9-4CD5-8DD6-781A491467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FD5B-7C76-48A4-ADA4-7502A07F5F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398C3-735D-447A-8CDC-A4AB99DD0A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61231-E196-48B2-9585-2560094CB6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17413-9F23-4065-AE48-4B48DDD45D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FAA6-B0DE-48BA-B2F9-21A227A49A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3D725ED-514D-4612-B6B9-FADD07D80F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29.05.12</a:t>
            </a:r>
          </a:p>
          <a:p>
            <a:r>
              <a:rPr lang="ru-RU" sz="1400" b="1" dirty="0"/>
              <a:t>Ф.И.О: </a:t>
            </a:r>
            <a:r>
              <a:rPr lang="ru-RU" sz="1400" b="1" dirty="0" smtClean="0"/>
              <a:t>Петренко А.В.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1960</a:t>
            </a:r>
            <a:endParaRPr lang="ru-RU" sz="1400" b="1" dirty="0"/>
          </a:p>
          <a:p>
            <a:r>
              <a:rPr lang="ru-RU" sz="1400" b="1" dirty="0"/>
              <a:t>Диагноз: </a:t>
            </a:r>
            <a:r>
              <a:rPr lang="ru-RU" sz="1400" b="1" dirty="0" smtClean="0"/>
              <a:t>ДКМП</a:t>
            </a:r>
            <a:endParaRPr lang="ru-RU" sz="1400" b="1" dirty="0"/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3678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  </a:t>
            </a:r>
            <a:r>
              <a:rPr lang="ru-RU" sz="1400" dirty="0"/>
              <a:t>Ультравист 370 мл. </a:t>
            </a:r>
            <a:endParaRPr lang="en-US" sz="1400" dirty="0"/>
          </a:p>
          <a:p>
            <a:r>
              <a:rPr lang="ru-RU" sz="1400" dirty="0"/>
              <a:t>      </a:t>
            </a:r>
            <a:r>
              <a:rPr lang="ru-RU" sz="1400" dirty="0" err="1"/>
              <a:t>Омнипак</a:t>
            </a:r>
            <a:r>
              <a:rPr lang="ru-RU" sz="1400" dirty="0"/>
              <a:t> 350        </a:t>
            </a:r>
            <a:r>
              <a:rPr lang="ru-RU" sz="1400" dirty="0" smtClean="0"/>
              <a:t>100 </a:t>
            </a:r>
            <a:r>
              <a:rPr lang="ru-RU" sz="1400" dirty="0"/>
              <a:t>мл.</a:t>
            </a:r>
          </a:p>
          <a:p>
            <a:r>
              <a:rPr lang="ru-RU" sz="1400" dirty="0"/>
              <a:t>      </a:t>
            </a:r>
            <a:r>
              <a:rPr lang="ru-RU" sz="1400" dirty="0" err="1"/>
              <a:t>Визипак</a:t>
            </a:r>
            <a:r>
              <a:rPr lang="ru-RU" sz="1400" dirty="0"/>
              <a:t> 320          мл.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1.7мин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 </a:t>
            </a:r>
            <a:r>
              <a:rPr lang="ru-RU" sz="1400" dirty="0" err="1"/>
              <a:t>мЗв</a:t>
            </a:r>
            <a:r>
              <a:rPr lang="en-US" sz="1400" dirty="0"/>
              <a:t> </a:t>
            </a:r>
            <a:r>
              <a:rPr lang="ru-RU" sz="1400" dirty="0"/>
              <a:t> 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/>
              <a:t>Рентгенхирург           </a:t>
            </a:r>
            <a:r>
              <a:rPr lang="ru-RU" sz="1800"/>
              <a:t>Щербаков А.С.</a:t>
            </a:r>
            <a:endParaRPr lang="ru-RU" sz="1400"/>
          </a:p>
          <a:p>
            <a:r>
              <a:rPr lang="ru-RU" sz="1400" b="1"/>
              <a:t>Операционная м</a:t>
            </a:r>
            <a:r>
              <a:rPr lang="en-US" sz="1400" b="1"/>
              <a:t>/</a:t>
            </a:r>
            <a:r>
              <a:rPr lang="ru-RU" sz="1400" b="1"/>
              <a:t>С    </a:t>
            </a:r>
            <a:r>
              <a:rPr lang="ru-RU" sz="1400"/>
              <a:t>ЧЕРТКОВА О.Н.</a:t>
            </a:r>
          </a:p>
          <a:p>
            <a:r>
              <a:rPr lang="ru-RU" sz="1400" b="1"/>
              <a:t>Анестезиолог::</a:t>
            </a:r>
            <a:r>
              <a:rPr lang="ru-RU" sz="1400"/>
              <a:t>.         СМИРНОВА В.П.</a:t>
            </a:r>
          </a:p>
          <a:p>
            <a:r>
              <a:rPr lang="ru-RU" sz="1400" b="1"/>
              <a:t>М/с анестезист           </a:t>
            </a:r>
            <a:r>
              <a:rPr lang="ru-RU" sz="1400"/>
              <a:t>ПОПЛАВКОВА Е.А.</a:t>
            </a:r>
          </a:p>
          <a:p>
            <a:r>
              <a:rPr lang="ru-RU" sz="1400" b="1"/>
              <a:t>Рентгенлаборант</a:t>
            </a:r>
            <a:r>
              <a:rPr lang="ru-RU" sz="1400"/>
              <a:t>:      МЕЛЕКА Е.А.</a:t>
            </a:r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2888" y="0"/>
            <a:ext cx="7100888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endParaRPr lang="ru-RU" sz="1200" dirty="0"/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 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 </a:t>
            </a:r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 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260350" y="273050"/>
            <a:ext cx="640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404813" y="631825"/>
            <a:ext cx="5903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1844675" y="2897188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 sz="1400"/>
          </a:p>
        </p:txBody>
      </p: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85750" y="452438"/>
            <a:ext cx="6072188" cy="6556375"/>
          </a:xfrm>
          <a:prstGeom prst="rect">
            <a:avLst/>
          </a:prstGeom>
          <a:noFill/>
          <a:ln w="9525" cmpd="dbl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                                                      </a:t>
            </a:r>
            <a:r>
              <a:rPr lang="ru-RU" sz="1400" b="1" u="sng"/>
              <a:t>Протокол анестезии  ист2808</a:t>
            </a:r>
          </a:p>
          <a:p>
            <a:r>
              <a:rPr lang="ru-RU" sz="1400" b="1" u="sng"/>
              <a:t>                         </a:t>
            </a:r>
          </a:p>
          <a:p>
            <a:r>
              <a:rPr lang="ru-RU" sz="1400"/>
              <a:t>24\04\12г        ИВАНОВ В.Б.                        </a:t>
            </a:r>
          </a:p>
          <a:p>
            <a:r>
              <a:rPr lang="ru-RU" sz="1400"/>
              <a:t>10:00-11:00</a:t>
            </a:r>
          </a:p>
          <a:p>
            <a:r>
              <a:rPr lang="ru-RU" sz="1400"/>
              <a:t>С анамнезом и медицинской документацией  ознакомлен.</a:t>
            </a:r>
          </a:p>
          <a:p>
            <a:r>
              <a:rPr lang="ru-RU" sz="1400"/>
              <a:t> Диагноз : </a:t>
            </a:r>
          </a:p>
          <a:p>
            <a:r>
              <a:rPr lang="ru-RU" sz="1400"/>
              <a:t>Основной :  ИБС</a:t>
            </a:r>
          </a:p>
          <a:p>
            <a:r>
              <a:rPr lang="ru-RU" sz="1400"/>
              <a:t>Осложнения : </a:t>
            </a:r>
          </a:p>
          <a:p>
            <a:r>
              <a:rPr lang="ru-RU" sz="1400"/>
              <a:t>Сопутствующий : ГБ</a:t>
            </a:r>
          </a:p>
          <a:p>
            <a:r>
              <a:rPr lang="ru-RU" sz="1400"/>
              <a:t>Риск анестезии: </a:t>
            </a:r>
            <a:r>
              <a:rPr lang="en-US" sz="1400"/>
              <a:t>II</a:t>
            </a:r>
            <a:r>
              <a:rPr lang="ru-RU" sz="1400"/>
              <a:t> степени</a:t>
            </a:r>
          </a:p>
          <a:p>
            <a:r>
              <a:rPr lang="ru-RU" sz="1400"/>
              <a:t>Состояние  удовлетворительное. : АД=  140\80 мм..рт..ст.  ЧСС= 60 в мин, ритм  правильный  ЧДД= 18 в минут. </a:t>
            </a:r>
            <a:r>
              <a:rPr lang="en-US" sz="1400"/>
              <a:t>SaO</a:t>
            </a:r>
            <a:r>
              <a:rPr lang="ru-RU" sz="1400"/>
              <a:t>2=98% </a:t>
            </a:r>
          </a:p>
          <a:p>
            <a:r>
              <a:rPr lang="ru-RU" sz="1400"/>
              <a:t>Внутривенно введено:              \    </a:t>
            </a:r>
          </a:p>
          <a:p>
            <a:r>
              <a:rPr lang="ru-RU" sz="1400"/>
              <a:t>                                                              </a:t>
            </a:r>
          </a:p>
          <a:p>
            <a:r>
              <a:rPr lang="ru-RU" sz="1400"/>
              <a:t>                                                                  Гепарин 2;5тыс  ЕД</a:t>
            </a:r>
          </a:p>
          <a:p>
            <a:r>
              <a:rPr lang="ru-RU" sz="1400"/>
              <a:t>Действие: умеренно выражено. </a:t>
            </a:r>
          </a:p>
          <a:p>
            <a:r>
              <a:rPr lang="ru-RU" sz="1400"/>
              <a:t>Гемодинамика стабильная: АД=130/7</a:t>
            </a:r>
            <a:r>
              <a:rPr lang="en-US" sz="1400"/>
              <a:t>0</a:t>
            </a:r>
            <a:r>
              <a:rPr lang="ru-RU" sz="1400"/>
              <a:t> мм рт. ст., ЧСС -56 в мин, ЧДД= 18 в мин, </a:t>
            </a:r>
            <a:r>
              <a:rPr lang="en-US" sz="1400"/>
              <a:t>SaO</a:t>
            </a:r>
            <a:r>
              <a:rPr lang="ru-RU" sz="1400"/>
              <a:t>2=99 %.</a:t>
            </a:r>
          </a:p>
          <a:p>
            <a:r>
              <a:rPr lang="ru-RU" sz="1400"/>
              <a:t>Во время операции контроль ЭКГ, сегмента </a:t>
            </a:r>
            <a:r>
              <a:rPr lang="en-US" sz="1400"/>
              <a:t>ST</a:t>
            </a:r>
            <a:r>
              <a:rPr lang="ru-RU" sz="1400"/>
              <a:t> –монитором </a:t>
            </a:r>
            <a:r>
              <a:rPr lang="en-US" sz="1400"/>
              <a:t>SOLAR</a:t>
            </a:r>
            <a:r>
              <a:rPr lang="ru-RU" sz="1400"/>
              <a:t> 8000 М. </a:t>
            </a:r>
            <a:r>
              <a:rPr lang="en-US" sz="1400"/>
              <a:t> </a:t>
            </a:r>
            <a:r>
              <a:rPr lang="ru-RU" sz="1400"/>
              <a:t> Ритм синусовый.  </a:t>
            </a:r>
          </a:p>
          <a:p>
            <a:r>
              <a:rPr lang="ru-RU" sz="1400"/>
              <a:t>Осложнений во время процедуры: нет.</a:t>
            </a:r>
          </a:p>
          <a:p>
            <a:r>
              <a:rPr lang="ru-RU" sz="1400"/>
              <a:t>После окончания процедуры пациент в сознании, с самостоятельным эффективным дыханием, живых рефлексах, АД 130/70 мм рт. ст., ЧСС=70  в мин, ЧДД= 18 в мин, </a:t>
            </a:r>
            <a:r>
              <a:rPr lang="en-US" sz="1400"/>
              <a:t>SaO</a:t>
            </a:r>
            <a:r>
              <a:rPr lang="ru-RU" sz="1400"/>
              <a:t>2=</a:t>
            </a:r>
            <a:r>
              <a:rPr lang="ru-RU" sz="1400" u="sng"/>
              <a:t> </a:t>
            </a:r>
            <a:r>
              <a:rPr lang="ru-RU" sz="1400"/>
              <a:t>99</a:t>
            </a:r>
            <a:r>
              <a:rPr lang="ru-RU" sz="1400" u="sng"/>
              <a:t> </a:t>
            </a:r>
            <a:r>
              <a:rPr lang="ru-RU" sz="1400"/>
              <a:t>%,</a:t>
            </a:r>
            <a:r>
              <a:rPr lang="en-US" sz="1400"/>
              <a:t> </a:t>
            </a:r>
            <a:r>
              <a:rPr lang="ru-RU" sz="1400"/>
              <a:t> переведен в  палату под наблюдение дежурного мед. персонала, терапия согласована.</a:t>
            </a:r>
          </a:p>
          <a:p>
            <a:r>
              <a:rPr lang="ru-RU" sz="1400"/>
              <a:t>Рекомендовано: контроль АД, ЧСС, ЧДД, ЭКГ контроль.</a:t>
            </a:r>
          </a:p>
          <a:p>
            <a:endParaRPr lang="ru-RU" sz="1400"/>
          </a:p>
          <a:p>
            <a:r>
              <a:rPr lang="ru-RU" sz="1400"/>
              <a:t>                                                                                            Врач: Смирнова В.П.</a:t>
            </a:r>
          </a:p>
          <a:p>
            <a:r>
              <a:rPr lang="ru-RU" sz="1400"/>
              <a:t>                                                    </a:t>
            </a:r>
          </a:p>
          <a:p>
            <a:r>
              <a:rPr lang="ru-RU" sz="1400"/>
              <a:t>                                                                                             М\с :Цветкова М.В.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12096</TotalTime>
  <Words>456</Words>
  <Application>Microsoft PowerPoint</Application>
  <PresentationFormat>Лист A4 (210x297 мм)</PresentationFormat>
  <Paragraphs>126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Слайд 3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2028</cp:revision>
  <cp:lastPrinted>1999-11-01T09:58:52Z</cp:lastPrinted>
  <dcterms:created xsi:type="dcterms:W3CDTF">1998-03-02T15:35:32Z</dcterms:created>
  <dcterms:modified xsi:type="dcterms:W3CDTF">2012-05-29T08:36:55Z</dcterms:modified>
</cp:coreProperties>
</file>