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58" autoAdjust="0"/>
    <p:restoredTop sz="94728" autoAdjust="0"/>
  </p:normalViewPr>
  <p:slideViewPr>
    <p:cSldViewPr>
      <p:cViewPr>
        <p:scale>
          <a:sx n="75" d="100"/>
          <a:sy n="75" d="100"/>
        </p:scale>
        <p:origin x="-1776" y="-7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5CE270-71F4-402C-AACA-1261FC1A566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7F7259-B118-44FA-B1C1-3FB493EAE872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89608-2B5E-4D18-AE94-FE4EE3F12C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9FA67-8D15-4900-B5AF-328BE4E0647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188B5-7F40-4375-B974-F687EB1B6D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E16A7-FE80-4F15-BDC7-B27C59C3E09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8FDA4-F299-490F-AB20-9738F1870F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1C713-49B7-443E-8C5E-8874500ACFE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21FAA-DF8F-4DF7-851D-7701249EBA6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C8B41-4A4E-4FA7-9845-4AB8AC067A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F402B-30CE-480B-8254-02564CC2C3A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D0E5D-6FBC-40D5-ADAD-97B0C950600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58F27-07EE-4D34-BE4A-D4698DF1CA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1C86FE0-2FED-4ABF-B7A6-BAF1AB29FF2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БРАХИЦЕФАЛЬНЫХ АРТЕРИЙ.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1142976"/>
            <a:ext cx="2428868" cy="177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 dirty="0">
              <a:latin typeface="Times New Roman" pitchFamily="18" charset="0"/>
            </a:endParaRPr>
          </a:p>
          <a:p>
            <a:pPr eaLnBrk="0" hangingPunct="0"/>
            <a:endParaRPr lang="en-US" sz="1400" b="1" dirty="0">
              <a:latin typeface="Times New Roman" pitchFamily="18" charset="0"/>
            </a:endParaRPr>
          </a:p>
          <a:p>
            <a:pPr eaLnBrk="0" hangingPunct="0"/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Дата: </a:t>
            </a:r>
            <a:r>
              <a:rPr lang="ru-RU" sz="1400" b="1" dirty="0" smtClean="0">
                <a:latin typeface="Times New Roman" pitchFamily="18" charset="0"/>
              </a:rPr>
              <a:t>29.05.12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Ф.И.О. </a:t>
            </a:r>
            <a:r>
              <a:rPr lang="ru-RU" sz="1400" b="1" dirty="0" smtClean="0">
                <a:latin typeface="Times New Roman" pitchFamily="18" charset="0"/>
              </a:rPr>
              <a:t>Туркин В.А.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1964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Диагноз: стеноз ВСА</a:t>
            </a:r>
          </a:p>
          <a:p>
            <a:r>
              <a:rPr lang="ru-RU" sz="1400" b="1" dirty="0">
                <a:latin typeface="Times New Roman" pitchFamily="18" charset="0"/>
              </a:rPr>
              <a:t>Отделение: 21 № </a:t>
            </a:r>
            <a:r>
              <a:rPr lang="ru-RU" sz="1400" b="1" dirty="0" smtClean="0">
                <a:latin typeface="Times New Roman" pitchFamily="18" charset="0"/>
              </a:rPr>
              <a:t>6069</a:t>
            </a:r>
            <a:endParaRPr lang="ru-RU" sz="1200" dirty="0">
              <a:latin typeface="Times New Roman" pitchFamily="18" charset="0"/>
            </a:endParaRPr>
          </a:p>
          <a:p>
            <a:pPr eaLnBrk="0" hangingPunct="0"/>
            <a:endParaRPr lang="ru-RU" sz="1200" b="1" dirty="0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</a:t>
            </a:r>
            <a:r>
              <a:rPr lang="ru-RU" sz="1400" dirty="0">
                <a:latin typeface="Times New Roman" pitchFamily="18" charset="0"/>
              </a:rPr>
              <a:t>Щербаков А.С.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</a:t>
            </a:r>
            <a:r>
              <a:rPr lang="ru-RU" sz="1400" dirty="0" smtClean="0">
                <a:latin typeface="Times New Roman" pitchFamily="18" charset="0"/>
              </a:rPr>
              <a:t>Родионова </a:t>
            </a:r>
            <a:r>
              <a:rPr lang="ru-RU" sz="1400" dirty="0">
                <a:latin typeface="Times New Roman" pitchFamily="18" charset="0"/>
              </a:rPr>
              <a:t>С.М.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dirty="0" smtClean="0">
                <a:latin typeface="Times New Roman" pitchFamily="18" charset="0"/>
              </a:rPr>
              <a:t>Смирнова В.П.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000" b="1" dirty="0">
                <a:latin typeface="Times New Roman" pitchFamily="18" charset="0"/>
              </a:rPr>
              <a:t>М/С АНЕСТЕЗИСТ               </a:t>
            </a:r>
            <a:r>
              <a:rPr lang="ru-RU" sz="1400" dirty="0">
                <a:latin typeface="Times New Roman" pitchFamily="18" charset="0"/>
              </a:rPr>
              <a:t>Поплавкова Е.А.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Р/лаборант: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</a:rPr>
              <a:t>Omnipaque</a:t>
            </a:r>
            <a:r>
              <a:rPr lang="ru-RU" sz="1400" dirty="0">
                <a:latin typeface="Times New Roman" pitchFamily="18" charset="0"/>
              </a:rPr>
              <a:t>350 </a:t>
            </a:r>
            <a:r>
              <a:rPr lang="en-US" sz="1400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</a:t>
            </a:r>
            <a:r>
              <a:rPr lang="en-US" sz="1400" dirty="0" err="1">
                <a:latin typeface="Times New Roman" pitchFamily="18" charset="0"/>
              </a:rPr>
              <a:t>Ultravist</a:t>
            </a:r>
            <a:r>
              <a:rPr lang="ru-RU" sz="1400" dirty="0">
                <a:latin typeface="Times New Roman" pitchFamily="18" charset="0"/>
              </a:rPr>
              <a:t> 370 </a:t>
            </a:r>
            <a:r>
              <a:rPr lang="ru-RU" sz="1400" dirty="0" smtClean="0">
                <a:latin typeface="Times New Roman" pitchFamily="18" charset="0"/>
              </a:rPr>
              <a:t>200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r>
              <a:rPr lang="ru-RU" sz="1400" dirty="0" smtClean="0">
                <a:latin typeface="Times New Roman" pitchFamily="18" charset="0"/>
              </a:rPr>
              <a:t>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284538" y="6156325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</a:t>
            </a:r>
            <a:r>
              <a:rPr lang="ru-RU" sz="1400" dirty="0" smtClean="0"/>
              <a:t>2.2мин</a:t>
            </a:r>
            <a:r>
              <a:rPr lang="ru-RU" sz="1400" dirty="0"/>
              <a:t>.</a:t>
            </a:r>
          </a:p>
          <a:p>
            <a:r>
              <a:rPr lang="ru-RU" sz="1400" dirty="0"/>
              <a:t>Доза облучения 2.4</a:t>
            </a:r>
            <a:r>
              <a:rPr lang="en-US" sz="1400" dirty="0" err="1"/>
              <a:t>mGy</a:t>
            </a:r>
            <a:endParaRPr lang="ru-RU" sz="1400" dirty="0"/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                  PIG 100      </a:t>
            </a:r>
            <a:r>
              <a:rPr lang="en-US" sz="1400" dirty="0">
                <a:latin typeface="Times New Roman" pitchFamily="18" charset="0"/>
              </a:rPr>
              <a:t>      </a:t>
            </a:r>
            <a:r>
              <a:rPr lang="ru-RU" sz="1400" dirty="0">
                <a:latin typeface="Times New Roman" pitchFamily="18" charset="0"/>
              </a:rPr>
              <a:t>     </a:t>
            </a:r>
            <a:r>
              <a:rPr lang="en-US" sz="1400" dirty="0">
                <a:latin typeface="Times New Roman" pitchFamily="18" charset="0"/>
              </a:rPr>
              <a:t>  </a:t>
            </a:r>
            <a:r>
              <a:rPr lang="ru-RU" sz="1400" dirty="0">
                <a:latin typeface="Times New Roman" pitchFamily="18" charset="0"/>
              </a:rPr>
              <a:t>        </a:t>
            </a:r>
            <a:r>
              <a:rPr lang="en-US" sz="1400" dirty="0">
                <a:latin typeface="Times New Roman" pitchFamily="18" charset="0"/>
              </a:rPr>
              <a:t> 4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              </a:t>
            </a:r>
            <a:r>
              <a:rPr lang="ru-RU" sz="1400" dirty="0">
                <a:latin typeface="Times New Roman" pitchFamily="18" charset="0"/>
              </a:rPr>
              <a:t>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 Н-1  </a:t>
            </a:r>
            <a:r>
              <a:rPr lang="en-US" sz="1400" dirty="0"/>
              <a:t>   </a:t>
            </a:r>
            <a:r>
              <a:rPr lang="ru-RU" sz="1400" dirty="0"/>
              <a:t>                     </a:t>
            </a:r>
            <a:r>
              <a:rPr lang="en-US" sz="1400" dirty="0"/>
              <a:t> </a:t>
            </a:r>
            <a:r>
              <a:rPr lang="ru-RU" sz="1400" dirty="0"/>
              <a:t>      </a:t>
            </a:r>
            <a:r>
              <a:rPr lang="en-US" sz="1400" dirty="0"/>
              <a:t>4</a:t>
            </a:r>
            <a:r>
              <a:rPr lang="ru-RU" sz="1400" dirty="0"/>
              <a:t> </a:t>
            </a:r>
            <a:r>
              <a:rPr lang="en-US" sz="1400" dirty="0">
                <a:latin typeface="Times New Roman" pitchFamily="18" charset="0"/>
              </a:rPr>
              <a:t>F            </a:t>
            </a:r>
            <a:r>
              <a:rPr lang="ru-RU" sz="1400" dirty="0">
                <a:latin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en-US" sz="1400" dirty="0">
                <a:latin typeface="Times New Roman" pitchFamily="18" charset="0"/>
              </a:rPr>
              <a:t>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AR-1 </a:t>
            </a:r>
            <a:endParaRPr lang="ru-RU" sz="1400" dirty="0" smtClean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                 </a:t>
            </a:r>
            <a:r>
              <a:rPr lang="en-US" sz="1400" dirty="0" smtClean="0">
                <a:latin typeface="Times New Roman" pitchFamily="18" charset="0"/>
              </a:rPr>
              <a:t>JR 4</a:t>
            </a:r>
            <a:r>
              <a:rPr lang="ru-RU" sz="1400" dirty="0" smtClean="0">
                <a:latin typeface="Times New Roman" pitchFamily="18" charset="0"/>
              </a:rPr>
              <a:t>.</a:t>
            </a:r>
            <a:r>
              <a:rPr lang="en-US" sz="1400" dirty="0" smtClean="0">
                <a:latin typeface="Times New Roman" pitchFamily="18" charset="0"/>
              </a:rPr>
              <a:t>0                                                            5F</a:t>
            </a:r>
            <a:r>
              <a:rPr lang="ru-RU" sz="1400" dirty="0" smtClean="0">
                <a:latin typeface="Times New Roman" pitchFamily="18" charset="0"/>
              </a:rPr>
              <a:t>  Х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</a:t>
            </a:r>
            <a:r>
              <a:rPr lang="ru-RU" sz="1400" dirty="0" err="1" smtClean="0">
                <a:latin typeface="Times New Roman" pitchFamily="18" charset="0"/>
              </a:rPr>
              <a:t>х</a:t>
            </a:r>
            <a:r>
              <a:rPr lang="ru-RU" sz="1400" dirty="0" smtClean="0">
                <a:latin typeface="Times New Roman" pitchFamily="18" charset="0"/>
              </a:rPr>
              <a:t>     </a:t>
            </a:r>
            <a:r>
              <a:rPr lang="ru-RU" sz="1400" dirty="0">
                <a:latin typeface="Times New Roman" pitchFamily="18" charset="0"/>
              </a:rPr>
              <a:t>Пр.ОСА               Л.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ru-RU" sz="1400" dirty="0" err="1">
                <a:latin typeface="Times New Roman" pitchFamily="18" charset="0"/>
              </a:rPr>
              <a:t>Л.Позвон</a:t>
            </a:r>
            <a:r>
              <a:rPr lang="ru-RU" sz="1400" dirty="0">
                <a:latin typeface="Times New Roman" pitchFamily="18" charset="0"/>
              </a:rPr>
              <a:t>..А     </a:t>
            </a:r>
          </a:p>
          <a:p>
            <a:r>
              <a:rPr lang="ru-RU" sz="1400" dirty="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436562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50"/>
          <p:cNvSpPr>
            <a:spLocks noChangeArrowheads="1"/>
          </p:cNvSpPr>
          <p:nvPr/>
        </p:nvSpPr>
        <p:spPr bwMode="auto">
          <a:xfrm>
            <a:off x="270827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7" name="Rectangle 51"/>
          <p:cNvSpPr>
            <a:spLocks noChangeArrowheads="1"/>
          </p:cNvSpPr>
          <p:nvPr/>
        </p:nvSpPr>
        <p:spPr bwMode="auto">
          <a:xfrm>
            <a:off x="2708275" y="57245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8" name="Rectangle 56"/>
          <p:cNvSpPr>
            <a:spLocks noChangeArrowheads="1"/>
          </p:cNvSpPr>
          <p:nvPr/>
        </p:nvSpPr>
        <p:spPr bwMode="auto">
          <a:xfrm>
            <a:off x="5300663" y="57245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57"/>
          <p:cNvSpPr>
            <a:spLocks noChangeArrowheads="1"/>
          </p:cNvSpPr>
          <p:nvPr/>
        </p:nvSpPr>
        <p:spPr bwMode="auto">
          <a:xfrm>
            <a:off x="5300663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0" name="Rectangle 62"/>
          <p:cNvSpPr>
            <a:spLocks noChangeArrowheads="1"/>
          </p:cNvSpPr>
          <p:nvPr/>
        </p:nvSpPr>
        <p:spPr bwMode="auto">
          <a:xfrm>
            <a:off x="260350" y="6516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1" name="Rectangle 63"/>
          <p:cNvSpPr>
            <a:spLocks noChangeArrowheads="1"/>
          </p:cNvSpPr>
          <p:nvPr/>
        </p:nvSpPr>
        <p:spPr bwMode="auto">
          <a:xfrm>
            <a:off x="260350" y="63007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2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4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5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6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однораз.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4" name="Rectangle 129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5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/>
              <a:t> </a:t>
            </a:r>
          </a:p>
        </p:txBody>
      </p:sp>
      <p:sp>
        <p:nvSpPr>
          <p:cNvPr id="2116" name="Rectangle 136"/>
          <p:cNvSpPr>
            <a:spLocks noChangeArrowheads="1"/>
          </p:cNvSpPr>
          <p:nvPr/>
        </p:nvSpPr>
        <p:spPr bwMode="auto">
          <a:xfrm>
            <a:off x="3933825" y="57245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Контроль за местом пункции. </a:t>
            </a:r>
          </a:p>
          <a:p>
            <a:pPr marL="342900" indent="-342900"/>
            <a:r>
              <a:rPr lang="ru-RU" sz="1600" b="1" dirty="0"/>
              <a:t>Заключение</a:t>
            </a:r>
            <a:r>
              <a:rPr lang="ru-RU" sz="1600" b="1" dirty="0" smtClean="0"/>
              <a:t>:</a:t>
            </a:r>
          </a:p>
          <a:p>
            <a:pPr marL="342900" indent="-342900"/>
            <a:r>
              <a:rPr lang="ru-RU" sz="1400" b="1" dirty="0" smtClean="0"/>
              <a:t>Справа: без гемодинамически значимых стенозов</a:t>
            </a:r>
          </a:p>
          <a:p>
            <a:pPr marL="342900" indent="-342900"/>
            <a:r>
              <a:rPr lang="ru-RU" sz="1400" b="1" dirty="0" smtClean="0"/>
              <a:t>Слева: Стеноз проксимальной порции ВСА 90%</a:t>
            </a:r>
            <a:endParaRPr lang="ru-RU" sz="14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3068638" y="2627313"/>
            <a:ext cx="36449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Врач:</a:t>
            </a:r>
          </a:p>
          <a:p>
            <a:endParaRPr lang="ru-RU" sz="1400"/>
          </a:p>
          <a:p>
            <a:endParaRPr lang="ru-RU" sz="1400"/>
          </a:p>
        </p:txBody>
      </p:sp>
      <p:sp>
        <p:nvSpPr>
          <p:cNvPr id="3080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1" name="Rectangle 21"/>
          <p:cNvSpPr>
            <a:spLocks noChangeArrowheads="1"/>
          </p:cNvSpPr>
          <p:nvPr/>
        </p:nvSpPr>
        <p:spPr bwMode="auto">
          <a:xfrm>
            <a:off x="549275" y="3492500"/>
            <a:ext cx="5616575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 b="1" u="sng"/>
              <a:t>Протокол анестезии</a:t>
            </a:r>
          </a:p>
          <a:p>
            <a:pPr algn="ctr"/>
            <a:endParaRPr lang="ru-RU" sz="1600" b="1" u="sng"/>
          </a:p>
          <a:p>
            <a:r>
              <a:rPr lang="ru-RU" sz="1400"/>
              <a:t>18.11.11        </a:t>
            </a:r>
          </a:p>
          <a:p>
            <a:r>
              <a:rPr lang="ru-RU" sz="1400"/>
              <a:t>17:30-18:00</a:t>
            </a:r>
          </a:p>
          <a:p>
            <a:r>
              <a:rPr lang="ru-RU" sz="1400"/>
              <a:t>С анамнезом и мед.документацией ознакомлена.</a:t>
            </a:r>
          </a:p>
          <a:p>
            <a:r>
              <a:rPr lang="ru-RU" sz="1400"/>
              <a:t>Риск анестезии </a:t>
            </a:r>
            <a:r>
              <a:rPr lang="en-US" sz="1400"/>
              <a:t>II</a:t>
            </a:r>
            <a:r>
              <a:rPr lang="ru-RU" sz="1400"/>
              <a:t>.</a:t>
            </a:r>
          </a:p>
          <a:p>
            <a:r>
              <a:rPr lang="ru-RU" sz="1400"/>
              <a:t> АД=150/80 мм рт ст, ЧСС=80 в мин, ЧДД= 16 в мин, </a:t>
            </a:r>
            <a:r>
              <a:rPr lang="en-US" sz="1400"/>
              <a:t>SaO</a:t>
            </a:r>
            <a:r>
              <a:rPr lang="ru-RU" sz="1400"/>
              <a:t>2=97%</a:t>
            </a:r>
          </a:p>
          <a:p>
            <a:r>
              <a:rPr lang="ru-RU" sz="1400"/>
              <a:t>            </a:t>
            </a:r>
          </a:p>
          <a:p>
            <a:r>
              <a:rPr lang="ru-RU" sz="1400"/>
              <a:t>В/в</a:t>
            </a:r>
            <a:r>
              <a:rPr lang="en-US" sz="1400"/>
              <a:t>  </a:t>
            </a:r>
            <a:r>
              <a:rPr lang="ru-RU" sz="1400"/>
              <a:t>Гепарин 2,5тыс.ед.</a:t>
            </a:r>
          </a:p>
          <a:p>
            <a:r>
              <a:rPr lang="ru-RU" sz="1400"/>
              <a:t>            </a:t>
            </a:r>
          </a:p>
          <a:p>
            <a:r>
              <a:rPr lang="ru-RU" sz="1400"/>
              <a:t>Действие умеренно выражено.</a:t>
            </a:r>
          </a:p>
          <a:p>
            <a:r>
              <a:rPr lang="ru-RU" sz="1400"/>
              <a:t>Гемодинамика стабильная АД 140/70-150/70 мм.рт.ст. ЧСС </a:t>
            </a:r>
            <a:r>
              <a:rPr lang="en-US" sz="1400"/>
              <a:t>7</a:t>
            </a:r>
            <a:r>
              <a:rPr lang="ru-RU" sz="1400"/>
              <a:t>8</a:t>
            </a:r>
            <a:r>
              <a:rPr lang="en-US" sz="1400"/>
              <a:t>-</a:t>
            </a:r>
            <a:r>
              <a:rPr lang="ru-RU" sz="1400"/>
              <a:t>90 в мин.</a:t>
            </a:r>
          </a:p>
          <a:p>
            <a:r>
              <a:rPr lang="ru-RU" sz="1400"/>
              <a:t>Во время операции контроль ЭКГ, сегмента </a:t>
            </a:r>
            <a:r>
              <a:rPr lang="en-US" sz="1400"/>
              <a:t>ST</a:t>
            </a:r>
            <a:r>
              <a:rPr lang="ru-RU" sz="1400"/>
              <a:t> –монитором </a:t>
            </a:r>
            <a:r>
              <a:rPr lang="en-US" sz="1400"/>
              <a:t>SOLAR</a:t>
            </a:r>
            <a:r>
              <a:rPr lang="ru-RU" sz="1400"/>
              <a:t> 8000 </a:t>
            </a:r>
            <a:r>
              <a:rPr lang="en-US" sz="1400"/>
              <a:t>M</a:t>
            </a:r>
            <a:endParaRPr lang="ru-RU" sz="1400"/>
          </a:p>
          <a:p>
            <a:r>
              <a:rPr lang="ru-RU" sz="1400"/>
              <a:t>Осложнений во время процедуры: нет</a:t>
            </a:r>
          </a:p>
          <a:p>
            <a:r>
              <a:rPr lang="ru-RU" sz="1400"/>
              <a:t>После окончания процедуры в сознании, с самостоятельным эффективным дыханием, живых рефлексах,   АД= 100/60 мм рт ст, ЧСС= 84 в мин, ЧДД= 16 в мин, </a:t>
            </a:r>
            <a:r>
              <a:rPr lang="en-US" sz="1400"/>
              <a:t>SaO</a:t>
            </a:r>
            <a:r>
              <a:rPr lang="ru-RU" sz="1400"/>
              <a:t>2=98%, неврологический статус прежний, переведен в палату  под наблюдение дежурного мед.персонала, терапия согласована.</a:t>
            </a:r>
          </a:p>
          <a:p>
            <a:r>
              <a:rPr lang="ru-RU" sz="1400"/>
              <a:t>Рекомендовано: контроль АД, ЧСС, ЧДД.</a:t>
            </a:r>
          </a:p>
          <a:p>
            <a:pPr>
              <a:spcBef>
                <a:spcPct val="50000"/>
              </a:spcBef>
            </a:pPr>
            <a:r>
              <a:rPr lang="ru-RU" sz="1400"/>
              <a:t>                                               Врач : Цыбин Н.В.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12965</TotalTime>
  <Words>374</Words>
  <Application>Microsoft Office PowerPoint</Application>
  <PresentationFormat>Экран (4:3)</PresentationFormat>
  <Paragraphs>101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Андрей</cp:lastModifiedBy>
  <cp:revision>654</cp:revision>
  <dcterms:created xsi:type="dcterms:W3CDTF">2007-06-09T07:57:56Z</dcterms:created>
  <dcterms:modified xsi:type="dcterms:W3CDTF">2013-02-13T20:33:08Z</dcterms:modified>
</cp:coreProperties>
</file>