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2" autoAdjust="0"/>
    <p:restoredTop sz="98682" autoAdjust="0"/>
  </p:normalViewPr>
  <p:slideViewPr>
    <p:cSldViewPr>
      <p:cViewPr>
        <p:scale>
          <a:sx n="75" d="100"/>
          <a:sy n="75" d="100"/>
        </p:scale>
        <p:origin x="-1458" y="-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FFD19D-3FAD-49BE-90AA-F42528A9EB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07F6C-5C01-43D3-990B-2D2F40A22A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3B6A3-2625-4420-8ECE-0C1A637258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DD7AA-CE1C-486E-97E2-15E466A1A4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514350" y="881063"/>
            <a:ext cx="5829300" cy="792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BFA83-6991-476D-B0A4-F036EC8DFD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7803D-7F33-49A3-A219-7B2F8CCE8B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4E355-D731-43A9-9DED-DAFBD02133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C89C3-5E2D-4C5C-9FCD-3B5E8FFE71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EF30F-81D3-49FD-BC35-B4A22348FC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2E150-F411-4CFD-8770-A8F7B0274B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C8495-E144-4D80-BCBF-D6BFEE2C8B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56282-47A4-41A5-A8D7-5049D17B26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D4D76-4A23-4352-A963-B43F70B953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B811D5F-FC4C-487D-9417-626A8CA41D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 КОРОНАРОГРАФИЯ</a:t>
            </a:r>
            <a:r>
              <a:rPr lang="ru-RU" sz="1600" u="sng"/>
              <a:t>.</a:t>
            </a:r>
            <a:r>
              <a:rPr lang="en-US" sz="1600" b="1"/>
              <a:t> Toshiba</a:t>
            </a:r>
            <a:endParaRPr lang="ru-RU" sz="160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33375" y="560388"/>
            <a:ext cx="28082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 04.06.12</a:t>
            </a:r>
          </a:p>
          <a:p>
            <a:r>
              <a:rPr lang="ru-RU" sz="1400" b="1" dirty="0"/>
              <a:t>Ф.И.О: </a:t>
            </a:r>
            <a:r>
              <a:rPr lang="ru-RU" sz="1400" b="1" dirty="0" err="1" smtClean="0"/>
              <a:t>Алалыкина</a:t>
            </a:r>
            <a:r>
              <a:rPr lang="ru-RU" sz="1400" b="1" dirty="0" smtClean="0"/>
              <a:t> В.С.</a:t>
            </a:r>
            <a:endParaRPr lang="ru-RU" sz="1400" b="1" dirty="0"/>
          </a:p>
          <a:p>
            <a:r>
              <a:rPr lang="ru-RU" sz="1400" b="1" dirty="0"/>
              <a:t>Год рождения: </a:t>
            </a:r>
            <a:r>
              <a:rPr lang="ru-RU" sz="1400" b="1" dirty="0" smtClean="0"/>
              <a:t>1942</a:t>
            </a:r>
            <a:endParaRPr lang="ru-RU" sz="1400" b="1" dirty="0"/>
          </a:p>
          <a:p>
            <a:r>
              <a:rPr lang="ru-RU" sz="1400" b="1" dirty="0"/>
              <a:t>Диагноз: </a:t>
            </a:r>
            <a:r>
              <a:rPr lang="ru-RU" sz="1400" b="1" dirty="0" smtClean="0"/>
              <a:t>ХРБС</a:t>
            </a:r>
            <a:endParaRPr lang="ru-RU" sz="1400" b="1" dirty="0"/>
          </a:p>
          <a:p>
            <a:r>
              <a:rPr lang="ru-RU" sz="1400" b="1" dirty="0"/>
              <a:t>Отделение: 10   № </a:t>
            </a:r>
            <a:r>
              <a:rPr lang="ru-RU" sz="1400" b="1" dirty="0" smtClean="0"/>
              <a:t>3725</a:t>
            </a:r>
            <a:endParaRPr lang="ru-RU" sz="1400" b="1" dirty="0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/>
              <a:t>    Под м/анестезией:</a:t>
            </a:r>
          </a:p>
          <a:p>
            <a:r>
              <a:rPr lang="ru-RU" sz="1600"/>
              <a:t>        новокаин</a:t>
            </a:r>
          </a:p>
          <a:p>
            <a:r>
              <a:rPr lang="ru-RU" sz="1600"/>
              <a:t>        лидокаин  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1170432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37" name="Group 1889"/>
          <p:cNvGraphicFramePr>
            <a:graphicFrameLocks noGrp="1"/>
          </p:cNvGraphicFramePr>
          <p:nvPr/>
        </p:nvGraphicFramePr>
        <p:xfrm>
          <a:off x="115888" y="4953000"/>
          <a:ext cx="6553200" cy="2216595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431800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5.0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3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/>
              <a:t>Контраст:</a:t>
            </a:r>
            <a:endParaRPr lang="en-US" sz="1800" dirty="0"/>
          </a:p>
          <a:p>
            <a:r>
              <a:rPr lang="ru-RU" sz="1600" dirty="0"/>
              <a:t>      </a:t>
            </a:r>
            <a:r>
              <a:rPr lang="ru-RU" sz="1400" dirty="0"/>
              <a:t>Ультравист 370 </a:t>
            </a:r>
            <a:r>
              <a:rPr lang="ru-RU" sz="1400" dirty="0" smtClean="0"/>
              <a:t>   100мл</a:t>
            </a:r>
            <a:r>
              <a:rPr lang="ru-RU" sz="1400" dirty="0"/>
              <a:t>. </a:t>
            </a:r>
            <a:endParaRPr lang="en-US" sz="1400" dirty="0"/>
          </a:p>
          <a:p>
            <a:r>
              <a:rPr lang="ru-RU" sz="1400" dirty="0"/>
              <a:t>      </a:t>
            </a:r>
            <a:r>
              <a:rPr lang="ru-RU" sz="1400" dirty="0" err="1"/>
              <a:t>Омнипак</a:t>
            </a:r>
            <a:r>
              <a:rPr lang="ru-RU" sz="1400" dirty="0"/>
              <a:t> 350        50 мл.</a:t>
            </a:r>
          </a:p>
          <a:p>
            <a:r>
              <a:rPr lang="ru-RU" sz="1400" dirty="0"/>
              <a:t>      </a:t>
            </a:r>
            <a:r>
              <a:rPr lang="ru-RU" sz="1400" dirty="0" err="1"/>
              <a:t>Визипак</a:t>
            </a:r>
            <a:r>
              <a:rPr lang="ru-RU" sz="1400" dirty="0"/>
              <a:t> 320          мл.</a:t>
            </a:r>
            <a:endParaRPr lang="en-US" sz="1400" dirty="0"/>
          </a:p>
          <a:p>
            <a:r>
              <a:rPr lang="en-US" sz="1400" dirty="0"/>
              <a:t>    </a:t>
            </a:r>
            <a:endParaRPr lang="ru-RU" sz="1400" dirty="0"/>
          </a:p>
        </p:txBody>
      </p:sp>
      <p:sp>
        <p:nvSpPr>
          <p:cNvPr id="2114" name="Rectangle 1224"/>
          <p:cNvSpPr>
            <a:spLocks noChangeArrowheads="1"/>
          </p:cNvSpPr>
          <p:nvPr/>
        </p:nvSpPr>
        <p:spPr bwMode="auto">
          <a:xfrm>
            <a:off x="520700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5" name="Rectangle 1225"/>
          <p:cNvSpPr>
            <a:spLocks noChangeArrowheads="1"/>
          </p:cNvSpPr>
          <p:nvPr/>
        </p:nvSpPr>
        <p:spPr bwMode="auto">
          <a:xfrm>
            <a:off x="333375" y="32972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6" name="Rectangle 1226"/>
          <p:cNvSpPr>
            <a:spLocks noChangeArrowheads="1"/>
          </p:cNvSpPr>
          <p:nvPr/>
        </p:nvSpPr>
        <p:spPr bwMode="auto">
          <a:xfrm>
            <a:off x="333375" y="35131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7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8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19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20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21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4.0мин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2.4 </a:t>
            </a:r>
            <a:r>
              <a:rPr lang="ru-RU" sz="1400" dirty="0" err="1"/>
              <a:t>мЗв</a:t>
            </a:r>
            <a:r>
              <a:rPr lang="en-US" sz="1400" dirty="0"/>
              <a:t> </a:t>
            </a:r>
            <a:r>
              <a:rPr lang="ru-RU" sz="1400" dirty="0"/>
              <a:t>     </a:t>
            </a:r>
          </a:p>
        </p:txBody>
      </p:sp>
      <p:sp>
        <p:nvSpPr>
          <p:cNvPr id="2122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3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4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5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6</a:t>
            </a:r>
            <a:r>
              <a:rPr lang="en-US" sz="1400"/>
              <a:t>F                        </a:t>
            </a:r>
            <a:endParaRPr lang="ru-RU" sz="1400"/>
          </a:p>
        </p:txBody>
      </p:sp>
      <p:sp>
        <p:nvSpPr>
          <p:cNvPr id="2126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7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8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9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0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239125"/>
          <a:ext cx="5976937" cy="10001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647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однор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1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2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3" name="Rectangle 1861"/>
          <p:cNvSpPr>
            <a:spLocks noChangeArrowheads="1"/>
          </p:cNvSpPr>
          <p:nvPr/>
        </p:nvSpPr>
        <p:spPr bwMode="auto">
          <a:xfrm>
            <a:off x="141287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54" name="Rectangle 1872"/>
          <p:cNvSpPr>
            <a:spLocks noChangeArrowheads="1"/>
          </p:cNvSpPr>
          <p:nvPr/>
        </p:nvSpPr>
        <p:spPr bwMode="auto">
          <a:xfrm>
            <a:off x="2928938" y="1281113"/>
            <a:ext cx="3713162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/>
              <a:t>Рентгенхирург           </a:t>
            </a:r>
            <a:r>
              <a:rPr lang="ru-RU" sz="1800"/>
              <a:t>Щербаков А.С.</a:t>
            </a:r>
            <a:endParaRPr lang="ru-RU" sz="1400"/>
          </a:p>
          <a:p>
            <a:r>
              <a:rPr lang="ru-RU" sz="1400" b="1"/>
              <a:t>Операционная м</a:t>
            </a:r>
            <a:r>
              <a:rPr lang="en-US" sz="1400" b="1"/>
              <a:t>/</a:t>
            </a:r>
            <a:r>
              <a:rPr lang="ru-RU" sz="1400" b="1"/>
              <a:t>С    </a:t>
            </a:r>
            <a:r>
              <a:rPr lang="ru-RU" sz="1400"/>
              <a:t>КАЗАНЦЕВА А.М.</a:t>
            </a:r>
          </a:p>
          <a:p>
            <a:r>
              <a:rPr lang="ru-RU" sz="1400" b="1"/>
              <a:t>Анестезиолог::</a:t>
            </a:r>
            <a:r>
              <a:rPr lang="ru-RU" sz="1400"/>
              <a:t>.         СМИРНОВА В.П.</a:t>
            </a:r>
          </a:p>
          <a:p>
            <a:r>
              <a:rPr lang="ru-RU" sz="1400" b="1"/>
              <a:t>М/с анестезист           </a:t>
            </a:r>
            <a:r>
              <a:rPr lang="ru-RU" sz="1400"/>
              <a:t>КАПРАЛОВА Е.А.</a:t>
            </a:r>
          </a:p>
          <a:p>
            <a:r>
              <a:rPr lang="ru-RU" sz="1400" b="1"/>
              <a:t>Рентгенлаборант</a:t>
            </a:r>
            <a:r>
              <a:rPr lang="ru-RU" sz="1400"/>
              <a:t>:      МЕЛЕКА Е.А.</a:t>
            </a:r>
          </a:p>
        </p:txBody>
      </p:sp>
      <p:sp>
        <p:nvSpPr>
          <p:cNvPr id="2155" name="Rectangle 1880"/>
          <p:cNvSpPr>
            <a:spLocks noChangeArrowheads="1"/>
          </p:cNvSpPr>
          <p:nvPr/>
        </p:nvSpPr>
        <p:spPr bwMode="auto">
          <a:xfrm>
            <a:off x="260350" y="76898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56" name="Rectangle 1232"/>
          <p:cNvSpPr>
            <a:spLocks noChangeArrowheads="1"/>
          </p:cNvSpPr>
          <p:nvPr/>
        </p:nvSpPr>
        <p:spPr bwMode="auto">
          <a:xfrm flipH="1">
            <a:off x="285750" y="7953375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2888" y="0"/>
            <a:ext cx="7100888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/>
              <a:t>                                                                  </a:t>
            </a:r>
            <a:endParaRPr lang="ru-RU" sz="1400" b="1"/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52"/>
          <p:cNvSpPr>
            <a:spLocks noChangeArrowheads="1"/>
          </p:cNvSpPr>
          <p:nvPr/>
        </p:nvSpPr>
        <p:spPr bwMode="auto">
          <a:xfrm>
            <a:off x="0" y="3873500"/>
            <a:ext cx="6858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1200" b="1" dirty="0"/>
          </a:p>
          <a:p>
            <a:pPr algn="ctr"/>
            <a:r>
              <a:rPr lang="ru-RU" sz="1200" b="1" dirty="0"/>
              <a:t>ЗАКЛЮЧЕНИЕ:</a:t>
            </a:r>
          </a:p>
          <a:p>
            <a:pPr algn="just"/>
            <a:r>
              <a:rPr lang="ru-RU" sz="1200" b="1" dirty="0"/>
              <a:t>Тип коронарного кровотока</a:t>
            </a:r>
            <a:r>
              <a:rPr lang="ru-RU" sz="1200" dirty="0"/>
              <a:t>: </a:t>
            </a:r>
            <a:r>
              <a:rPr lang="ru-RU" sz="1200" dirty="0" smtClean="0"/>
              <a:t>правый</a:t>
            </a:r>
            <a:endParaRPr lang="ru-RU" sz="1200" dirty="0"/>
          </a:p>
          <a:p>
            <a:pPr algn="just"/>
            <a:r>
              <a:rPr lang="ru-RU" sz="1200" b="1" dirty="0"/>
              <a:t>Характер патологического процесса в венечных артериях</a:t>
            </a:r>
            <a:r>
              <a:rPr lang="ru-RU" sz="1200" dirty="0"/>
              <a:t>: </a:t>
            </a:r>
            <a:r>
              <a:rPr lang="ru-RU" sz="1200" dirty="0" smtClean="0"/>
              <a:t>а</a:t>
            </a:r>
            <a:endParaRPr lang="ru-RU" sz="1200" dirty="0"/>
          </a:p>
          <a:p>
            <a:pPr algn="just"/>
            <a:r>
              <a:rPr lang="ru-RU" sz="1200" b="1" dirty="0"/>
              <a:t>Ствол ЛКА</a:t>
            </a:r>
            <a:r>
              <a:rPr lang="ru-RU" sz="1200" dirty="0"/>
              <a:t>: норма</a:t>
            </a:r>
          </a:p>
          <a:p>
            <a:pPr algn="just"/>
            <a:r>
              <a:rPr lang="ru-RU" sz="1200" b="1" dirty="0"/>
              <a:t>Бассейн ПМЖА</a:t>
            </a:r>
            <a:r>
              <a:rPr lang="ru-RU" sz="1200" dirty="0"/>
              <a:t>: </a:t>
            </a:r>
            <a:r>
              <a:rPr lang="ru-RU" sz="1200" dirty="0" smtClean="0"/>
              <a:t>умеренный перегиб зоне среднего сегмента. </a:t>
            </a:r>
            <a:r>
              <a:rPr lang="en-US" sz="1200" dirty="0" smtClean="0"/>
              <a:t>TIMI III</a:t>
            </a:r>
            <a:endParaRPr lang="ru-RU" sz="1200" dirty="0"/>
          </a:p>
          <a:p>
            <a:pPr algn="just"/>
            <a:r>
              <a:rPr lang="ru-RU" sz="1200" b="1" dirty="0"/>
              <a:t>Бассейн ОА</a:t>
            </a:r>
            <a:r>
              <a:rPr lang="ru-RU" sz="1200" dirty="0"/>
              <a:t>: </a:t>
            </a:r>
            <a:r>
              <a:rPr lang="ru-RU" sz="1200" dirty="0" smtClean="0"/>
              <a:t>норма. </a:t>
            </a:r>
            <a:r>
              <a:rPr lang="en-US" sz="1200" dirty="0" smtClean="0"/>
              <a:t>TIMI III</a:t>
            </a:r>
            <a:r>
              <a:rPr lang="ru-RU" sz="1200" dirty="0" smtClean="0"/>
              <a:t>.</a:t>
            </a:r>
            <a:endParaRPr lang="ru-RU" sz="1200" dirty="0"/>
          </a:p>
          <a:p>
            <a:pPr algn="just"/>
            <a:r>
              <a:rPr lang="ru-RU" sz="1200" b="1" dirty="0"/>
              <a:t>Бассейн ПКА</a:t>
            </a:r>
            <a:r>
              <a:rPr lang="ru-RU" sz="1200" dirty="0"/>
              <a:t>:</a:t>
            </a:r>
            <a:r>
              <a:rPr lang="en-US" sz="1200" dirty="0"/>
              <a:t> </a:t>
            </a:r>
            <a:r>
              <a:rPr lang="ru-RU" sz="1200" dirty="0" smtClean="0"/>
              <a:t>норма. </a:t>
            </a:r>
            <a:r>
              <a:rPr lang="en-US" sz="1200" dirty="0" smtClean="0"/>
              <a:t>TIMI III.</a:t>
            </a:r>
            <a:endParaRPr lang="ru-RU" sz="1200" dirty="0"/>
          </a:p>
          <a:p>
            <a:pPr algn="just"/>
            <a:r>
              <a:rPr lang="ru-RU" sz="1200" b="1" dirty="0"/>
              <a:t>Наличие коллатерального кровотока</a:t>
            </a:r>
            <a:r>
              <a:rPr lang="ru-RU" sz="1200" dirty="0" smtClean="0"/>
              <a:t>:</a:t>
            </a:r>
            <a:r>
              <a:rPr lang="en-US" sz="1200" dirty="0" smtClean="0"/>
              <a:t> </a:t>
            </a:r>
            <a:r>
              <a:rPr lang="ru-RU" sz="1200" dirty="0" smtClean="0"/>
              <a:t>нет </a:t>
            </a:r>
            <a:endParaRPr lang="ru-RU" sz="1200" dirty="0"/>
          </a:p>
          <a:p>
            <a:pPr algn="just"/>
            <a:r>
              <a:rPr lang="ru-RU" sz="1200" b="1" dirty="0"/>
              <a:t>Сократительная функция ЛЖ</a:t>
            </a:r>
            <a:r>
              <a:rPr lang="ru-RU" sz="1200" dirty="0" smtClean="0"/>
              <a:t>: </a:t>
            </a:r>
            <a:endParaRPr lang="ru-RU" sz="1200" dirty="0"/>
          </a:p>
          <a:p>
            <a:pPr algn="just"/>
            <a:endParaRPr lang="ru-RU" sz="1200" dirty="0"/>
          </a:p>
          <a:p>
            <a:pPr algn="just"/>
            <a:endParaRPr lang="ru-RU" sz="1200" dirty="0"/>
          </a:p>
          <a:p>
            <a:pPr algn="just"/>
            <a:r>
              <a:rPr lang="ru-RU" sz="1200" b="1" dirty="0"/>
              <a:t>РЕКОМЕНДОВАНО:</a:t>
            </a:r>
            <a:r>
              <a:rPr lang="en-US" sz="1200" b="1" dirty="0"/>
              <a:t> </a:t>
            </a:r>
            <a:endParaRPr lang="ru-RU" sz="1200" b="1" dirty="0"/>
          </a:p>
          <a:p>
            <a:pPr algn="just"/>
            <a:r>
              <a:rPr lang="ru-RU" sz="1200" dirty="0"/>
              <a:t>-Постельный режим 24 часа. </a:t>
            </a:r>
          </a:p>
          <a:p>
            <a:pPr algn="just"/>
            <a:r>
              <a:rPr lang="ru-RU" sz="1200" dirty="0"/>
              <a:t> -Контроль  места пункции.</a:t>
            </a:r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r>
              <a:rPr lang="ru-RU" sz="1200" b="1" dirty="0"/>
              <a:t>                                                                                                                     Врач:</a:t>
            </a:r>
            <a:r>
              <a:rPr lang="ru-RU" sz="1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12212</TotalTime>
  <Words>264</Words>
  <Application>Microsoft PowerPoint</Application>
  <PresentationFormat>Лист A4 (210x297 мм)</PresentationFormat>
  <Paragraphs>102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Times New Roman</vt:lpstr>
      <vt:lpstr>Arial</vt:lpstr>
      <vt:lpstr>Оформление по умолчанию</vt:lpstr>
      <vt:lpstr>Слайд 1</vt:lpstr>
      <vt:lpstr>Слайд 2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2035</cp:revision>
  <cp:lastPrinted>1999-11-01T09:58:52Z</cp:lastPrinted>
  <dcterms:created xsi:type="dcterms:W3CDTF">1998-03-02T15:35:32Z</dcterms:created>
  <dcterms:modified xsi:type="dcterms:W3CDTF">2012-06-04T11:00:07Z</dcterms:modified>
</cp:coreProperties>
</file>