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555163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6012" autoAdjust="0"/>
    <p:restoredTop sz="98682" autoAdjust="0"/>
  </p:normalViewPr>
  <p:slideViewPr>
    <p:cSldViewPr>
      <p:cViewPr>
        <p:scale>
          <a:sx n="75" d="100"/>
          <a:sy n="75" d="100"/>
        </p:scale>
        <p:origin x="-1458" y="-1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187575" y="715963"/>
            <a:ext cx="2482850" cy="3584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38663"/>
            <a:ext cx="5486400" cy="430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75738"/>
            <a:ext cx="29718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075738"/>
            <a:ext cx="29718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E8BEA45-DEA3-4385-BA1D-DEC64CCDE28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5BBBD2-EDC5-4F45-B8D7-43836FDEBDC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65FA7-E93A-4C31-BC27-CB8482B6B33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886325" y="881063"/>
            <a:ext cx="1457325" cy="7924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14350" y="881063"/>
            <a:ext cx="4219575" cy="7924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54A04-0D2E-4B1A-889B-6E2B62001E0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514350" y="881063"/>
            <a:ext cx="5829300" cy="7924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8E8F8-8848-4AFE-8474-5345A202CB2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B10D1-2F5D-45CA-81D2-895DF4C0E58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FA752F-67C1-4A41-ACA4-26004AB291A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1435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D5566-943F-41BC-877C-90016E3D23C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879EF7-CB59-4F8C-839B-A1F506BCB5D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D53DF-E76A-4BDC-929D-2974A7E8885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55AF7-C15F-48F7-ACA2-36FA0F4EF5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A365B-0C1F-4F65-9D4B-51A23739B5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EA7813-9030-4793-AFCD-9D04D2532EE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81063"/>
            <a:ext cx="582930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862263"/>
            <a:ext cx="58293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9024938"/>
            <a:ext cx="21717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BBADE9F-8472-4119-A732-16251DAF5DC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152400" y="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b="1"/>
              <a:t>ЯРОСЛАВСКАЯ ОБЛАСТНАЯ </a:t>
            </a:r>
          </a:p>
          <a:p>
            <a:pPr algn="ctr"/>
            <a:r>
              <a:rPr lang="ru-RU" sz="1600" b="1"/>
              <a:t>КЛИНИЧЕСКАЯ БОЛЬНИЦА.</a:t>
            </a:r>
          </a:p>
          <a:p>
            <a:pPr algn="ctr"/>
            <a:r>
              <a:rPr lang="ru-RU" sz="1600" b="1"/>
              <a:t>КАБИНЕТ  АНГИОГРАФИИ.</a:t>
            </a:r>
          </a:p>
          <a:p>
            <a:pPr algn="ctr"/>
            <a:r>
              <a:rPr lang="ru-RU" sz="1600" b="1" u="sng"/>
              <a:t> КОРОНАРОГРАФИЯ</a:t>
            </a:r>
            <a:r>
              <a:rPr lang="ru-RU" sz="1600" u="sng"/>
              <a:t>.</a:t>
            </a:r>
            <a:r>
              <a:rPr lang="en-US" sz="1600" b="1"/>
              <a:t> Toshiba</a:t>
            </a:r>
            <a:endParaRPr lang="ru-RU" sz="1600"/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333375" y="560388"/>
            <a:ext cx="2808288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400" b="1" dirty="0"/>
              <a:t>Дата:  </a:t>
            </a:r>
            <a:r>
              <a:rPr lang="ru-RU" sz="1400" b="1" dirty="0" smtClean="0"/>
              <a:t>04.06.12</a:t>
            </a:r>
            <a:endParaRPr lang="ru-RU" sz="1400" b="1" dirty="0"/>
          </a:p>
          <a:p>
            <a:r>
              <a:rPr lang="ru-RU" sz="1400" b="1" dirty="0"/>
              <a:t>Ф.И.О: </a:t>
            </a:r>
            <a:r>
              <a:rPr lang="ru-RU" sz="1400" b="1" dirty="0" smtClean="0"/>
              <a:t>Виноградов А.М.</a:t>
            </a:r>
            <a:endParaRPr lang="ru-RU" sz="1400" b="1" dirty="0"/>
          </a:p>
          <a:p>
            <a:r>
              <a:rPr lang="ru-RU" sz="1400" b="1" dirty="0"/>
              <a:t>Год рождения: </a:t>
            </a:r>
            <a:r>
              <a:rPr lang="ru-RU" sz="1400" b="1" dirty="0" smtClean="0"/>
              <a:t>1962</a:t>
            </a:r>
            <a:endParaRPr lang="ru-RU" sz="1400" b="1" dirty="0"/>
          </a:p>
          <a:p>
            <a:r>
              <a:rPr lang="ru-RU" sz="1400" b="1" dirty="0"/>
              <a:t>Диагноз: ИБС</a:t>
            </a:r>
          </a:p>
          <a:p>
            <a:r>
              <a:rPr lang="ru-RU" sz="1400" b="1" dirty="0"/>
              <a:t>Отделение: 10   № </a:t>
            </a:r>
            <a:r>
              <a:rPr lang="ru-RU" sz="1400" b="1" dirty="0" smtClean="0"/>
              <a:t>3818</a:t>
            </a:r>
            <a:endParaRPr lang="ru-RU" sz="1400" b="1" dirty="0"/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0" y="2360613"/>
            <a:ext cx="3124200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600"/>
              <a:t>    Под м/анестезией:</a:t>
            </a:r>
          </a:p>
          <a:p>
            <a:r>
              <a:rPr lang="ru-RU" sz="1600"/>
              <a:t>        новокаин</a:t>
            </a:r>
          </a:p>
          <a:p>
            <a:r>
              <a:rPr lang="ru-RU" sz="1600"/>
              <a:t>        лидокаин  </a:t>
            </a:r>
          </a:p>
          <a:p>
            <a:r>
              <a:rPr lang="ru-RU" sz="1600"/>
              <a:t>        </a:t>
            </a:r>
          </a:p>
          <a:p>
            <a:r>
              <a:rPr lang="ru-RU" sz="1400"/>
              <a:t> </a:t>
            </a:r>
          </a:p>
        </p:txBody>
      </p:sp>
      <p:graphicFrame>
        <p:nvGraphicFramePr>
          <p:cNvPr id="3807" name="Group 1759"/>
          <p:cNvGraphicFramePr>
            <a:graphicFrameLocks noGrp="1"/>
          </p:cNvGraphicFramePr>
          <p:nvPr/>
        </p:nvGraphicFramePr>
        <p:xfrm>
          <a:off x="4149725" y="2936875"/>
          <a:ext cx="2160588" cy="1170432"/>
        </p:xfrm>
        <a:graphic>
          <a:graphicData uri="http://schemas.openxmlformats.org/drawingml/2006/table">
            <a:tbl>
              <a:tblPr/>
              <a:tblGrid>
                <a:gridCol w="1044575"/>
                <a:gridCol w="539750"/>
                <a:gridCol w="5762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femoralis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axillaris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37" name="Group 1889"/>
          <p:cNvGraphicFramePr>
            <a:graphicFrameLocks noGrp="1"/>
          </p:cNvGraphicFramePr>
          <p:nvPr/>
        </p:nvGraphicFramePr>
        <p:xfrm>
          <a:off x="115888" y="4953000"/>
          <a:ext cx="6553200" cy="2216595"/>
        </p:xfrm>
        <a:graphic>
          <a:graphicData uri="http://schemas.openxmlformats.org/drawingml/2006/table">
            <a:tbl>
              <a:tblPr/>
              <a:tblGrid>
                <a:gridCol w="863600"/>
                <a:gridCol w="792162"/>
                <a:gridCol w="863600"/>
                <a:gridCol w="720725"/>
                <a:gridCol w="863600"/>
                <a:gridCol w="792163"/>
                <a:gridCol w="720725"/>
                <a:gridCol w="936625"/>
              </a:tblGrid>
              <a:tr h="431800">
                <a:tc gridSpan="8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катетеры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8300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ЛКА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ПКА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аорта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67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Д-тр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Д-тр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Д-тр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Judkins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Pigtail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Amplatz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13" name="Text Box 1217"/>
          <p:cNvSpPr txBox="1">
            <a:spLocks noChangeArrowheads="1"/>
          </p:cNvSpPr>
          <p:nvPr/>
        </p:nvSpPr>
        <p:spPr bwMode="auto">
          <a:xfrm>
            <a:off x="188913" y="7113588"/>
            <a:ext cx="3405187" cy="126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800" dirty="0"/>
              <a:t>Контраст:</a:t>
            </a:r>
            <a:endParaRPr lang="en-US" sz="1800" dirty="0"/>
          </a:p>
          <a:p>
            <a:r>
              <a:rPr lang="ru-RU" sz="1600" dirty="0"/>
              <a:t>      </a:t>
            </a:r>
            <a:r>
              <a:rPr lang="ru-RU" sz="1400" dirty="0"/>
              <a:t>Ультравист 370 </a:t>
            </a:r>
            <a:r>
              <a:rPr lang="ru-RU" sz="1400" dirty="0" smtClean="0"/>
              <a:t>  100  мл</a:t>
            </a:r>
            <a:r>
              <a:rPr lang="ru-RU" sz="1400" dirty="0"/>
              <a:t>. </a:t>
            </a:r>
            <a:endParaRPr lang="en-US" sz="1400" dirty="0"/>
          </a:p>
          <a:p>
            <a:r>
              <a:rPr lang="ru-RU" sz="1400" dirty="0"/>
              <a:t>      </a:t>
            </a:r>
            <a:r>
              <a:rPr lang="ru-RU" sz="1400" dirty="0" err="1"/>
              <a:t>Омнипак</a:t>
            </a:r>
            <a:r>
              <a:rPr lang="ru-RU" sz="1400" dirty="0"/>
              <a:t> 350        50 мл.</a:t>
            </a:r>
          </a:p>
          <a:p>
            <a:r>
              <a:rPr lang="ru-RU" sz="1400" dirty="0"/>
              <a:t>      </a:t>
            </a:r>
            <a:r>
              <a:rPr lang="ru-RU" sz="1400" dirty="0" err="1"/>
              <a:t>Визипак</a:t>
            </a:r>
            <a:r>
              <a:rPr lang="ru-RU" sz="1400" dirty="0"/>
              <a:t> 320          мл.</a:t>
            </a:r>
            <a:endParaRPr lang="en-US" sz="1400" dirty="0"/>
          </a:p>
          <a:p>
            <a:r>
              <a:rPr lang="en-US" sz="1400" dirty="0"/>
              <a:t>    </a:t>
            </a:r>
            <a:endParaRPr lang="ru-RU" sz="1400" dirty="0"/>
          </a:p>
        </p:txBody>
      </p:sp>
      <p:sp>
        <p:nvSpPr>
          <p:cNvPr id="2114" name="Rectangle 1224"/>
          <p:cNvSpPr>
            <a:spLocks noChangeArrowheads="1"/>
          </p:cNvSpPr>
          <p:nvPr/>
        </p:nvSpPr>
        <p:spPr bwMode="auto">
          <a:xfrm>
            <a:off x="520700" y="4232275"/>
            <a:ext cx="63373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По проводнику поэтапная катетеризация</a:t>
            </a:r>
            <a:r>
              <a:rPr lang="en-US" sz="1400"/>
              <a:t>:</a:t>
            </a:r>
          </a:p>
          <a:p>
            <a:r>
              <a:rPr lang="ru-RU" sz="1400"/>
              <a:t>                                                             ЛКА </a:t>
            </a:r>
            <a:r>
              <a:rPr lang="en-US" sz="1400"/>
              <a:t>                          </a:t>
            </a:r>
            <a:r>
              <a:rPr lang="ru-RU" sz="1400"/>
              <a:t>ПКА </a:t>
            </a:r>
            <a:endParaRPr lang="en-US" sz="1400"/>
          </a:p>
          <a:p>
            <a:r>
              <a:rPr lang="ru-RU" sz="1400"/>
              <a:t>Гр. аорта               ЛЖ </a:t>
            </a:r>
            <a:r>
              <a:rPr lang="en-US" sz="1400"/>
              <a:t>               </a:t>
            </a:r>
            <a:r>
              <a:rPr lang="ru-RU" sz="1400"/>
              <a:t>Вн. Гр. Арт.</a:t>
            </a:r>
            <a:r>
              <a:rPr lang="en-US" sz="1400"/>
              <a:t>       </a:t>
            </a:r>
            <a:r>
              <a:rPr lang="ru-RU" sz="1400"/>
              <a:t>         Лев. ПкА</a:t>
            </a:r>
            <a:endParaRPr lang="en-US" sz="1400"/>
          </a:p>
          <a:p>
            <a:r>
              <a:rPr lang="en-US" sz="1400"/>
              <a:t>                                                                </a:t>
            </a:r>
            <a:r>
              <a:rPr lang="ru-RU" sz="1400"/>
              <a:t>   </a:t>
            </a:r>
          </a:p>
        </p:txBody>
      </p:sp>
      <p:sp>
        <p:nvSpPr>
          <p:cNvPr id="2115" name="Rectangle 1225"/>
          <p:cNvSpPr>
            <a:spLocks noChangeArrowheads="1"/>
          </p:cNvSpPr>
          <p:nvPr/>
        </p:nvSpPr>
        <p:spPr bwMode="auto">
          <a:xfrm>
            <a:off x="333375" y="32972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6" name="Rectangle 1226"/>
          <p:cNvSpPr>
            <a:spLocks noChangeArrowheads="1"/>
          </p:cNvSpPr>
          <p:nvPr/>
        </p:nvSpPr>
        <p:spPr bwMode="auto">
          <a:xfrm>
            <a:off x="333375" y="35131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7" name="Rectangle 1228"/>
          <p:cNvSpPr>
            <a:spLocks noChangeArrowheads="1"/>
          </p:cNvSpPr>
          <p:nvPr/>
        </p:nvSpPr>
        <p:spPr bwMode="auto">
          <a:xfrm>
            <a:off x="3933825" y="45212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8" name="Rectangle 1229"/>
          <p:cNvSpPr>
            <a:spLocks noChangeArrowheads="1"/>
          </p:cNvSpPr>
          <p:nvPr/>
        </p:nvSpPr>
        <p:spPr bwMode="auto">
          <a:xfrm>
            <a:off x="3933825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 </a:t>
            </a:r>
          </a:p>
        </p:txBody>
      </p:sp>
      <p:sp>
        <p:nvSpPr>
          <p:cNvPr id="2119" name="Rectangle 1230"/>
          <p:cNvSpPr>
            <a:spLocks noChangeArrowheads="1"/>
          </p:cNvSpPr>
          <p:nvPr/>
        </p:nvSpPr>
        <p:spPr bwMode="auto">
          <a:xfrm>
            <a:off x="5876925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120" name="Rectangle 1232"/>
          <p:cNvSpPr>
            <a:spLocks noChangeArrowheads="1"/>
          </p:cNvSpPr>
          <p:nvPr/>
        </p:nvSpPr>
        <p:spPr bwMode="auto">
          <a:xfrm>
            <a:off x="260350" y="747395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121" name="Text Box 1411"/>
          <p:cNvSpPr txBox="1">
            <a:spLocks noChangeArrowheads="1"/>
          </p:cNvSpPr>
          <p:nvPr/>
        </p:nvSpPr>
        <p:spPr bwMode="auto">
          <a:xfrm>
            <a:off x="3500438" y="7329488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Время </a:t>
            </a:r>
            <a:r>
              <a:rPr lang="en-US" sz="1400" dirty="0"/>
              <a:t>R</a:t>
            </a:r>
            <a:r>
              <a:rPr lang="ru-RU" sz="1400" dirty="0"/>
              <a:t>-скопии </a:t>
            </a:r>
            <a:r>
              <a:rPr lang="ru-RU" sz="1400" dirty="0" smtClean="0"/>
              <a:t>1.7мин</a:t>
            </a:r>
            <a:r>
              <a:rPr lang="ru-RU" sz="1400" dirty="0"/>
              <a:t>.</a:t>
            </a:r>
          </a:p>
          <a:p>
            <a:r>
              <a:rPr lang="ru-RU" sz="1400" dirty="0"/>
              <a:t>Доза облучения 2.4 </a:t>
            </a:r>
            <a:r>
              <a:rPr lang="ru-RU" sz="1400" dirty="0" err="1"/>
              <a:t>мЗв</a:t>
            </a:r>
            <a:r>
              <a:rPr lang="en-US" sz="1400" dirty="0"/>
              <a:t> </a:t>
            </a:r>
            <a:r>
              <a:rPr lang="ru-RU" sz="1400" dirty="0"/>
              <a:t>     </a:t>
            </a:r>
          </a:p>
        </p:txBody>
      </p:sp>
      <p:sp>
        <p:nvSpPr>
          <p:cNvPr id="2122" name="Rectangle 1412"/>
          <p:cNvSpPr>
            <a:spLocks noChangeArrowheads="1"/>
          </p:cNvSpPr>
          <p:nvPr/>
        </p:nvSpPr>
        <p:spPr bwMode="auto">
          <a:xfrm>
            <a:off x="2997200" y="2936875"/>
            <a:ext cx="904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Пункция:</a:t>
            </a:r>
          </a:p>
        </p:txBody>
      </p:sp>
      <p:pic>
        <p:nvPicPr>
          <p:cNvPr id="2123" name="Picture 1451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200025"/>
            <a:ext cx="73977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24" name="Rectangle 1750"/>
          <p:cNvSpPr>
            <a:spLocks noChangeArrowheads="1"/>
          </p:cNvSpPr>
          <p:nvPr/>
        </p:nvSpPr>
        <p:spPr bwMode="auto">
          <a:xfrm>
            <a:off x="5876925" y="45212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5" name="Text Box 1751"/>
          <p:cNvSpPr txBox="1">
            <a:spLocks noChangeArrowheads="1"/>
          </p:cNvSpPr>
          <p:nvPr/>
        </p:nvSpPr>
        <p:spPr bwMode="auto">
          <a:xfrm>
            <a:off x="476250" y="3944938"/>
            <a:ext cx="5780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Установлен интродьюссер:  6</a:t>
            </a:r>
            <a:r>
              <a:rPr lang="en-US" sz="1400"/>
              <a:t>F                        </a:t>
            </a:r>
            <a:endParaRPr lang="ru-RU" sz="1400"/>
          </a:p>
        </p:txBody>
      </p:sp>
      <p:sp>
        <p:nvSpPr>
          <p:cNvPr id="2126" name="Rectangle 1752"/>
          <p:cNvSpPr>
            <a:spLocks noChangeArrowheads="1"/>
          </p:cNvSpPr>
          <p:nvPr/>
        </p:nvSpPr>
        <p:spPr bwMode="auto">
          <a:xfrm>
            <a:off x="2997200" y="401637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7" name="Line 175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28" name="Line 1756"/>
          <p:cNvSpPr>
            <a:spLocks noChangeShapeType="1"/>
          </p:cNvSpPr>
          <p:nvPr/>
        </p:nvSpPr>
        <p:spPr bwMode="auto">
          <a:xfrm>
            <a:off x="685800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29" name="Line 1757"/>
          <p:cNvSpPr>
            <a:spLocks noChangeShapeType="1"/>
          </p:cNvSpPr>
          <p:nvPr/>
        </p:nvSpPr>
        <p:spPr bwMode="auto">
          <a:xfrm flipH="1">
            <a:off x="0" y="990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30" name="Line 1758"/>
          <p:cNvSpPr>
            <a:spLocks noChangeShapeType="1"/>
          </p:cNvSpPr>
          <p:nvPr/>
        </p:nvSpPr>
        <p:spPr bwMode="auto">
          <a:xfrm flipV="1">
            <a:off x="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3908" name="Group 1860"/>
          <p:cNvGraphicFramePr>
            <a:graphicFrameLocks noGrp="1"/>
          </p:cNvGraphicFramePr>
          <p:nvPr/>
        </p:nvGraphicFramePr>
        <p:xfrm>
          <a:off x="188913" y="8239125"/>
          <a:ext cx="5976937" cy="1000132"/>
        </p:xfrm>
        <a:graphic>
          <a:graphicData uri="http://schemas.openxmlformats.org/drawingml/2006/table">
            <a:tbl>
              <a:tblPr/>
              <a:tblGrid>
                <a:gridCol w="1193800"/>
                <a:gridCol w="1196975"/>
                <a:gridCol w="1195387"/>
                <a:gridCol w="1196975"/>
                <a:gridCol w="1193800"/>
              </a:tblGrid>
              <a:tr h="6479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Колба д. контраста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Диагност.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Соединит.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однор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15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1" name="Text Box 1830"/>
          <p:cNvSpPr txBox="1">
            <a:spLocks noChangeArrowheads="1"/>
          </p:cNvSpPr>
          <p:nvPr/>
        </p:nvSpPr>
        <p:spPr bwMode="auto">
          <a:xfrm>
            <a:off x="404813" y="92011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/>
          </a:p>
        </p:txBody>
      </p:sp>
      <p:sp>
        <p:nvSpPr>
          <p:cNvPr id="2152" name="Rectangle 1833"/>
          <p:cNvSpPr>
            <a:spLocks noChangeArrowheads="1"/>
          </p:cNvSpPr>
          <p:nvPr/>
        </p:nvSpPr>
        <p:spPr bwMode="auto">
          <a:xfrm>
            <a:off x="2349500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 </a:t>
            </a:r>
          </a:p>
        </p:txBody>
      </p:sp>
      <p:sp>
        <p:nvSpPr>
          <p:cNvPr id="2153" name="Rectangle 1861"/>
          <p:cNvSpPr>
            <a:spLocks noChangeArrowheads="1"/>
          </p:cNvSpPr>
          <p:nvPr/>
        </p:nvSpPr>
        <p:spPr bwMode="auto">
          <a:xfrm>
            <a:off x="1412875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54" name="Rectangle 1872"/>
          <p:cNvSpPr>
            <a:spLocks noChangeArrowheads="1"/>
          </p:cNvSpPr>
          <p:nvPr/>
        </p:nvSpPr>
        <p:spPr bwMode="auto">
          <a:xfrm>
            <a:off x="2928938" y="1281113"/>
            <a:ext cx="3713162" cy="126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b="1" dirty="0"/>
              <a:t>Рентгенхирург           </a:t>
            </a:r>
            <a:r>
              <a:rPr lang="ru-RU" sz="1800" dirty="0" smtClean="0"/>
              <a:t>Щербаков А.С.</a:t>
            </a:r>
            <a:endParaRPr lang="ru-RU" sz="1400" dirty="0"/>
          </a:p>
          <a:p>
            <a:r>
              <a:rPr lang="ru-RU" sz="1400" b="1" dirty="0"/>
              <a:t>Операционная м</a:t>
            </a:r>
            <a:r>
              <a:rPr lang="en-US" sz="1400" b="1" dirty="0"/>
              <a:t>/</a:t>
            </a:r>
            <a:r>
              <a:rPr lang="ru-RU" sz="1400" b="1" dirty="0"/>
              <a:t>С    </a:t>
            </a:r>
            <a:r>
              <a:rPr lang="ru-RU" sz="1400" dirty="0"/>
              <a:t>КАЗАНЦЕВА А.М.</a:t>
            </a:r>
          </a:p>
          <a:p>
            <a:r>
              <a:rPr lang="ru-RU" sz="1400" b="1" dirty="0"/>
              <a:t>Анестезиолог::</a:t>
            </a:r>
            <a:r>
              <a:rPr lang="ru-RU" sz="1400" dirty="0"/>
              <a:t>.         СМИРНОВА В.П.</a:t>
            </a:r>
          </a:p>
          <a:p>
            <a:r>
              <a:rPr lang="ru-RU" sz="1400" b="1" dirty="0"/>
              <a:t>М/с анестезист           </a:t>
            </a:r>
            <a:r>
              <a:rPr lang="ru-RU" sz="1400" dirty="0"/>
              <a:t>КАПРАЛОВА Е.А.</a:t>
            </a:r>
          </a:p>
          <a:p>
            <a:r>
              <a:rPr lang="ru-RU" sz="1400" b="1" dirty="0" err="1"/>
              <a:t>Рентгенлаборант</a:t>
            </a:r>
            <a:r>
              <a:rPr lang="ru-RU" sz="1400" dirty="0"/>
              <a:t>:      МЕЛЕКА Е.А.</a:t>
            </a:r>
          </a:p>
        </p:txBody>
      </p:sp>
      <p:sp>
        <p:nvSpPr>
          <p:cNvPr id="2155" name="Rectangle 1880"/>
          <p:cNvSpPr>
            <a:spLocks noChangeArrowheads="1"/>
          </p:cNvSpPr>
          <p:nvPr/>
        </p:nvSpPr>
        <p:spPr bwMode="auto">
          <a:xfrm>
            <a:off x="260350" y="768985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156" name="Rectangle 1232"/>
          <p:cNvSpPr>
            <a:spLocks noChangeArrowheads="1"/>
          </p:cNvSpPr>
          <p:nvPr/>
        </p:nvSpPr>
        <p:spPr bwMode="auto">
          <a:xfrm flipH="1">
            <a:off x="285750" y="7953375"/>
            <a:ext cx="142875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8580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0" y="4160838"/>
            <a:ext cx="685800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200"/>
              <a:t>                                                                  </a:t>
            </a:r>
            <a:endParaRPr lang="ru-RU" sz="1400" b="1"/>
          </a:p>
        </p:txBody>
      </p:sp>
      <p:sp>
        <p:nvSpPr>
          <p:cNvPr id="3076" name="Line 48"/>
          <p:cNvSpPr>
            <a:spLocks noChangeShapeType="1"/>
          </p:cNvSpPr>
          <p:nvPr/>
        </p:nvSpPr>
        <p:spPr bwMode="auto">
          <a:xfrm flipV="1">
            <a:off x="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49"/>
          <p:cNvSpPr>
            <a:spLocks noChangeShapeType="1"/>
          </p:cNvSpPr>
          <p:nvPr/>
        </p:nvSpPr>
        <p:spPr bwMode="auto">
          <a:xfrm>
            <a:off x="0" y="990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Line 50"/>
          <p:cNvSpPr>
            <a:spLocks noChangeShapeType="1"/>
          </p:cNvSpPr>
          <p:nvPr/>
        </p:nvSpPr>
        <p:spPr bwMode="auto">
          <a:xfrm flipV="1">
            <a:off x="685800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9" name="Line 51"/>
          <p:cNvSpPr>
            <a:spLocks noChangeShapeType="1"/>
          </p:cNvSpPr>
          <p:nvPr/>
        </p:nvSpPr>
        <p:spPr bwMode="auto">
          <a:xfrm flipH="1"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80" name="Rectangle 52"/>
          <p:cNvSpPr>
            <a:spLocks noChangeArrowheads="1"/>
          </p:cNvSpPr>
          <p:nvPr/>
        </p:nvSpPr>
        <p:spPr bwMode="auto">
          <a:xfrm>
            <a:off x="0" y="3873500"/>
            <a:ext cx="68580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 sz="1200" b="1" dirty="0"/>
          </a:p>
          <a:p>
            <a:pPr algn="ctr"/>
            <a:r>
              <a:rPr lang="ru-RU" sz="1200" b="1" dirty="0"/>
              <a:t>ЗАКЛЮЧЕНИЕ:</a:t>
            </a:r>
          </a:p>
          <a:p>
            <a:pPr algn="just"/>
            <a:r>
              <a:rPr lang="ru-RU" sz="1200" b="1" dirty="0"/>
              <a:t>Тип коронарного кровотока</a:t>
            </a:r>
            <a:r>
              <a:rPr lang="ru-RU" sz="1200" dirty="0"/>
              <a:t>: </a:t>
            </a:r>
            <a:r>
              <a:rPr lang="ru-RU" sz="1200" dirty="0" smtClean="0"/>
              <a:t>правый</a:t>
            </a:r>
            <a:r>
              <a:rPr lang="ru-RU" sz="1200" dirty="0"/>
              <a:t>.</a:t>
            </a:r>
          </a:p>
          <a:p>
            <a:pPr algn="just"/>
            <a:r>
              <a:rPr lang="ru-RU" sz="1200" b="1" dirty="0"/>
              <a:t>Характер патологического процесса в венечных артериях</a:t>
            </a:r>
            <a:r>
              <a:rPr lang="ru-RU" sz="1200" dirty="0" smtClean="0"/>
              <a:t>:</a:t>
            </a:r>
            <a:endParaRPr lang="ru-RU" sz="1200" dirty="0"/>
          </a:p>
          <a:p>
            <a:pPr algn="just"/>
            <a:r>
              <a:rPr lang="ru-RU" sz="1200" b="1" dirty="0"/>
              <a:t>Ствол ЛКА</a:t>
            </a:r>
            <a:r>
              <a:rPr lang="ru-RU" sz="1200" dirty="0"/>
              <a:t>: норма</a:t>
            </a:r>
          </a:p>
          <a:p>
            <a:pPr algn="just"/>
            <a:r>
              <a:rPr lang="ru-RU" sz="1200" b="1" dirty="0"/>
              <a:t>Бассейн ПМЖА</a:t>
            </a:r>
            <a:r>
              <a:rPr lang="ru-RU" sz="1200" dirty="0"/>
              <a:t>: </a:t>
            </a:r>
            <a:r>
              <a:rPr lang="ru-RU" sz="1200" dirty="0" smtClean="0"/>
              <a:t>норма. </a:t>
            </a:r>
            <a:r>
              <a:rPr lang="en-US" sz="1200" dirty="0" smtClean="0"/>
              <a:t>TIMI III.</a:t>
            </a:r>
            <a:endParaRPr lang="ru-RU" sz="1200" dirty="0"/>
          </a:p>
          <a:p>
            <a:pPr algn="just"/>
            <a:r>
              <a:rPr lang="ru-RU" sz="1200" b="1" dirty="0"/>
              <a:t>Бассейн ОА</a:t>
            </a:r>
            <a:r>
              <a:rPr lang="ru-RU" sz="1200" dirty="0"/>
              <a:t>: </a:t>
            </a:r>
            <a:r>
              <a:rPr lang="ru-RU" sz="1200" dirty="0" smtClean="0"/>
              <a:t>норма. </a:t>
            </a:r>
            <a:r>
              <a:rPr lang="en-US" sz="1200" dirty="0" smtClean="0"/>
              <a:t>TIMI III.</a:t>
            </a:r>
            <a:endParaRPr lang="ru-RU" sz="1200" dirty="0"/>
          </a:p>
          <a:p>
            <a:pPr algn="just"/>
            <a:r>
              <a:rPr lang="ru-RU" sz="1200" b="1" dirty="0"/>
              <a:t>Бассейн ПКА</a:t>
            </a:r>
            <a:r>
              <a:rPr lang="ru-RU" sz="1200" dirty="0"/>
              <a:t>:</a:t>
            </a:r>
            <a:r>
              <a:rPr lang="en-US" sz="1200" dirty="0"/>
              <a:t> </a:t>
            </a:r>
            <a:r>
              <a:rPr lang="ru-RU" sz="1200" dirty="0" smtClean="0"/>
              <a:t>норма. </a:t>
            </a:r>
            <a:r>
              <a:rPr lang="en-US" sz="1200" dirty="0" smtClean="0"/>
              <a:t>TIMI III.</a:t>
            </a:r>
            <a:endParaRPr lang="ru-RU" sz="1200" dirty="0"/>
          </a:p>
          <a:p>
            <a:pPr algn="just"/>
            <a:r>
              <a:rPr lang="ru-RU" sz="1200" b="1" dirty="0"/>
              <a:t>Наличие коллатерального кровотока</a:t>
            </a:r>
            <a:r>
              <a:rPr lang="ru-RU" sz="1200" dirty="0"/>
              <a:t>: </a:t>
            </a:r>
          </a:p>
          <a:p>
            <a:pPr algn="just"/>
            <a:r>
              <a:rPr lang="ru-RU" sz="1200" b="1" dirty="0"/>
              <a:t>Сократительная функция ЛЖ</a:t>
            </a:r>
            <a:r>
              <a:rPr lang="ru-RU" sz="1200" dirty="0"/>
              <a:t>:</a:t>
            </a:r>
          </a:p>
          <a:p>
            <a:pPr algn="just"/>
            <a:endParaRPr lang="ru-RU" sz="1200" dirty="0"/>
          </a:p>
          <a:p>
            <a:pPr algn="just"/>
            <a:endParaRPr lang="ru-RU" sz="1200" dirty="0"/>
          </a:p>
          <a:p>
            <a:pPr algn="just"/>
            <a:r>
              <a:rPr lang="ru-RU" sz="1200" b="1" dirty="0"/>
              <a:t>РЕКОМЕНДОВАНО:</a:t>
            </a:r>
            <a:r>
              <a:rPr lang="en-US" sz="1200" b="1" dirty="0"/>
              <a:t> </a:t>
            </a:r>
            <a:endParaRPr lang="ru-RU" sz="1200" b="1" dirty="0"/>
          </a:p>
          <a:p>
            <a:pPr algn="just"/>
            <a:r>
              <a:rPr lang="ru-RU" sz="1200" dirty="0"/>
              <a:t>-Постельный режим 24 часа. </a:t>
            </a:r>
          </a:p>
          <a:p>
            <a:pPr algn="just"/>
            <a:r>
              <a:rPr lang="ru-RU" sz="1200" dirty="0"/>
              <a:t> -Контроль  места пункции.</a:t>
            </a:r>
          </a:p>
          <a:p>
            <a:pPr algn="just"/>
            <a:endParaRPr lang="ru-RU" sz="1200" b="1" dirty="0"/>
          </a:p>
          <a:p>
            <a:pPr algn="just"/>
            <a:endParaRPr lang="ru-RU" sz="1200" b="1" dirty="0"/>
          </a:p>
          <a:p>
            <a:pPr algn="just"/>
            <a:endParaRPr lang="ru-RU" sz="1200" b="1" dirty="0"/>
          </a:p>
          <a:p>
            <a:pPr algn="just"/>
            <a:r>
              <a:rPr lang="ru-RU" sz="1200" b="1" dirty="0"/>
              <a:t>                                                                                                                     Врач:</a:t>
            </a:r>
            <a:r>
              <a:rPr lang="ru-RU" sz="12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Оформление по умолчанию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12278</TotalTime>
  <Words>260</Words>
  <Application>Microsoft PowerPoint</Application>
  <PresentationFormat>Лист A4 (210x297 мм)</PresentationFormat>
  <Paragraphs>101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Times New Roman</vt:lpstr>
      <vt:lpstr>Arial</vt:lpstr>
      <vt:lpstr>Оформление по умолчанию</vt:lpstr>
      <vt:lpstr>Слайд 1</vt:lpstr>
      <vt:lpstr>Слайд 2</vt:lpstr>
    </vt:vector>
  </TitlesOfParts>
  <Company>W sistems entertaiment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Плеханов Георгий Валентинович</dc:creator>
  <cp:lastModifiedBy>user</cp:lastModifiedBy>
  <cp:revision>2035</cp:revision>
  <cp:lastPrinted>1999-11-01T09:58:52Z</cp:lastPrinted>
  <dcterms:created xsi:type="dcterms:W3CDTF">1998-03-02T15:35:32Z</dcterms:created>
  <dcterms:modified xsi:type="dcterms:W3CDTF">2012-06-04T11:04:05Z</dcterms:modified>
</cp:coreProperties>
</file>