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6858000" cy="955516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14" autoAdjust="0"/>
    <p:restoredTop sz="98682" autoAdjust="0"/>
  </p:normalViewPr>
  <p:slideViewPr>
    <p:cSldViewPr>
      <p:cViewPr>
        <p:scale>
          <a:sx n="75" d="100"/>
          <a:sy n="75" d="100"/>
        </p:scale>
        <p:origin x="-1458" y="-4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187575" y="715963"/>
            <a:ext cx="2482850" cy="3584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38663"/>
            <a:ext cx="5486400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75738"/>
            <a:ext cx="29718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075738"/>
            <a:ext cx="29718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7B0E141-0E1E-49F5-A289-BFECE9C02D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6739B-5804-437E-86C0-B736F86D027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92808-7356-4B06-8406-C72C7B8039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886325" y="881063"/>
            <a:ext cx="1457325" cy="7924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14350" y="881063"/>
            <a:ext cx="4219575" cy="7924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16B9F7-21C4-4B07-A26B-0374D52A7D1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FFAA5-A797-4EA6-B015-77FB6F95E04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0235A-6EC1-4E93-A080-775B8F15CB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19770-9B7E-4668-B398-06F9DBD3C0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8F517-8ED2-4BE9-AF01-92D2794C2A6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AE6DA3-4A34-4282-A0A3-FFBB49361E9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3C2E7-866D-40F8-B0AB-31098C462D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E7DB6-16F6-4F0D-8BB0-CD20DDA4566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226969-78A7-4571-8E4D-012925FCF13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81063"/>
            <a:ext cx="58293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862263"/>
            <a:ext cx="58293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4938"/>
            <a:ext cx="21717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A4F37D4-5650-49A6-9EB0-1AF03866E3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152400" y="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b="1"/>
              <a:t>ЯРОСЛАВСКАЯ ОБЛАСТНАЯ </a:t>
            </a:r>
          </a:p>
          <a:p>
            <a:pPr algn="ctr"/>
            <a:r>
              <a:rPr lang="ru-RU" sz="1600" b="1"/>
              <a:t>КЛИНИЧЕСКАЯ БОЛЬНИЦА.</a:t>
            </a:r>
          </a:p>
          <a:p>
            <a:pPr algn="ctr"/>
            <a:r>
              <a:rPr lang="ru-RU" sz="1600" b="1"/>
              <a:t>КАБИНЕТ  АНГИОГРАФИИ.</a:t>
            </a:r>
          </a:p>
          <a:p>
            <a:pPr algn="ctr"/>
            <a:r>
              <a:rPr lang="ru-RU" sz="1600" b="1" u="sng"/>
              <a:t>УСТАНОВКА КОНТРАПУЛЬСАТОРА</a:t>
            </a:r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188913" y="776288"/>
            <a:ext cx="2808287" cy="19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400" b="1" dirty="0"/>
              <a:t>Дата: </a:t>
            </a:r>
            <a:r>
              <a:rPr lang="ru-RU" sz="1400" b="1" dirty="0" smtClean="0"/>
              <a:t>04.06.2012</a:t>
            </a:r>
            <a:endParaRPr lang="ru-RU" sz="1400" b="1" dirty="0"/>
          </a:p>
          <a:p>
            <a:r>
              <a:rPr lang="ru-RU" sz="1400" b="1" dirty="0"/>
              <a:t>Ф.И.О.: </a:t>
            </a:r>
            <a:r>
              <a:rPr lang="ru-RU" sz="1400" b="1" dirty="0" err="1" smtClean="0"/>
              <a:t>Кисельников</a:t>
            </a:r>
            <a:r>
              <a:rPr lang="ru-RU" sz="1400" b="1" dirty="0" smtClean="0"/>
              <a:t> В.И.</a:t>
            </a:r>
            <a:endParaRPr lang="ru-RU" sz="1400" b="1" dirty="0"/>
          </a:p>
          <a:p>
            <a:r>
              <a:rPr lang="ru-RU" sz="1400" b="1" dirty="0"/>
              <a:t>Год рождения: </a:t>
            </a:r>
            <a:r>
              <a:rPr lang="ru-RU" sz="1400" b="1" dirty="0" smtClean="0"/>
              <a:t>18.07.1946</a:t>
            </a:r>
            <a:endParaRPr lang="ru-RU" sz="1400" b="1" dirty="0"/>
          </a:p>
          <a:p>
            <a:r>
              <a:rPr lang="ru-RU" sz="1400" b="1" dirty="0"/>
              <a:t>Диагноз: ИБС</a:t>
            </a:r>
          </a:p>
          <a:p>
            <a:r>
              <a:rPr lang="ru-RU" sz="1400" b="1" dirty="0"/>
              <a:t>Отделение:24 </a:t>
            </a:r>
            <a:r>
              <a:rPr lang="ru-RU" sz="1400" b="1" dirty="0" smtClean="0"/>
              <a:t>№5467</a:t>
            </a:r>
            <a:endParaRPr lang="ru-RU" sz="1400" b="1" dirty="0"/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0" y="2360613"/>
            <a:ext cx="3124200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600"/>
              <a:t>Под м/анестезией:</a:t>
            </a:r>
          </a:p>
          <a:p>
            <a:r>
              <a:rPr lang="ru-RU" sz="1600"/>
              <a:t>        новокаин </a:t>
            </a:r>
          </a:p>
          <a:p>
            <a:r>
              <a:rPr lang="ru-RU" sz="1600"/>
              <a:t>        лидокаин</a:t>
            </a:r>
          </a:p>
          <a:p>
            <a:r>
              <a:rPr lang="ru-RU" sz="1600"/>
              <a:t>        </a:t>
            </a:r>
          </a:p>
          <a:p>
            <a:r>
              <a:rPr lang="ru-RU" sz="1400"/>
              <a:t> </a:t>
            </a:r>
          </a:p>
        </p:txBody>
      </p:sp>
      <p:graphicFrame>
        <p:nvGraphicFramePr>
          <p:cNvPr id="3807" name="Group 1759"/>
          <p:cNvGraphicFramePr>
            <a:graphicFrameLocks noGrp="1"/>
          </p:cNvGraphicFramePr>
          <p:nvPr/>
        </p:nvGraphicFramePr>
        <p:xfrm>
          <a:off x="4149725" y="2936875"/>
          <a:ext cx="2160588" cy="914400"/>
        </p:xfrm>
        <a:graphic>
          <a:graphicData uri="http://schemas.openxmlformats.org/drawingml/2006/table">
            <a:tbl>
              <a:tblPr/>
              <a:tblGrid>
                <a:gridCol w="1044575"/>
                <a:gridCol w="539750"/>
                <a:gridCol w="5762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femoralis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др. 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1" name="Text Box 1217"/>
          <p:cNvSpPr txBox="1">
            <a:spLocks noChangeArrowheads="1"/>
          </p:cNvSpPr>
          <p:nvPr/>
        </p:nvSpPr>
        <p:spPr bwMode="auto">
          <a:xfrm>
            <a:off x="214313" y="4310063"/>
            <a:ext cx="3405187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800" dirty="0"/>
              <a:t>Контраст:</a:t>
            </a:r>
            <a:endParaRPr lang="en-US" sz="1800" dirty="0"/>
          </a:p>
          <a:p>
            <a:r>
              <a:rPr lang="ru-RU" sz="1600" dirty="0"/>
              <a:t>    </a:t>
            </a:r>
            <a:r>
              <a:rPr lang="en-US" sz="1400" dirty="0" err="1"/>
              <a:t>Omnipaque</a:t>
            </a:r>
            <a:r>
              <a:rPr lang="ru-RU" sz="1400" dirty="0"/>
              <a:t>350  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Ultravist</a:t>
            </a:r>
            <a:r>
              <a:rPr lang="en-US" sz="1400" dirty="0"/>
              <a:t> </a:t>
            </a:r>
            <a:r>
              <a:rPr lang="ru-RU" sz="1400" dirty="0"/>
              <a:t> 370 </a:t>
            </a:r>
            <a:r>
              <a:rPr lang="en-US" sz="1400" dirty="0"/>
              <a:t>ml</a:t>
            </a:r>
            <a:r>
              <a:rPr lang="ru-RU" sz="1400" dirty="0"/>
              <a:t>  </a:t>
            </a:r>
            <a:r>
              <a:rPr lang="ru-RU" sz="1400" dirty="0" smtClean="0"/>
              <a:t> мл</a:t>
            </a:r>
            <a:endParaRPr lang="en-US" sz="1400" dirty="0"/>
          </a:p>
          <a:p>
            <a:r>
              <a:rPr lang="en-US" sz="1400" dirty="0"/>
              <a:t>    </a:t>
            </a:r>
            <a:endParaRPr lang="ru-RU" sz="1400" dirty="0"/>
          </a:p>
        </p:txBody>
      </p:sp>
      <p:sp>
        <p:nvSpPr>
          <p:cNvPr id="2072" name="Rectangle 1225"/>
          <p:cNvSpPr>
            <a:spLocks noChangeArrowheads="1"/>
          </p:cNvSpPr>
          <p:nvPr/>
        </p:nvSpPr>
        <p:spPr bwMode="auto">
          <a:xfrm>
            <a:off x="333375" y="32972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3" name="Rectangle 1226"/>
          <p:cNvSpPr>
            <a:spLocks noChangeArrowheads="1"/>
          </p:cNvSpPr>
          <p:nvPr/>
        </p:nvSpPr>
        <p:spPr bwMode="auto">
          <a:xfrm>
            <a:off x="333375" y="35131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74" name="Text Box 1411"/>
          <p:cNvSpPr txBox="1">
            <a:spLocks noChangeArrowheads="1"/>
          </p:cNvSpPr>
          <p:nvPr/>
        </p:nvSpPr>
        <p:spPr bwMode="auto">
          <a:xfrm>
            <a:off x="3357563" y="4524375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 </a:t>
            </a:r>
            <a:r>
              <a:rPr lang="ru-RU" sz="1400" dirty="0" smtClean="0"/>
              <a:t>0.9 </a:t>
            </a:r>
            <a:r>
              <a:rPr lang="ru-RU" sz="1400" dirty="0"/>
              <a:t>мин.</a:t>
            </a:r>
          </a:p>
          <a:p>
            <a:r>
              <a:rPr lang="ru-RU" sz="1400" dirty="0"/>
              <a:t>Доза облучения   </a:t>
            </a:r>
            <a:r>
              <a:rPr lang="ru-RU" sz="1400" dirty="0" smtClean="0"/>
              <a:t>2.4 </a:t>
            </a:r>
            <a:r>
              <a:rPr lang="ru-RU" sz="1400" dirty="0" err="1" smtClean="0"/>
              <a:t>мЗв</a:t>
            </a:r>
            <a:endParaRPr lang="ru-RU" sz="1400" dirty="0"/>
          </a:p>
        </p:txBody>
      </p:sp>
      <p:sp>
        <p:nvSpPr>
          <p:cNvPr id="2075" name="Rectangle 1412"/>
          <p:cNvSpPr>
            <a:spLocks noChangeArrowheads="1"/>
          </p:cNvSpPr>
          <p:nvPr/>
        </p:nvSpPr>
        <p:spPr bwMode="auto">
          <a:xfrm>
            <a:off x="2997200" y="2936875"/>
            <a:ext cx="904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Пункция:</a:t>
            </a:r>
          </a:p>
        </p:txBody>
      </p:sp>
      <p:pic>
        <p:nvPicPr>
          <p:cNvPr id="2076" name="Picture 1451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663" y="200025"/>
            <a:ext cx="73977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77" name="Text Box 1751"/>
          <p:cNvSpPr txBox="1">
            <a:spLocks noChangeArrowheads="1"/>
          </p:cNvSpPr>
          <p:nvPr/>
        </p:nvSpPr>
        <p:spPr bwMode="auto">
          <a:xfrm>
            <a:off x="476250" y="3944938"/>
            <a:ext cx="5780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Установлен интродьюссер:  8</a:t>
            </a:r>
            <a:r>
              <a:rPr lang="en-US" sz="1400"/>
              <a:t>F                        6F</a:t>
            </a:r>
            <a:endParaRPr lang="ru-RU" sz="1400"/>
          </a:p>
        </p:txBody>
      </p:sp>
      <p:sp>
        <p:nvSpPr>
          <p:cNvPr id="2078" name="Rectangle 1752"/>
          <p:cNvSpPr>
            <a:spLocks noChangeArrowheads="1"/>
          </p:cNvSpPr>
          <p:nvPr/>
        </p:nvSpPr>
        <p:spPr bwMode="auto">
          <a:xfrm>
            <a:off x="2997200" y="40163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1753"/>
          <p:cNvSpPr>
            <a:spLocks noChangeArrowheads="1"/>
          </p:cNvSpPr>
          <p:nvPr/>
        </p:nvSpPr>
        <p:spPr bwMode="auto">
          <a:xfrm>
            <a:off x="4221163" y="401637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0" name="Line 175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1" name="Line 1756"/>
          <p:cNvSpPr>
            <a:spLocks noChangeShapeType="1"/>
          </p:cNvSpPr>
          <p:nvPr/>
        </p:nvSpPr>
        <p:spPr bwMode="auto">
          <a:xfrm>
            <a:off x="685800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2" name="Line 1757"/>
          <p:cNvSpPr>
            <a:spLocks noChangeShapeType="1"/>
          </p:cNvSpPr>
          <p:nvPr/>
        </p:nvSpPr>
        <p:spPr bwMode="auto">
          <a:xfrm flipH="1">
            <a:off x="0" y="990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3" name="Line 1758"/>
          <p:cNvSpPr>
            <a:spLocks noChangeShapeType="1"/>
          </p:cNvSpPr>
          <p:nvPr/>
        </p:nvSpPr>
        <p:spPr bwMode="auto">
          <a:xfrm flipV="1">
            <a:off x="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4" name="Text Box 1830"/>
          <p:cNvSpPr txBox="1">
            <a:spLocks noChangeArrowheads="1"/>
          </p:cNvSpPr>
          <p:nvPr/>
        </p:nvSpPr>
        <p:spPr bwMode="auto">
          <a:xfrm>
            <a:off x="404813" y="92011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/>
          </a:p>
        </p:txBody>
      </p:sp>
      <p:sp>
        <p:nvSpPr>
          <p:cNvPr id="2085" name="Rectangle 1872"/>
          <p:cNvSpPr>
            <a:spLocks noChangeArrowheads="1"/>
          </p:cNvSpPr>
          <p:nvPr/>
        </p:nvSpPr>
        <p:spPr bwMode="auto">
          <a:xfrm>
            <a:off x="3213100" y="1281113"/>
            <a:ext cx="3429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b="1" dirty="0"/>
              <a:t>Рентгенхирург:        </a:t>
            </a:r>
            <a:r>
              <a:rPr lang="ru-RU" sz="1400" dirty="0" smtClean="0"/>
              <a:t>ЩЕРБАКОВ  А.С.</a:t>
            </a:r>
            <a:endParaRPr lang="ru-RU" sz="1400" dirty="0"/>
          </a:p>
          <a:p>
            <a:r>
              <a:rPr lang="ru-RU" sz="1400" b="1" dirty="0"/>
              <a:t>Операционная м</a:t>
            </a:r>
            <a:r>
              <a:rPr lang="en-US" sz="1400" b="1" dirty="0"/>
              <a:t>/</a:t>
            </a:r>
            <a:r>
              <a:rPr lang="ru-RU" sz="1400" b="1" dirty="0"/>
              <a:t>с</a:t>
            </a:r>
            <a:r>
              <a:rPr lang="ru-RU" sz="1400" dirty="0"/>
              <a:t>:  РОДИОНОВА С.В.</a:t>
            </a:r>
          </a:p>
          <a:p>
            <a:r>
              <a:rPr lang="ru-RU" sz="1600" b="1" dirty="0"/>
              <a:t>Анестезиолог</a:t>
            </a:r>
            <a:r>
              <a:rPr lang="ru-RU" sz="1400" dirty="0"/>
              <a:t>:        ГАЛКИН А.В.</a:t>
            </a:r>
          </a:p>
          <a:p>
            <a:r>
              <a:rPr lang="ru-RU" sz="1400" b="1" dirty="0"/>
              <a:t>М/с анестезист:</a:t>
            </a:r>
            <a:r>
              <a:rPr lang="ru-RU" sz="1400" dirty="0"/>
              <a:t>.       </a:t>
            </a:r>
            <a:r>
              <a:rPr lang="en-US" sz="1400" dirty="0"/>
              <a:t> </a:t>
            </a:r>
            <a:r>
              <a:rPr lang="ru-RU" sz="1400" dirty="0" smtClean="0"/>
              <a:t>КАПРАЛОВА Е.А.</a:t>
            </a:r>
          </a:p>
          <a:p>
            <a:r>
              <a:rPr lang="ru-RU" sz="1400" b="1" dirty="0" err="1" smtClean="0"/>
              <a:t>Р\лаборант</a:t>
            </a:r>
            <a:r>
              <a:rPr lang="ru-RU" sz="1400" b="1" dirty="0" smtClean="0"/>
              <a:t>:                </a:t>
            </a:r>
            <a:r>
              <a:rPr lang="ru-RU" sz="1400" dirty="0" smtClean="0"/>
              <a:t>МЕЛЕКА Е.А</a:t>
            </a:r>
            <a:r>
              <a:rPr lang="ru-RU" sz="1400" b="1" dirty="0" smtClean="0"/>
              <a:t>.</a:t>
            </a:r>
            <a:endParaRPr lang="ru-RU" sz="1400" b="1" dirty="0"/>
          </a:p>
        </p:txBody>
      </p:sp>
      <p:sp>
        <p:nvSpPr>
          <p:cNvPr id="2086" name="Rectangle 5"/>
          <p:cNvSpPr>
            <a:spLocks noChangeArrowheads="1"/>
          </p:cNvSpPr>
          <p:nvPr/>
        </p:nvSpPr>
        <p:spPr bwMode="auto">
          <a:xfrm>
            <a:off x="0" y="4238625"/>
            <a:ext cx="68580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200"/>
              <a:t>                                                                  </a:t>
            </a:r>
            <a:r>
              <a:rPr lang="ru-RU" sz="1400" b="1"/>
              <a:t>ЗАКЛЮЧЕНИЕ:</a:t>
            </a:r>
          </a:p>
          <a:p>
            <a:endParaRPr lang="ru-RU" sz="1200"/>
          </a:p>
          <a:p>
            <a:r>
              <a:rPr lang="ru-RU" sz="1200"/>
              <a:t>Пунктирована правая бедренная артерия. Установлен интродьюсер баллонного контрапульсатора. </a:t>
            </a:r>
          </a:p>
          <a:p>
            <a:r>
              <a:rPr lang="ru-RU" sz="1200"/>
              <a:t>Баллон контрапульсатора успешно позиционирован в нисходящем отделе аорты. Процедура завершена.</a:t>
            </a:r>
          </a:p>
          <a:p>
            <a:endParaRPr lang="ru-RU" sz="1400" b="1"/>
          </a:p>
          <a:p>
            <a:r>
              <a:rPr lang="ru-RU" sz="1200"/>
              <a:t>РЕКОМЕНДОВАНО:</a:t>
            </a:r>
          </a:p>
          <a:p>
            <a:r>
              <a:rPr lang="ru-RU" sz="1200"/>
              <a:t>Наблюдение реанимтолога.                                                               </a:t>
            </a:r>
          </a:p>
          <a:p>
            <a:r>
              <a:rPr lang="ru-RU" sz="1200"/>
              <a:t>                                                                                             </a:t>
            </a:r>
          </a:p>
          <a:p>
            <a:endParaRPr lang="ru-RU" sz="1200"/>
          </a:p>
          <a:p>
            <a:r>
              <a:rPr lang="ru-RU" sz="1200"/>
              <a:t>                                                                                                                                   </a:t>
            </a:r>
            <a:r>
              <a:rPr lang="ru-RU" sz="1200" b="1"/>
              <a:t>Врач:</a:t>
            </a:r>
            <a:r>
              <a:rPr lang="ru-RU" sz="12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7269</TotalTime>
  <Words>143</Words>
  <Application>Microsoft PowerPoint</Application>
  <PresentationFormat>Лист A4 (210x297 мм)</PresentationFormat>
  <Paragraphs>45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Times New Roman</vt:lpstr>
      <vt:lpstr>Arial</vt:lpstr>
      <vt:lpstr>Оформление по умолчанию</vt:lpstr>
      <vt:lpstr>Слайд 1</vt:lpstr>
    </vt:vector>
  </TitlesOfParts>
  <Company>W sistems entertaiment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Плеханов Георгий Валентинович</dc:creator>
  <cp:lastModifiedBy>user</cp:lastModifiedBy>
  <cp:revision>1226</cp:revision>
  <cp:lastPrinted>1999-11-01T09:58:52Z</cp:lastPrinted>
  <dcterms:created xsi:type="dcterms:W3CDTF">1998-03-02T15:35:32Z</dcterms:created>
  <dcterms:modified xsi:type="dcterms:W3CDTF">2012-06-04T11:01:55Z</dcterms:modified>
</cp:coreProperties>
</file>