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72" autoAdjust="0"/>
    <p:restoredTop sz="94069" autoAdjust="0"/>
  </p:normalViewPr>
  <p:slideViewPr>
    <p:cSldViewPr>
      <p:cViewPr>
        <p:scale>
          <a:sx n="75" d="100"/>
          <a:sy n="75" d="100"/>
        </p:scale>
        <p:origin x="-1584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2F496-66BF-4E57-8D5F-552D2630F2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FBF21-2B32-48AE-9658-705089744B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0A218-6AAF-4A20-B9D3-4935D65517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3989D-93EA-484E-B625-F0DE41EFB8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16FC5-3650-4DCF-98B7-DBC1F09231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15EB9-8A97-48C7-B149-32790AC29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6BCAE-0C1E-4E57-B066-07F42828EF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780D7-894E-4482-8555-BE0B824C62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EEA5B-0463-4D3E-8DF7-783A1E161A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409BC-1B1B-4E0D-8B49-DB6C0E5375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911CF-3A6E-4C78-9E97-804D69124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BEF21ACE-911C-4EA3-8846-B5A6FE764C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04813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ТАЗОВАЯ 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  НИЖНИХ КОНЕЧНОСТЕЙ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175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188913" y="900113"/>
            <a:ext cx="3024187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dirty="0"/>
              <a:t>Дата</a:t>
            </a:r>
            <a:r>
              <a:rPr lang="ru-RU" sz="1400" dirty="0" smtClean="0"/>
              <a:t>; 04.06.12</a:t>
            </a:r>
            <a:endParaRPr lang="ru-RU" sz="1400" dirty="0"/>
          </a:p>
          <a:p>
            <a:r>
              <a:rPr lang="ru-RU" sz="1400" dirty="0"/>
              <a:t>Ф.И.О. </a:t>
            </a:r>
            <a:r>
              <a:rPr lang="en-US" sz="1400" dirty="0"/>
              <a:t> </a:t>
            </a:r>
            <a:r>
              <a:rPr lang="ru-RU" sz="1400" dirty="0" smtClean="0"/>
              <a:t>Коростелева Н.В.</a:t>
            </a:r>
            <a:endParaRPr lang="ru-RU" sz="1400" dirty="0"/>
          </a:p>
          <a:p>
            <a:r>
              <a:rPr lang="ru-RU" sz="1400" dirty="0"/>
              <a:t>Год рождения: </a:t>
            </a:r>
            <a:r>
              <a:rPr lang="ru-RU" sz="1400" dirty="0" smtClean="0"/>
              <a:t>1957</a:t>
            </a:r>
            <a:endParaRPr lang="ru-RU" sz="1400" dirty="0"/>
          </a:p>
          <a:p>
            <a:r>
              <a:rPr lang="ru-RU" sz="1400" dirty="0"/>
              <a:t>Диагноз: </a:t>
            </a:r>
            <a:r>
              <a:rPr lang="ru-RU" sz="1400" dirty="0" err="1"/>
              <a:t>С-м</a:t>
            </a:r>
            <a:r>
              <a:rPr lang="ru-RU" sz="1400" dirty="0"/>
              <a:t> </a:t>
            </a:r>
            <a:r>
              <a:rPr lang="ru-RU" sz="1400" dirty="0" err="1"/>
              <a:t>Лериша</a:t>
            </a:r>
            <a:r>
              <a:rPr lang="ru-RU" sz="1400" dirty="0"/>
              <a:t>.</a:t>
            </a:r>
          </a:p>
          <a:p>
            <a:r>
              <a:rPr lang="ru-RU" sz="1400" dirty="0"/>
              <a:t>Отделение: 21 № </a:t>
            </a:r>
            <a:r>
              <a:rPr lang="ru-RU" sz="1400" dirty="0" smtClean="0"/>
              <a:t>6403</a:t>
            </a:r>
            <a:endParaRPr lang="ru-RU" sz="1400" dirty="0"/>
          </a:p>
          <a:p>
            <a:r>
              <a:rPr lang="ru-RU" sz="1400" dirty="0" smtClean="0"/>
              <a:t> </a:t>
            </a:r>
            <a:endParaRPr lang="ru-RU" sz="1400" dirty="0"/>
          </a:p>
          <a:p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141663" y="1619250"/>
            <a:ext cx="3429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</a:t>
            </a:r>
            <a:r>
              <a:rPr lang="ru-RU" sz="1400" dirty="0" smtClean="0">
                <a:latin typeface="Times New Roman" pitchFamily="18" charset="0"/>
              </a:rPr>
              <a:t>ЩЕРБАКОВ 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 smtClean="0">
                <a:latin typeface="Times New Roman" pitchFamily="18" charset="0"/>
              </a:rPr>
              <a:t>ГАЛКИН  А.В.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    </a:t>
            </a:r>
            <a:r>
              <a:rPr lang="ru-RU" sz="1400" dirty="0">
                <a:latin typeface="Times New Roman" pitchFamily="18" charset="0"/>
              </a:rPr>
              <a:t>МЕЛЕКА Е.А.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260350" y="2843213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>
                <a:latin typeface="Times New Roman" pitchFamily="18" charset="0"/>
              </a:rPr>
              <a:t>Под м/анестезией: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0.5%-20.0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852738" y="29876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108" name="Group 60"/>
          <p:cNvGraphicFramePr>
            <a:graphicFrameLocks noGrp="1"/>
          </p:cNvGraphicFramePr>
          <p:nvPr/>
        </p:nvGraphicFramePr>
        <p:xfrm>
          <a:off x="3933825" y="30591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8"/>
                <a:gridCol w="652462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404813" y="37798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75" name="Rectangle 33"/>
          <p:cNvSpPr>
            <a:spLocks noChangeArrowheads="1"/>
          </p:cNvSpPr>
          <p:nvPr/>
        </p:nvSpPr>
        <p:spPr bwMode="auto">
          <a:xfrm>
            <a:off x="4048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6" name="Text Box 35"/>
          <p:cNvSpPr txBox="1">
            <a:spLocks noChangeArrowheads="1"/>
          </p:cNvSpPr>
          <p:nvPr/>
        </p:nvSpPr>
        <p:spPr bwMode="auto">
          <a:xfrm>
            <a:off x="260350" y="4140200"/>
            <a:ext cx="5853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интродюссер</a:t>
            </a:r>
            <a:r>
              <a:rPr lang="en-US" sz="1400">
                <a:latin typeface="Times New Roman" pitchFamily="18" charset="0"/>
              </a:rPr>
              <a:t>   </a:t>
            </a:r>
            <a:r>
              <a:rPr lang="ru-RU" sz="1400">
                <a:latin typeface="Times New Roman" pitchFamily="18" charset="0"/>
              </a:rPr>
              <a:t>  </a:t>
            </a:r>
            <a:r>
              <a:rPr lang="en-US" sz="1400">
                <a:latin typeface="Times New Roman" pitchFamily="18" charset="0"/>
              </a:rPr>
              <a:t>4F                        5F                      6F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7" name="Rectangle 36"/>
          <p:cNvSpPr>
            <a:spLocks noChangeArrowheads="1"/>
          </p:cNvSpPr>
          <p:nvPr/>
        </p:nvSpPr>
        <p:spPr bwMode="auto">
          <a:xfrm>
            <a:off x="5300663" y="42116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78" name="Rectangle 37"/>
          <p:cNvSpPr>
            <a:spLocks noChangeArrowheads="1"/>
          </p:cNvSpPr>
          <p:nvPr/>
        </p:nvSpPr>
        <p:spPr bwMode="auto">
          <a:xfrm>
            <a:off x="4149725" y="42116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924175" y="42116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Text Box 39"/>
          <p:cNvSpPr txBox="1">
            <a:spLocks noChangeArrowheads="1"/>
          </p:cNvSpPr>
          <p:nvPr/>
        </p:nvSpPr>
        <p:spPr bwMode="auto">
          <a:xfrm>
            <a:off x="188913" y="6011863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</a:rPr>
              <a:t>Omnipaque</a:t>
            </a:r>
            <a:r>
              <a:rPr lang="ru-RU" sz="1400" dirty="0" smtClean="0">
                <a:latin typeface="Times New Roman" pitchFamily="18" charset="0"/>
              </a:rPr>
              <a:t>350    200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370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81" name="Text Box 40"/>
          <p:cNvSpPr txBox="1">
            <a:spLocks noChangeArrowheads="1"/>
          </p:cNvSpPr>
          <p:nvPr/>
        </p:nvSpPr>
        <p:spPr bwMode="auto">
          <a:xfrm>
            <a:off x="3213100" y="6084888"/>
            <a:ext cx="2852738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1.1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2.4 </a:t>
            </a:r>
            <a:r>
              <a:rPr lang="ru-RU" sz="1400" dirty="0" err="1" smtClean="0"/>
              <a:t>мЗв</a:t>
            </a:r>
            <a:endParaRPr lang="ru-RU" sz="1400" dirty="0"/>
          </a:p>
          <a:p>
            <a:endParaRPr lang="ru-RU" sz="1400" dirty="0">
              <a:latin typeface="Times New Roman" pitchFamily="18" charset="0"/>
            </a:endParaRPr>
          </a:p>
        </p:txBody>
      </p:sp>
      <p:sp>
        <p:nvSpPr>
          <p:cNvPr id="2082" name="Rectangle 41"/>
          <p:cNvSpPr>
            <a:spLocks noChangeArrowheads="1"/>
          </p:cNvSpPr>
          <p:nvPr/>
        </p:nvSpPr>
        <p:spPr bwMode="auto">
          <a:xfrm>
            <a:off x="333375" y="6877050"/>
            <a:ext cx="5905500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  <a:p>
            <a:pPr algn="ctr"/>
            <a:r>
              <a:rPr lang="ru-RU" sz="1200"/>
              <a:t>Расходный материал</a:t>
            </a:r>
          </a:p>
          <a:p>
            <a:endParaRPr lang="ru-RU" sz="1200"/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3" name="Text Box 42"/>
          <p:cNvSpPr txBox="1">
            <a:spLocks noChangeArrowheads="1"/>
          </p:cNvSpPr>
          <p:nvPr/>
        </p:nvSpPr>
        <p:spPr bwMode="auto">
          <a:xfrm>
            <a:off x="188913" y="4572000"/>
            <a:ext cx="6408737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В НПА справа по проводнику установлен катетер :</a:t>
            </a:r>
          </a:p>
          <a:p>
            <a:r>
              <a:rPr lang="en-US" sz="1400" dirty="0">
                <a:latin typeface="Times New Roman" pitchFamily="18" charset="0"/>
              </a:rPr>
              <a:t>             </a:t>
            </a:r>
            <a:r>
              <a:rPr lang="ru-RU" sz="1400" dirty="0">
                <a:latin typeface="Times New Roman" pitchFamily="18" charset="0"/>
              </a:rPr>
              <a:t>           </a:t>
            </a:r>
            <a:r>
              <a:rPr lang="en-US" sz="1400" dirty="0">
                <a:latin typeface="Times New Roman" pitchFamily="18" charset="0"/>
              </a:rPr>
              <a:t>PIG                4F                        5F                      6F</a:t>
            </a:r>
          </a:p>
          <a:p>
            <a:r>
              <a:rPr lang="en-US" sz="1400" dirty="0">
                <a:latin typeface="Times New Roman" pitchFamily="18" charset="0"/>
              </a:rPr>
              <a:t>                         JR-4</a:t>
            </a:r>
            <a:r>
              <a:rPr lang="ru-RU" sz="1400" dirty="0">
                <a:latin typeface="Times New Roman" pitchFamily="18" charset="0"/>
              </a:rPr>
              <a:t>.0мод</a:t>
            </a:r>
            <a:r>
              <a:rPr lang="en-US" sz="1400" dirty="0">
                <a:latin typeface="Times New Roman" pitchFamily="18" charset="0"/>
              </a:rPr>
              <a:t>        4F                        5F                      6F</a:t>
            </a:r>
            <a:r>
              <a:rPr lang="en-US" sz="1400" dirty="0"/>
              <a:t>       </a:t>
            </a:r>
            <a:endParaRPr lang="ru-RU" sz="1400" dirty="0"/>
          </a:p>
          <a:p>
            <a:r>
              <a:rPr lang="ru-RU" sz="1400" dirty="0"/>
              <a:t>                     </a:t>
            </a:r>
            <a:r>
              <a:rPr lang="en-US" sz="1200" dirty="0"/>
              <a:t>STRAIGHT       4F                          5F         </a:t>
            </a:r>
            <a:r>
              <a:rPr lang="en-US" sz="1200" dirty="0" smtClean="0"/>
              <a:t>            </a:t>
            </a:r>
            <a:r>
              <a:rPr lang="en-US" sz="1200" dirty="0"/>
              <a:t>6F</a:t>
            </a:r>
            <a:r>
              <a:rPr lang="en-US" dirty="0"/>
              <a:t>       </a:t>
            </a:r>
            <a:endParaRPr lang="ru-RU" dirty="0"/>
          </a:p>
          <a:p>
            <a:endParaRPr lang="ru-RU" sz="1400" dirty="0"/>
          </a:p>
          <a:p>
            <a:r>
              <a:rPr lang="ru-RU" sz="1400" dirty="0">
                <a:latin typeface="Times New Roman" pitchFamily="18" charset="0"/>
              </a:rPr>
              <a:t>Произведена ангиография нижних конечностей.</a:t>
            </a:r>
          </a:p>
        </p:txBody>
      </p:sp>
      <p:sp>
        <p:nvSpPr>
          <p:cNvPr id="2084" name="Rectangle 43"/>
          <p:cNvSpPr>
            <a:spLocks noChangeArrowheads="1"/>
          </p:cNvSpPr>
          <p:nvPr/>
        </p:nvSpPr>
        <p:spPr bwMode="auto">
          <a:xfrm>
            <a:off x="29241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85" name="Rectangle 44"/>
          <p:cNvSpPr>
            <a:spLocks noChangeArrowheads="1"/>
          </p:cNvSpPr>
          <p:nvPr/>
        </p:nvSpPr>
        <p:spPr bwMode="auto">
          <a:xfrm>
            <a:off x="2924175" y="50768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86" name="Rectangle 45"/>
          <p:cNvSpPr>
            <a:spLocks noChangeArrowheads="1"/>
          </p:cNvSpPr>
          <p:nvPr/>
        </p:nvSpPr>
        <p:spPr bwMode="auto">
          <a:xfrm>
            <a:off x="4149725" y="50768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087" name="Rectangle 46"/>
          <p:cNvSpPr>
            <a:spLocks noChangeArrowheads="1"/>
          </p:cNvSpPr>
          <p:nvPr/>
        </p:nvSpPr>
        <p:spPr bwMode="auto">
          <a:xfrm>
            <a:off x="5300663" y="50768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88" name="Rectangle 47"/>
          <p:cNvSpPr>
            <a:spLocks noChangeArrowheads="1"/>
          </p:cNvSpPr>
          <p:nvPr/>
        </p:nvSpPr>
        <p:spPr bwMode="auto">
          <a:xfrm>
            <a:off x="41497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Rectangle 48"/>
          <p:cNvSpPr>
            <a:spLocks noChangeArrowheads="1"/>
          </p:cNvSpPr>
          <p:nvPr/>
        </p:nvSpPr>
        <p:spPr bwMode="auto">
          <a:xfrm>
            <a:off x="5300663" y="48593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90" name="Rectangle 50"/>
          <p:cNvSpPr>
            <a:spLocks noChangeArrowheads="1"/>
          </p:cNvSpPr>
          <p:nvPr/>
        </p:nvSpPr>
        <p:spPr bwMode="auto">
          <a:xfrm flipH="1">
            <a:off x="2924175" y="53641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2" name="Text Box 52"/>
          <p:cNvSpPr txBox="1">
            <a:spLocks noChangeArrowheads="1"/>
          </p:cNvSpPr>
          <p:nvPr/>
        </p:nvSpPr>
        <p:spPr bwMode="auto">
          <a:xfrm flipH="1" flipV="1">
            <a:off x="-1611313" y="7667625"/>
            <a:ext cx="1889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>
            <a:spAutoFit/>
          </a:bodyPr>
          <a:lstStyle/>
          <a:p>
            <a:endParaRPr lang="ru-RU" sz="1400" b="1">
              <a:latin typeface="Times New Roman" pitchFamily="18" charset="0"/>
            </a:endParaRPr>
          </a:p>
        </p:txBody>
      </p:sp>
      <p:sp>
        <p:nvSpPr>
          <p:cNvPr id="2093" name="Line 54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Line 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5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57"/>
          <p:cNvSpPr>
            <a:spLocks noChangeShapeType="1"/>
          </p:cNvSpPr>
          <p:nvPr/>
        </p:nvSpPr>
        <p:spPr bwMode="auto">
          <a:xfrm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153" name="Group 105"/>
          <p:cNvGraphicFramePr>
            <a:graphicFrameLocks noGrp="1"/>
          </p:cNvGraphicFramePr>
          <p:nvPr/>
        </p:nvGraphicFramePr>
        <p:xfrm>
          <a:off x="500063" y="7572375"/>
          <a:ext cx="5761038" cy="1057910"/>
        </p:xfrm>
        <a:graphic>
          <a:graphicData uri="http://schemas.openxmlformats.org/drawingml/2006/table">
            <a:tbl>
              <a:tblPr/>
              <a:tblGrid>
                <a:gridCol w="1439863"/>
                <a:gridCol w="1441450"/>
                <a:gridCol w="1439862"/>
                <a:gridCol w="1439863"/>
              </a:tblGrid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 белья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одноразовый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Соединительная 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другое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4" name="Rectangle 106"/>
          <p:cNvSpPr>
            <a:spLocks noChangeArrowheads="1"/>
          </p:cNvSpPr>
          <p:nvPr/>
        </p:nvSpPr>
        <p:spPr bwMode="auto">
          <a:xfrm>
            <a:off x="5300663" y="53641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3492500"/>
            <a:ext cx="6669088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                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3075" name="Line 5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404813" y="323850"/>
            <a:ext cx="6192837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/>
              <a:t> Интродьюссер извлечен.</a:t>
            </a:r>
          </a:p>
          <a:p>
            <a:pPr marL="342900" indent="-342900"/>
            <a:r>
              <a:rPr lang="ru-RU" sz="1400"/>
              <a:t> Осложнения: нет</a:t>
            </a:r>
          </a:p>
          <a:p>
            <a:pPr marL="342900" indent="-342900"/>
            <a:r>
              <a:rPr lang="ru-RU" sz="1400"/>
              <a:t> Гемостаз. Давящая асептическая повязка.</a:t>
            </a:r>
          </a:p>
          <a:p>
            <a:pPr marL="342900" indent="-342900"/>
            <a:r>
              <a:rPr lang="ru-RU" sz="1400"/>
              <a:t>          Прочее</a:t>
            </a:r>
            <a:r>
              <a:rPr lang="en-US" sz="1400"/>
              <a:t>:</a:t>
            </a:r>
            <a:endParaRPr lang="ru-RU" sz="1400"/>
          </a:p>
          <a:p>
            <a:pPr marL="342900" indent="-342900"/>
            <a:endParaRPr lang="ru-RU" sz="1400"/>
          </a:p>
          <a:p>
            <a:pPr marL="342900" indent="-342900"/>
            <a:r>
              <a:rPr lang="ru-RU" sz="1400"/>
              <a:t>          Рекомендации</a:t>
            </a:r>
            <a:r>
              <a:rPr lang="en-US" sz="1400"/>
              <a:t>:</a:t>
            </a:r>
            <a:endParaRPr lang="ru-RU" sz="1400"/>
          </a:p>
          <a:p>
            <a:pPr marL="342900" indent="-342900"/>
            <a:r>
              <a:rPr lang="ru-RU" sz="1400"/>
              <a:t> 1.     Постельный режим 24 часа.</a:t>
            </a:r>
          </a:p>
          <a:p>
            <a:pPr marL="342900" indent="-342900"/>
            <a:r>
              <a:rPr lang="ru-RU" sz="1400"/>
              <a:t> 2.     Контроль за местом пункции. </a:t>
            </a:r>
          </a:p>
          <a:p>
            <a:pPr marL="342900" indent="-342900"/>
            <a:endParaRPr lang="ru-RU" sz="1400"/>
          </a:p>
          <a:p>
            <a:pPr marL="342900" indent="-342900" eaLnBrk="0" hangingPunct="0">
              <a:spcBef>
                <a:spcPct val="50000"/>
              </a:spcBef>
            </a:pPr>
            <a:endParaRPr lang="ru-RU" sz="1400">
              <a:latin typeface="Times New Roman" pitchFamily="18" charset="0"/>
            </a:endParaRPr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0" y="2195513"/>
            <a:ext cx="685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200" b="1" dirty="0"/>
              <a:t>ЗАКЛЮЧЕНИЕ: на ангиограммах сосудов таза и нижних конечностей отмечается: </a:t>
            </a:r>
          </a:p>
          <a:p>
            <a:r>
              <a:rPr lang="ru-RU" sz="1200" b="1" dirty="0"/>
              <a:t>справа: Стенозы </a:t>
            </a:r>
            <a:r>
              <a:rPr lang="ru-RU" sz="1200" b="1" dirty="0" smtClean="0"/>
              <a:t>ОБА, </a:t>
            </a:r>
            <a:r>
              <a:rPr lang="ru-RU" sz="1200" b="1" dirty="0" smtClean="0"/>
              <a:t>окклюзия ПБА в </a:t>
            </a:r>
            <a:r>
              <a:rPr lang="ru-RU" sz="1200" b="1" dirty="0" err="1" smtClean="0"/>
              <a:t>н</a:t>
            </a:r>
            <a:r>
              <a:rPr lang="ru-RU" sz="1200" b="1" dirty="0" smtClean="0"/>
              <a:t>/3 бедра с умеренным коллатеральным кровотоком.</a:t>
            </a:r>
            <a:endParaRPr lang="ru-RU" sz="1200" b="1" dirty="0" smtClean="0"/>
          </a:p>
          <a:p>
            <a:r>
              <a:rPr lang="ru-RU" sz="1200" b="1" dirty="0" smtClean="0"/>
              <a:t>слева: </a:t>
            </a:r>
            <a:r>
              <a:rPr lang="ru-RU" sz="1200" b="1" dirty="0" smtClean="0"/>
              <a:t>окклюзия ПБА в </a:t>
            </a:r>
            <a:r>
              <a:rPr lang="ru-RU" sz="1200" b="1" dirty="0" err="1" smtClean="0"/>
              <a:t>н</a:t>
            </a:r>
            <a:r>
              <a:rPr lang="ru-RU" sz="1200" b="1" dirty="0" smtClean="0"/>
              <a:t>/3 бедра с хорошим коллатеральным кровотоком</a:t>
            </a:r>
            <a:endParaRPr lang="ru-RU" sz="1200" b="1" dirty="0"/>
          </a:p>
        </p:txBody>
      </p:sp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4868863" y="3563938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Врач:</a:t>
            </a:r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188913" y="4643438"/>
            <a:ext cx="6669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3" name="Rectangle 13"/>
          <p:cNvSpPr>
            <a:spLocks noChangeArrowheads="1"/>
          </p:cNvSpPr>
          <p:nvPr/>
        </p:nvSpPr>
        <p:spPr bwMode="auto">
          <a:xfrm>
            <a:off x="476250" y="4932363"/>
            <a:ext cx="5834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3084" name="Rectangle 14"/>
          <p:cNvSpPr>
            <a:spLocks noChangeArrowheads="1"/>
          </p:cNvSpPr>
          <p:nvPr/>
        </p:nvSpPr>
        <p:spPr bwMode="auto">
          <a:xfrm>
            <a:off x="404813" y="3635375"/>
            <a:ext cx="61928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</TotalTime>
  <Words>243</Words>
  <Application>Microsoft Office PowerPoint</Application>
  <PresentationFormat>Экран (4:3)</PresentationFormat>
  <Paragraphs>88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402</cp:revision>
  <dcterms:created xsi:type="dcterms:W3CDTF">2007-06-09T05:44:25Z</dcterms:created>
  <dcterms:modified xsi:type="dcterms:W3CDTF">2012-06-04T17:26:32Z</dcterms:modified>
</cp:coreProperties>
</file>