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555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2" autoAdjust="0"/>
    <p:restoredTop sz="98682" autoAdjust="0"/>
  </p:normalViewPr>
  <p:slideViewPr>
    <p:cSldViewPr>
      <p:cViewPr>
        <p:scale>
          <a:sx n="75" d="100"/>
          <a:sy n="75" d="100"/>
        </p:scale>
        <p:origin x="-1458" y="-1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87575" y="715963"/>
            <a:ext cx="2482850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38663"/>
            <a:ext cx="5486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8585D8-ADD0-45AA-B59B-048A4943B5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B7ABD-04B9-416B-8AF7-8D96C29B5F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BCE2B-0A0E-495A-A8E0-85A9795CA3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EF346-1D52-499E-9F67-19004CA644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514350" y="881063"/>
            <a:ext cx="5829300" cy="792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04846-3A39-4911-A09E-22A1F4BF46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D2DD5-C8CA-4ECA-852D-6DBEE9DA73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7C672-C19E-4281-BF0D-6586D6B897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8BF5F-8E67-40A7-A505-5918E7A5A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4EE8B-B4F2-423A-A077-74E7148F8F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B02EE-13BF-4ED8-AA2A-1AD5613623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DF0C-0AEB-4C26-B5EA-A8962C4F42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0C925-E326-4F9E-809D-7CA9461561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90B36-7B76-49FB-BCF0-8F81A04043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7D72E1E-65E0-425C-8ED2-4BD083F432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524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/>
              <a:t>ЯРОСЛАВСКАЯ ОБЛАСТНАЯ </a:t>
            </a:r>
          </a:p>
          <a:p>
            <a:pPr algn="ctr"/>
            <a:r>
              <a:rPr lang="ru-RU" sz="1600" b="1"/>
              <a:t>КЛИНИЧЕСКАЯ БОЛЬНИЦА.</a:t>
            </a:r>
          </a:p>
          <a:p>
            <a:pPr algn="ctr"/>
            <a:r>
              <a:rPr lang="ru-RU" sz="1600" b="1"/>
              <a:t>КАБИНЕТ  АНГИОГРАФИИ.</a:t>
            </a:r>
          </a:p>
          <a:p>
            <a:pPr algn="ctr"/>
            <a:r>
              <a:rPr lang="ru-RU" sz="1600" b="1" u="sng"/>
              <a:t> КОРОНАРОГРАФИЯ</a:t>
            </a:r>
            <a:r>
              <a:rPr lang="ru-RU" sz="1600" u="sng"/>
              <a:t>.</a:t>
            </a:r>
            <a:r>
              <a:rPr lang="en-US" sz="1600" b="1"/>
              <a:t> Toshiba</a:t>
            </a:r>
            <a:endParaRPr lang="ru-RU" sz="1600"/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33375" y="560388"/>
            <a:ext cx="28082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/>
              <a:t>Дата:  </a:t>
            </a:r>
            <a:r>
              <a:rPr lang="ru-RU" sz="1400" b="1" dirty="0" smtClean="0"/>
              <a:t>07.06.12.</a:t>
            </a:r>
            <a:endParaRPr lang="ru-RU" sz="1400" b="1" dirty="0"/>
          </a:p>
          <a:p>
            <a:r>
              <a:rPr lang="ru-RU" sz="1400" b="1" dirty="0" smtClean="0"/>
              <a:t>Ф.И.О: </a:t>
            </a:r>
            <a:r>
              <a:rPr lang="ru-RU" sz="1400" b="1" dirty="0" err="1" smtClean="0"/>
              <a:t>Кованов</a:t>
            </a:r>
            <a:r>
              <a:rPr lang="ru-RU" sz="1400" b="1" dirty="0" smtClean="0"/>
              <a:t> А.Н.</a:t>
            </a:r>
            <a:endParaRPr lang="ru-RU" sz="1400" b="1" dirty="0"/>
          </a:p>
          <a:p>
            <a:r>
              <a:rPr lang="ru-RU" sz="1400" b="1" dirty="0"/>
              <a:t>Год рождения: </a:t>
            </a:r>
            <a:r>
              <a:rPr lang="ru-RU" sz="1400" b="1" dirty="0" smtClean="0"/>
              <a:t>1965</a:t>
            </a:r>
            <a:endParaRPr lang="ru-RU" sz="1400" b="1" dirty="0"/>
          </a:p>
          <a:p>
            <a:r>
              <a:rPr lang="ru-RU" sz="1400" b="1" dirty="0"/>
              <a:t>Диагноз: </a:t>
            </a:r>
            <a:r>
              <a:rPr lang="ru-RU" sz="1400" b="1" dirty="0" smtClean="0"/>
              <a:t>ИБС</a:t>
            </a:r>
            <a:endParaRPr lang="ru-RU" sz="1400" b="1" dirty="0"/>
          </a:p>
          <a:p>
            <a:r>
              <a:rPr lang="ru-RU" sz="1400" b="1" dirty="0"/>
              <a:t>Отделение: 10   № </a:t>
            </a:r>
            <a:r>
              <a:rPr lang="ru-RU" sz="1400" b="1" dirty="0" smtClean="0"/>
              <a:t>3865</a:t>
            </a:r>
            <a:endParaRPr lang="ru-RU" sz="1400" b="1" dirty="0"/>
          </a:p>
        </p:txBody>
      </p:sp>
      <p:graphicFrame>
        <p:nvGraphicFramePr>
          <p:cNvPr id="3807" name="Group 1759"/>
          <p:cNvGraphicFramePr>
            <a:graphicFrameLocks noGrp="1"/>
          </p:cNvGraphicFramePr>
          <p:nvPr/>
        </p:nvGraphicFramePr>
        <p:xfrm>
          <a:off x="4149725" y="2936875"/>
          <a:ext cx="2160588" cy="1170432"/>
        </p:xfrm>
        <a:graphic>
          <a:graphicData uri="http://schemas.openxmlformats.org/drawingml/2006/table">
            <a:tbl>
              <a:tblPr/>
              <a:tblGrid>
                <a:gridCol w="1044575"/>
                <a:gridCol w="539750"/>
                <a:gridCol w="5762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axillaris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37" name="Group 1889"/>
          <p:cNvGraphicFramePr>
            <a:graphicFrameLocks noGrp="1"/>
          </p:cNvGraphicFramePr>
          <p:nvPr/>
        </p:nvGraphicFramePr>
        <p:xfrm>
          <a:off x="115888" y="4953000"/>
          <a:ext cx="6553200" cy="2216595"/>
        </p:xfrm>
        <a:graphic>
          <a:graphicData uri="http://schemas.openxmlformats.org/drawingml/2006/table">
            <a:tbl>
              <a:tblPr/>
              <a:tblGrid>
                <a:gridCol w="863600"/>
                <a:gridCol w="792162"/>
                <a:gridCol w="863600"/>
                <a:gridCol w="720725"/>
                <a:gridCol w="863600"/>
                <a:gridCol w="792163"/>
                <a:gridCol w="720725"/>
                <a:gridCol w="936625"/>
              </a:tblGrid>
              <a:tr h="431800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катетеры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3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аорта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67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Judkins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Pigtail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Amplatz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12" name="Text Box 1217"/>
          <p:cNvSpPr txBox="1">
            <a:spLocks noChangeArrowheads="1"/>
          </p:cNvSpPr>
          <p:nvPr/>
        </p:nvSpPr>
        <p:spPr bwMode="auto">
          <a:xfrm>
            <a:off x="188913" y="7113588"/>
            <a:ext cx="3405187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/>
              <a:t>Контраст:</a:t>
            </a:r>
            <a:endParaRPr lang="en-US" sz="1800"/>
          </a:p>
          <a:p>
            <a:r>
              <a:rPr lang="ru-RU" sz="1600"/>
              <a:t>      </a:t>
            </a:r>
            <a:r>
              <a:rPr lang="ru-RU" sz="1400"/>
              <a:t>Ультравист 370    100мл. </a:t>
            </a:r>
            <a:endParaRPr lang="en-US" sz="1400"/>
          </a:p>
          <a:p>
            <a:r>
              <a:rPr lang="ru-RU" sz="1400"/>
              <a:t>      Омнипак 350        50 мл.</a:t>
            </a:r>
          </a:p>
          <a:p>
            <a:r>
              <a:rPr lang="ru-RU" sz="1400"/>
              <a:t>      Визипак 320          мл.</a:t>
            </a:r>
            <a:endParaRPr lang="en-US" sz="1400"/>
          </a:p>
          <a:p>
            <a:r>
              <a:rPr lang="en-US" sz="1400"/>
              <a:t>    </a:t>
            </a:r>
            <a:endParaRPr lang="ru-RU" sz="1400"/>
          </a:p>
        </p:txBody>
      </p:sp>
      <p:sp>
        <p:nvSpPr>
          <p:cNvPr id="2113" name="Rectangle 1224"/>
          <p:cNvSpPr>
            <a:spLocks noChangeArrowheads="1"/>
          </p:cNvSpPr>
          <p:nvPr/>
        </p:nvSpPr>
        <p:spPr bwMode="auto">
          <a:xfrm>
            <a:off x="520700" y="4232275"/>
            <a:ext cx="6337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По проводнику поэтапная катетеризация</a:t>
            </a:r>
            <a:r>
              <a:rPr lang="en-US" sz="1400"/>
              <a:t>:</a:t>
            </a:r>
          </a:p>
          <a:p>
            <a:r>
              <a:rPr lang="ru-RU" sz="1400"/>
              <a:t>                                                             ЛКА </a:t>
            </a:r>
            <a:r>
              <a:rPr lang="en-US" sz="1400"/>
              <a:t>                          </a:t>
            </a:r>
            <a:r>
              <a:rPr lang="ru-RU" sz="1400"/>
              <a:t>ПКА </a:t>
            </a:r>
            <a:endParaRPr lang="en-US" sz="1400"/>
          </a:p>
          <a:p>
            <a:r>
              <a:rPr lang="ru-RU" sz="1400"/>
              <a:t>Гр. аорта               ЛЖ </a:t>
            </a:r>
            <a:r>
              <a:rPr lang="en-US" sz="1400"/>
              <a:t>               </a:t>
            </a:r>
            <a:r>
              <a:rPr lang="ru-RU" sz="1400"/>
              <a:t>Вн. Гр. Арт.</a:t>
            </a:r>
            <a:r>
              <a:rPr lang="en-US" sz="1400"/>
              <a:t>       </a:t>
            </a:r>
            <a:r>
              <a:rPr lang="ru-RU" sz="1400"/>
              <a:t>         Лев. ПкА</a:t>
            </a:r>
            <a:endParaRPr lang="en-US" sz="1400"/>
          </a:p>
          <a:p>
            <a:r>
              <a:rPr lang="en-US" sz="1400"/>
              <a:t>                                                                </a:t>
            </a:r>
            <a:r>
              <a:rPr lang="ru-RU" sz="1400"/>
              <a:t>   </a:t>
            </a:r>
          </a:p>
        </p:txBody>
      </p:sp>
      <p:sp>
        <p:nvSpPr>
          <p:cNvPr id="2114" name="Rectangle 1225"/>
          <p:cNvSpPr>
            <a:spLocks noChangeArrowheads="1"/>
          </p:cNvSpPr>
          <p:nvPr/>
        </p:nvSpPr>
        <p:spPr bwMode="auto">
          <a:xfrm>
            <a:off x="333375" y="32972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226"/>
          <p:cNvSpPr>
            <a:spLocks noChangeArrowheads="1"/>
          </p:cNvSpPr>
          <p:nvPr/>
        </p:nvSpPr>
        <p:spPr bwMode="auto">
          <a:xfrm>
            <a:off x="333375" y="35131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6" name="Rectangle 1228"/>
          <p:cNvSpPr>
            <a:spLocks noChangeArrowheads="1"/>
          </p:cNvSpPr>
          <p:nvPr/>
        </p:nvSpPr>
        <p:spPr bwMode="auto">
          <a:xfrm>
            <a:off x="39338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7" name="Rectangle 1229"/>
          <p:cNvSpPr>
            <a:spLocks noChangeArrowheads="1"/>
          </p:cNvSpPr>
          <p:nvPr/>
        </p:nvSpPr>
        <p:spPr bwMode="auto">
          <a:xfrm>
            <a:off x="39338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18" name="Rectangle 1230"/>
          <p:cNvSpPr>
            <a:spLocks noChangeArrowheads="1"/>
          </p:cNvSpPr>
          <p:nvPr/>
        </p:nvSpPr>
        <p:spPr bwMode="auto">
          <a:xfrm>
            <a:off x="58769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9" name="Rectangle 1232"/>
          <p:cNvSpPr>
            <a:spLocks noChangeArrowheads="1"/>
          </p:cNvSpPr>
          <p:nvPr/>
        </p:nvSpPr>
        <p:spPr bwMode="auto">
          <a:xfrm>
            <a:off x="260350" y="74739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Text Box 1411"/>
          <p:cNvSpPr txBox="1">
            <a:spLocks noChangeArrowheads="1"/>
          </p:cNvSpPr>
          <p:nvPr/>
        </p:nvSpPr>
        <p:spPr bwMode="auto">
          <a:xfrm>
            <a:off x="3500438" y="7329488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Время </a:t>
            </a:r>
            <a:r>
              <a:rPr lang="en-US" sz="1400"/>
              <a:t>R</a:t>
            </a:r>
            <a:r>
              <a:rPr lang="ru-RU" sz="1400"/>
              <a:t>-скопии 1.7мин.</a:t>
            </a:r>
          </a:p>
          <a:p>
            <a:r>
              <a:rPr lang="ru-RU" sz="1400"/>
              <a:t>Доза облучения 2.4 мЗв</a:t>
            </a:r>
            <a:r>
              <a:rPr lang="en-US" sz="1400"/>
              <a:t> </a:t>
            </a:r>
            <a:r>
              <a:rPr lang="ru-RU" sz="1400"/>
              <a:t>     </a:t>
            </a:r>
          </a:p>
        </p:txBody>
      </p:sp>
      <p:sp>
        <p:nvSpPr>
          <p:cNvPr id="2121" name="Rectangle 1412"/>
          <p:cNvSpPr>
            <a:spLocks noChangeArrowheads="1"/>
          </p:cNvSpPr>
          <p:nvPr/>
        </p:nvSpPr>
        <p:spPr bwMode="auto">
          <a:xfrm>
            <a:off x="2997200" y="29368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Пункция:</a:t>
            </a:r>
          </a:p>
        </p:txBody>
      </p:sp>
      <p:pic>
        <p:nvPicPr>
          <p:cNvPr id="2122" name="Picture 1451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00025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3" name="Rectangle 1750"/>
          <p:cNvSpPr>
            <a:spLocks noChangeArrowheads="1"/>
          </p:cNvSpPr>
          <p:nvPr/>
        </p:nvSpPr>
        <p:spPr bwMode="auto">
          <a:xfrm>
            <a:off x="58769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4" name="Text Box 1751"/>
          <p:cNvSpPr txBox="1">
            <a:spLocks noChangeArrowheads="1"/>
          </p:cNvSpPr>
          <p:nvPr/>
        </p:nvSpPr>
        <p:spPr bwMode="auto">
          <a:xfrm>
            <a:off x="476250" y="3944938"/>
            <a:ext cx="578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Установлен интродьюссер:  6</a:t>
            </a:r>
            <a:r>
              <a:rPr lang="en-US" sz="1400"/>
              <a:t>F                        </a:t>
            </a:r>
            <a:endParaRPr lang="ru-RU" sz="1400"/>
          </a:p>
        </p:txBody>
      </p:sp>
      <p:sp>
        <p:nvSpPr>
          <p:cNvPr id="2125" name="Rectangle 1752"/>
          <p:cNvSpPr>
            <a:spLocks noChangeArrowheads="1"/>
          </p:cNvSpPr>
          <p:nvPr/>
        </p:nvSpPr>
        <p:spPr bwMode="auto">
          <a:xfrm>
            <a:off x="2997200" y="40163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6" name="Line 17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7" name="Line 175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8" name="Line 175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9" name="Line 175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3908" name="Group 1860"/>
          <p:cNvGraphicFramePr>
            <a:graphicFrameLocks noGrp="1"/>
          </p:cNvGraphicFramePr>
          <p:nvPr/>
        </p:nvGraphicFramePr>
        <p:xfrm>
          <a:off x="188913" y="8239125"/>
          <a:ext cx="5976937" cy="1000132"/>
        </p:xfrm>
        <a:graphic>
          <a:graphicData uri="http://schemas.openxmlformats.org/drawingml/2006/table">
            <a:tbl>
              <a:tblPr/>
              <a:tblGrid>
                <a:gridCol w="1193800"/>
                <a:gridCol w="1196975"/>
                <a:gridCol w="1195387"/>
                <a:gridCol w="1196975"/>
                <a:gridCol w="1193800"/>
              </a:tblGrid>
              <a:tr h="6479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Колба д.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Диагност.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Соединит.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однор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1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" name="Text Box 1830"/>
          <p:cNvSpPr txBox="1">
            <a:spLocks noChangeArrowheads="1"/>
          </p:cNvSpPr>
          <p:nvPr/>
        </p:nvSpPr>
        <p:spPr bwMode="auto">
          <a:xfrm>
            <a:off x="404813" y="92011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/>
          </a:p>
        </p:txBody>
      </p:sp>
      <p:sp>
        <p:nvSpPr>
          <p:cNvPr id="2151" name="Rectangle 1833"/>
          <p:cNvSpPr>
            <a:spLocks noChangeArrowheads="1"/>
          </p:cNvSpPr>
          <p:nvPr/>
        </p:nvSpPr>
        <p:spPr bwMode="auto">
          <a:xfrm>
            <a:off x="2349500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52" name="Rectangle 1861"/>
          <p:cNvSpPr>
            <a:spLocks noChangeArrowheads="1"/>
          </p:cNvSpPr>
          <p:nvPr/>
        </p:nvSpPr>
        <p:spPr bwMode="auto">
          <a:xfrm>
            <a:off x="141287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53" name="Rectangle 1872"/>
          <p:cNvSpPr>
            <a:spLocks noChangeArrowheads="1"/>
          </p:cNvSpPr>
          <p:nvPr/>
        </p:nvSpPr>
        <p:spPr bwMode="auto">
          <a:xfrm>
            <a:off x="2928938" y="1281113"/>
            <a:ext cx="371316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dirty="0"/>
              <a:t>Рентгенхирург         </a:t>
            </a:r>
            <a:r>
              <a:rPr lang="ru-RU" sz="1400" b="1" dirty="0" smtClean="0"/>
              <a:t>   </a:t>
            </a:r>
            <a:r>
              <a:rPr lang="ru-RU" sz="1400" dirty="0" smtClean="0"/>
              <a:t>Щербаков А.С.</a:t>
            </a:r>
            <a:endParaRPr lang="ru-RU" sz="1400" dirty="0"/>
          </a:p>
          <a:p>
            <a:r>
              <a:rPr lang="ru-RU" sz="1400" b="1" dirty="0"/>
              <a:t>Операционная м</a:t>
            </a:r>
            <a:r>
              <a:rPr lang="en-US" sz="1400" b="1" dirty="0"/>
              <a:t>/</a:t>
            </a:r>
            <a:r>
              <a:rPr lang="ru-RU" sz="1400" b="1" dirty="0"/>
              <a:t>С    </a:t>
            </a:r>
            <a:r>
              <a:rPr lang="ru-RU" sz="1400" dirty="0"/>
              <a:t>КАЗАНЦЕВА А.М.</a:t>
            </a:r>
          </a:p>
          <a:p>
            <a:r>
              <a:rPr lang="ru-RU" sz="1400" b="1" dirty="0"/>
              <a:t>Анестезиолог::</a:t>
            </a:r>
            <a:r>
              <a:rPr lang="ru-RU" sz="1400" dirty="0"/>
              <a:t>.         </a:t>
            </a:r>
            <a:r>
              <a:rPr lang="ru-RU" sz="1400" dirty="0" smtClean="0"/>
              <a:t> Галкин </a:t>
            </a:r>
            <a:r>
              <a:rPr lang="ru-RU" sz="1400" dirty="0"/>
              <a:t>О.В.</a:t>
            </a:r>
          </a:p>
          <a:p>
            <a:r>
              <a:rPr lang="ru-RU" sz="1400" b="1" dirty="0"/>
              <a:t>М/с анестезист           </a:t>
            </a:r>
            <a:r>
              <a:rPr lang="ru-RU" sz="1400" dirty="0" err="1" smtClean="0"/>
              <a:t>Капралова</a:t>
            </a:r>
            <a:r>
              <a:rPr lang="ru-RU" sz="1400" dirty="0" smtClean="0"/>
              <a:t> Е.А.</a:t>
            </a:r>
            <a:endParaRPr lang="ru-RU" sz="1400" dirty="0"/>
          </a:p>
          <a:p>
            <a:r>
              <a:rPr lang="ru-RU" sz="1400" b="1" dirty="0" err="1"/>
              <a:t>Рентгенлаборант</a:t>
            </a:r>
            <a:r>
              <a:rPr lang="ru-RU" sz="1400" dirty="0"/>
              <a:t>:      Черткова О.Н.</a:t>
            </a:r>
          </a:p>
        </p:txBody>
      </p:sp>
      <p:sp>
        <p:nvSpPr>
          <p:cNvPr id="2154" name="Rectangle 1880"/>
          <p:cNvSpPr>
            <a:spLocks noChangeArrowheads="1"/>
          </p:cNvSpPr>
          <p:nvPr/>
        </p:nvSpPr>
        <p:spPr bwMode="auto">
          <a:xfrm>
            <a:off x="260350" y="76898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55" name="Rectangle 1232"/>
          <p:cNvSpPr>
            <a:spLocks noChangeArrowheads="1"/>
          </p:cNvSpPr>
          <p:nvPr/>
        </p:nvSpPr>
        <p:spPr bwMode="auto">
          <a:xfrm flipH="1">
            <a:off x="285750" y="7953375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4160838"/>
            <a:ext cx="6858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200"/>
              <a:t>                                                                  </a:t>
            </a:r>
            <a:endParaRPr lang="ru-RU" sz="1400" b="1"/>
          </a:p>
        </p:txBody>
      </p:sp>
      <p:sp>
        <p:nvSpPr>
          <p:cNvPr id="3076" name="Line 4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49"/>
          <p:cNvSpPr>
            <a:spLocks noChangeShapeType="1"/>
          </p:cNvSpPr>
          <p:nvPr/>
        </p:nvSpPr>
        <p:spPr bwMode="auto">
          <a:xfrm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50"/>
          <p:cNvSpPr>
            <a:spLocks noChangeShapeType="1"/>
          </p:cNvSpPr>
          <p:nvPr/>
        </p:nvSpPr>
        <p:spPr bwMode="auto">
          <a:xfrm flipV="1"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51"/>
          <p:cNvSpPr>
            <a:spLocks noChangeShapeType="1"/>
          </p:cNvSpPr>
          <p:nvPr/>
        </p:nvSpPr>
        <p:spPr bwMode="auto">
          <a:xfrm flipH="1"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Rectangle 52"/>
          <p:cNvSpPr>
            <a:spLocks noChangeArrowheads="1"/>
          </p:cNvSpPr>
          <p:nvPr/>
        </p:nvSpPr>
        <p:spPr bwMode="auto">
          <a:xfrm>
            <a:off x="0" y="3873500"/>
            <a:ext cx="6858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1200" b="1" dirty="0"/>
          </a:p>
          <a:p>
            <a:pPr algn="ctr"/>
            <a:r>
              <a:rPr lang="ru-RU" sz="1200" b="1" dirty="0"/>
              <a:t>ЗАКЛЮЧЕНИЕ:</a:t>
            </a:r>
          </a:p>
          <a:p>
            <a:pPr algn="just"/>
            <a:r>
              <a:rPr lang="ru-RU" sz="1200" b="1" dirty="0"/>
              <a:t>Тип коронарного кровотока</a:t>
            </a:r>
            <a:r>
              <a:rPr lang="ru-RU" sz="1200" dirty="0"/>
              <a:t>: </a:t>
            </a:r>
            <a:r>
              <a:rPr lang="ru-RU" sz="1200" dirty="0" smtClean="0"/>
              <a:t>правый</a:t>
            </a:r>
            <a:r>
              <a:rPr lang="ru-RU" sz="1200" dirty="0"/>
              <a:t>.</a:t>
            </a:r>
          </a:p>
          <a:p>
            <a:pPr algn="just"/>
            <a:r>
              <a:rPr lang="ru-RU" sz="1200" b="1" dirty="0"/>
              <a:t>Характер патологического процесса в венечных артериях</a:t>
            </a:r>
            <a:r>
              <a:rPr lang="ru-RU" sz="1200" dirty="0"/>
              <a:t>: атеросклероз</a:t>
            </a:r>
          </a:p>
          <a:p>
            <a:pPr algn="just"/>
            <a:r>
              <a:rPr lang="ru-RU" sz="1200" b="1" dirty="0"/>
              <a:t>Ствол ЛКА</a:t>
            </a:r>
            <a:r>
              <a:rPr lang="ru-RU" sz="1200" dirty="0"/>
              <a:t>: норма</a:t>
            </a:r>
          </a:p>
          <a:p>
            <a:pPr algn="just"/>
            <a:r>
              <a:rPr lang="ru-RU" sz="1200" b="1" dirty="0"/>
              <a:t>Бассейн ПМЖА</a:t>
            </a:r>
            <a:r>
              <a:rPr lang="ru-RU" sz="1200" dirty="0"/>
              <a:t>: стеноз проксимального </a:t>
            </a:r>
            <a:r>
              <a:rPr lang="ru-RU" sz="1200" dirty="0" smtClean="0"/>
              <a:t>сегмента 75%, стеноз на протяжении </a:t>
            </a:r>
            <a:r>
              <a:rPr lang="ru-RU" sz="1200" dirty="0"/>
              <a:t>среднего </a:t>
            </a:r>
            <a:r>
              <a:rPr lang="ru-RU" sz="1200" dirty="0" smtClean="0"/>
              <a:t>сегмента 70%. </a:t>
            </a:r>
            <a:r>
              <a:rPr lang="en-US" sz="1200" dirty="0" smtClean="0"/>
              <a:t>TIMI III.</a:t>
            </a:r>
            <a:endParaRPr lang="ru-RU" sz="1200" dirty="0"/>
          </a:p>
          <a:p>
            <a:pPr algn="just"/>
            <a:r>
              <a:rPr lang="ru-RU" sz="1200" b="1" dirty="0"/>
              <a:t>Бассейн ОА</a:t>
            </a:r>
            <a:r>
              <a:rPr lang="ru-RU" sz="1200" dirty="0"/>
              <a:t>: </a:t>
            </a:r>
            <a:r>
              <a:rPr lang="ru-RU" sz="1200" dirty="0" smtClean="0"/>
              <a:t>норма.</a:t>
            </a:r>
            <a:r>
              <a:rPr lang="en-US" sz="1200" dirty="0" smtClean="0"/>
              <a:t> </a:t>
            </a:r>
            <a:r>
              <a:rPr lang="en-US" sz="1200" dirty="0" smtClean="0"/>
              <a:t>TIMI III.</a:t>
            </a:r>
            <a:endParaRPr lang="ru-RU" sz="1200" dirty="0"/>
          </a:p>
          <a:p>
            <a:pPr algn="just"/>
            <a:r>
              <a:rPr lang="ru-RU" sz="1200" b="1" dirty="0"/>
              <a:t>Бассейн ПКА</a:t>
            </a:r>
            <a:r>
              <a:rPr lang="ru-RU" sz="1200" dirty="0"/>
              <a:t>:</a:t>
            </a:r>
            <a:r>
              <a:rPr lang="en-US" sz="1200" dirty="0"/>
              <a:t> </a:t>
            </a:r>
            <a:r>
              <a:rPr lang="ru-RU" sz="1200" dirty="0" smtClean="0"/>
              <a:t>норма.</a:t>
            </a:r>
            <a:r>
              <a:rPr lang="en-US" sz="1200" dirty="0" smtClean="0"/>
              <a:t> TIMI III. </a:t>
            </a:r>
          </a:p>
          <a:p>
            <a:pPr algn="just"/>
            <a:r>
              <a:rPr lang="ru-RU" sz="1200" b="1" dirty="0" smtClean="0"/>
              <a:t>Наличие </a:t>
            </a:r>
            <a:r>
              <a:rPr lang="ru-RU" sz="1200" b="1" dirty="0"/>
              <a:t>коллатерального кровотока</a:t>
            </a:r>
            <a:r>
              <a:rPr lang="ru-RU" sz="1200" dirty="0" smtClean="0"/>
              <a:t>:</a:t>
            </a:r>
            <a:r>
              <a:rPr lang="en-US" sz="1200" dirty="0" smtClean="0"/>
              <a:t> </a:t>
            </a:r>
            <a:r>
              <a:rPr lang="ru-RU" sz="1200" dirty="0" smtClean="0"/>
              <a:t>нет. </a:t>
            </a:r>
            <a:endParaRPr lang="ru-RU" sz="1200" dirty="0"/>
          </a:p>
          <a:p>
            <a:pPr algn="just"/>
            <a:r>
              <a:rPr lang="ru-RU" sz="1200" b="1" dirty="0"/>
              <a:t>Сократительная функция ЛЖ</a:t>
            </a:r>
            <a:r>
              <a:rPr lang="ru-RU" sz="1200" dirty="0"/>
              <a:t>:</a:t>
            </a:r>
          </a:p>
          <a:p>
            <a:pPr algn="just"/>
            <a:endParaRPr lang="ru-RU" sz="1200" dirty="0"/>
          </a:p>
          <a:p>
            <a:pPr algn="just"/>
            <a:endParaRPr lang="ru-RU" sz="1200" dirty="0"/>
          </a:p>
          <a:p>
            <a:pPr algn="just"/>
            <a:r>
              <a:rPr lang="ru-RU" sz="1200" b="1" dirty="0"/>
              <a:t>РЕКОМЕНДОВАНО:</a:t>
            </a:r>
            <a:r>
              <a:rPr lang="en-US" sz="1200" b="1" dirty="0"/>
              <a:t> </a:t>
            </a:r>
            <a:endParaRPr lang="ru-RU" sz="1200" b="1" dirty="0"/>
          </a:p>
          <a:p>
            <a:pPr algn="just"/>
            <a:r>
              <a:rPr lang="ru-RU" sz="1200" dirty="0"/>
              <a:t>-Постельный режим 24 часа. </a:t>
            </a:r>
          </a:p>
          <a:p>
            <a:pPr algn="just"/>
            <a:r>
              <a:rPr lang="ru-RU" sz="1200" dirty="0" smtClean="0"/>
              <a:t>-</a:t>
            </a:r>
            <a:r>
              <a:rPr lang="ru-RU" sz="1200" dirty="0"/>
              <a:t>Контроль  места пункции.</a:t>
            </a:r>
          </a:p>
          <a:p>
            <a:pPr algn="just"/>
            <a:endParaRPr lang="ru-RU" sz="1200" b="1" dirty="0"/>
          </a:p>
          <a:p>
            <a:pPr algn="just"/>
            <a:endParaRPr lang="ru-RU" sz="1200" b="1" dirty="0"/>
          </a:p>
          <a:p>
            <a:pPr algn="just"/>
            <a:endParaRPr lang="ru-RU" sz="1200" b="1" dirty="0"/>
          </a:p>
          <a:p>
            <a:pPr algn="just"/>
            <a:r>
              <a:rPr lang="ru-RU" sz="1200" b="1" dirty="0"/>
              <a:t>                                                                                                                     Врач:</a:t>
            </a:r>
            <a:r>
              <a:rPr lang="ru-RU" sz="1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12310</TotalTime>
  <Words>263</Words>
  <Application>Microsoft PowerPoint</Application>
  <PresentationFormat>Лист A4 (210x297 мм)</PresentationFormat>
  <Paragraphs>97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Times New Roman</vt:lpstr>
      <vt:lpstr>Arial</vt:lpstr>
      <vt:lpstr>Оформление по умолчанию</vt:lpstr>
      <vt:lpstr>Слайд 1</vt:lpstr>
      <vt:lpstr>Слайд 2</vt:lpstr>
    </vt:vector>
  </TitlesOfParts>
  <Company>W sistems entertaiment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Плеханов Георгий Валентинович</dc:creator>
  <cp:lastModifiedBy>user</cp:lastModifiedBy>
  <cp:revision>2036</cp:revision>
  <cp:lastPrinted>1999-11-01T09:58:52Z</cp:lastPrinted>
  <dcterms:created xsi:type="dcterms:W3CDTF">1998-03-02T15:35:32Z</dcterms:created>
  <dcterms:modified xsi:type="dcterms:W3CDTF">2012-06-07T13:00:04Z</dcterms:modified>
</cp:coreProperties>
</file>