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55516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2" autoAdjust="0"/>
    <p:restoredTop sz="98682" autoAdjust="0"/>
  </p:normalViewPr>
  <p:slideViewPr>
    <p:cSldViewPr>
      <p:cViewPr>
        <p:scale>
          <a:sx n="75" d="100"/>
          <a:sy n="75" d="100"/>
        </p:scale>
        <p:origin x="-1458" y="-1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87575" y="715963"/>
            <a:ext cx="2482850" cy="3584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38663"/>
            <a:ext cx="54864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5022215-B0F1-457C-A2CB-47374D7118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38957-1E5B-4B09-993B-56FAE013CF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10308-E5EA-44F0-ABA4-B6394A285F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6E2ED-7717-46A5-9DA7-9BB3B444E2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514350" y="881063"/>
            <a:ext cx="5829300" cy="792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0E194-87AE-4A26-89D1-C4712D586D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A2049-3DF2-46F5-8C66-7BFC52908B1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5255C-C82E-4F89-AE7D-CD2DEB8A6D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ED858-F8AC-458D-82C9-A9C4D4C4E8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3EC68-5958-4630-974E-4777D8577B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EF109-9247-4FBB-AF5C-CC16C87B74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71A9A-2AD8-4396-9CAF-79BDAFE9D2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A44DB-32A4-4CD1-9397-CAA40917F9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8E7F7-4EBD-488E-A1CA-47643B3925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767EADE-F3AE-4CA4-BB58-BCB0D2651C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1524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b="1"/>
              <a:t>ЯРОСЛАВСКАЯ ОБЛАСТНАЯ </a:t>
            </a:r>
          </a:p>
          <a:p>
            <a:pPr algn="ctr"/>
            <a:r>
              <a:rPr lang="ru-RU" sz="1600" b="1"/>
              <a:t>КЛИНИЧЕСКАЯ БОЛЬНИЦА.</a:t>
            </a:r>
          </a:p>
          <a:p>
            <a:pPr algn="ctr"/>
            <a:r>
              <a:rPr lang="ru-RU" sz="1600" b="1"/>
              <a:t>КАБИНЕТ  АНГИОГРАФИИ.</a:t>
            </a:r>
          </a:p>
          <a:p>
            <a:pPr algn="ctr"/>
            <a:r>
              <a:rPr lang="ru-RU" sz="1600" b="1" u="sng"/>
              <a:t> КОРОНАРОГРАФИЯ</a:t>
            </a:r>
            <a:r>
              <a:rPr lang="ru-RU" sz="1600" u="sng"/>
              <a:t>.</a:t>
            </a:r>
            <a:r>
              <a:rPr lang="en-US" sz="1600" b="1"/>
              <a:t> Toshiba</a:t>
            </a:r>
            <a:endParaRPr lang="ru-RU" sz="1600"/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333375" y="560388"/>
            <a:ext cx="280828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b="1" dirty="0"/>
              <a:t>Дата:  07.06.12.</a:t>
            </a:r>
          </a:p>
          <a:p>
            <a:r>
              <a:rPr lang="ru-RU" sz="1400" b="1" dirty="0" err="1" smtClean="0"/>
              <a:t>Ф.И.О:Потёмкин</a:t>
            </a:r>
            <a:r>
              <a:rPr lang="ru-RU" sz="1400" b="1" dirty="0" smtClean="0"/>
              <a:t> С.Г.</a:t>
            </a:r>
            <a:endParaRPr lang="ru-RU" sz="1400" b="1" dirty="0"/>
          </a:p>
          <a:p>
            <a:r>
              <a:rPr lang="ru-RU" sz="1400" b="1" dirty="0"/>
              <a:t>Год рождения: </a:t>
            </a:r>
            <a:r>
              <a:rPr lang="ru-RU" sz="1400" b="1" dirty="0" smtClean="0"/>
              <a:t>1961</a:t>
            </a:r>
            <a:endParaRPr lang="ru-RU" sz="1400" b="1" dirty="0"/>
          </a:p>
          <a:p>
            <a:r>
              <a:rPr lang="ru-RU" sz="1400" b="1" dirty="0"/>
              <a:t>Диагноз: ИБС</a:t>
            </a:r>
          </a:p>
          <a:p>
            <a:r>
              <a:rPr lang="ru-RU" sz="1400" b="1" dirty="0"/>
              <a:t>Отделение: 10   № </a:t>
            </a:r>
            <a:r>
              <a:rPr lang="ru-RU" sz="1400" b="1" dirty="0" smtClean="0"/>
              <a:t>3887</a:t>
            </a:r>
            <a:endParaRPr lang="ru-RU" sz="1400" b="1" dirty="0"/>
          </a:p>
        </p:txBody>
      </p:sp>
      <p:graphicFrame>
        <p:nvGraphicFramePr>
          <p:cNvPr id="3807" name="Group 1759"/>
          <p:cNvGraphicFramePr>
            <a:graphicFrameLocks noGrp="1"/>
          </p:cNvGraphicFramePr>
          <p:nvPr/>
        </p:nvGraphicFramePr>
        <p:xfrm>
          <a:off x="4149725" y="2936875"/>
          <a:ext cx="2160588" cy="1170432"/>
        </p:xfrm>
        <a:graphic>
          <a:graphicData uri="http://schemas.openxmlformats.org/drawingml/2006/table">
            <a:tbl>
              <a:tblPr/>
              <a:tblGrid>
                <a:gridCol w="1044575"/>
                <a:gridCol w="539750"/>
                <a:gridCol w="5762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axillaris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37" name="Group 1889"/>
          <p:cNvGraphicFramePr>
            <a:graphicFrameLocks noGrp="1"/>
          </p:cNvGraphicFramePr>
          <p:nvPr/>
        </p:nvGraphicFramePr>
        <p:xfrm>
          <a:off x="115888" y="4953000"/>
          <a:ext cx="6553200" cy="2216595"/>
        </p:xfrm>
        <a:graphic>
          <a:graphicData uri="http://schemas.openxmlformats.org/drawingml/2006/table">
            <a:tbl>
              <a:tblPr/>
              <a:tblGrid>
                <a:gridCol w="863600"/>
                <a:gridCol w="792162"/>
                <a:gridCol w="863600"/>
                <a:gridCol w="720725"/>
                <a:gridCol w="863600"/>
                <a:gridCol w="792163"/>
                <a:gridCol w="720725"/>
                <a:gridCol w="936625"/>
              </a:tblGrid>
              <a:tr h="431800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катетеры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3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аорта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67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Judkins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Pigtail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Amplatz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12" name="Text Box 1217"/>
          <p:cNvSpPr txBox="1">
            <a:spLocks noChangeArrowheads="1"/>
          </p:cNvSpPr>
          <p:nvPr/>
        </p:nvSpPr>
        <p:spPr bwMode="auto">
          <a:xfrm>
            <a:off x="188913" y="7113588"/>
            <a:ext cx="3405187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/>
              <a:t>Контраст:</a:t>
            </a:r>
            <a:endParaRPr lang="en-US" sz="1800"/>
          </a:p>
          <a:p>
            <a:r>
              <a:rPr lang="ru-RU" sz="1600"/>
              <a:t>      </a:t>
            </a:r>
            <a:r>
              <a:rPr lang="ru-RU" sz="1400"/>
              <a:t>Ультравист 370    100мл. </a:t>
            </a:r>
            <a:endParaRPr lang="en-US" sz="1400"/>
          </a:p>
          <a:p>
            <a:r>
              <a:rPr lang="ru-RU" sz="1400"/>
              <a:t>      Омнипак 350        50 мл.</a:t>
            </a:r>
          </a:p>
          <a:p>
            <a:r>
              <a:rPr lang="ru-RU" sz="1400"/>
              <a:t>      Визипак 320          мл.</a:t>
            </a:r>
            <a:endParaRPr lang="en-US" sz="1400"/>
          </a:p>
          <a:p>
            <a:r>
              <a:rPr lang="en-US" sz="1400"/>
              <a:t>    </a:t>
            </a:r>
            <a:endParaRPr lang="ru-RU" sz="1400"/>
          </a:p>
        </p:txBody>
      </p:sp>
      <p:sp>
        <p:nvSpPr>
          <p:cNvPr id="2113" name="Rectangle 1224"/>
          <p:cNvSpPr>
            <a:spLocks noChangeArrowheads="1"/>
          </p:cNvSpPr>
          <p:nvPr/>
        </p:nvSpPr>
        <p:spPr bwMode="auto">
          <a:xfrm>
            <a:off x="520700" y="4232275"/>
            <a:ext cx="63373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По проводнику поэтапная катетеризация</a:t>
            </a:r>
            <a:r>
              <a:rPr lang="en-US" sz="1400"/>
              <a:t>:</a:t>
            </a:r>
          </a:p>
          <a:p>
            <a:r>
              <a:rPr lang="ru-RU" sz="1400"/>
              <a:t>                                                             ЛКА </a:t>
            </a:r>
            <a:r>
              <a:rPr lang="en-US" sz="1400"/>
              <a:t>                          </a:t>
            </a:r>
            <a:r>
              <a:rPr lang="ru-RU" sz="1400"/>
              <a:t>ПКА </a:t>
            </a:r>
            <a:endParaRPr lang="en-US" sz="1400"/>
          </a:p>
          <a:p>
            <a:r>
              <a:rPr lang="ru-RU" sz="1400"/>
              <a:t>Гр. аорта               ЛЖ </a:t>
            </a:r>
            <a:r>
              <a:rPr lang="en-US" sz="1400"/>
              <a:t>               </a:t>
            </a:r>
            <a:r>
              <a:rPr lang="ru-RU" sz="1400"/>
              <a:t>Вн. Гр. Арт.</a:t>
            </a:r>
            <a:r>
              <a:rPr lang="en-US" sz="1400"/>
              <a:t>       </a:t>
            </a:r>
            <a:r>
              <a:rPr lang="ru-RU" sz="1400"/>
              <a:t>         Лев. ПкА</a:t>
            </a:r>
            <a:endParaRPr lang="en-US" sz="1400"/>
          </a:p>
          <a:p>
            <a:r>
              <a:rPr lang="en-US" sz="1400"/>
              <a:t>                                                                </a:t>
            </a:r>
            <a:r>
              <a:rPr lang="ru-RU" sz="1400"/>
              <a:t>   </a:t>
            </a:r>
          </a:p>
        </p:txBody>
      </p:sp>
      <p:sp>
        <p:nvSpPr>
          <p:cNvPr id="2114" name="Rectangle 1225"/>
          <p:cNvSpPr>
            <a:spLocks noChangeArrowheads="1"/>
          </p:cNvSpPr>
          <p:nvPr/>
        </p:nvSpPr>
        <p:spPr bwMode="auto">
          <a:xfrm>
            <a:off x="333375" y="32972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226"/>
          <p:cNvSpPr>
            <a:spLocks noChangeArrowheads="1"/>
          </p:cNvSpPr>
          <p:nvPr/>
        </p:nvSpPr>
        <p:spPr bwMode="auto">
          <a:xfrm>
            <a:off x="333375" y="35131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6" name="Rectangle 1228"/>
          <p:cNvSpPr>
            <a:spLocks noChangeArrowheads="1"/>
          </p:cNvSpPr>
          <p:nvPr/>
        </p:nvSpPr>
        <p:spPr bwMode="auto">
          <a:xfrm>
            <a:off x="39338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7" name="Rectangle 1229"/>
          <p:cNvSpPr>
            <a:spLocks noChangeArrowheads="1"/>
          </p:cNvSpPr>
          <p:nvPr/>
        </p:nvSpPr>
        <p:spPr bwMode="auto">
          <a:xfrm>
            <a:off x="39338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2118" name="Rectangle 1230"/>
          <p:cNvSpPr>
            <a:spLocks noChangeArrowheads="1"/>
          </p:cNvSpPr>
          <p:nvPr/>
        </p:nvSpPr>
        <p:spPr bwMode="auto">
          <a:xfrm>
            <a:off x="58769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9" name="Rectangle 1232"/>
          <p:cNvSpPr>
            <a:spLocks noChangeArrowheads="1"/>
          </p:cNvSpPr>
          <p:nvPr/>
        </p:nvSpPr>
        <p:spPr bwMode="auto">
          <a:xfrm>
            <a:off x="260350" y="74739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Text Box 1411"/>
          <p:cNvSpPr txBox="1">
            <a:spLocks noChangeArrowheads="1"/>
          </p:cNvSpPr>
          <p:nvPr/>
        </p:nvSpPr>
        <p:spPr bwMode="auto">
          <a:xfrm>
            <a:off x="3500438" y="7329488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Время </a:t>
            </a:r>
            <a:r>
              <a:rPr lang="en-US" sz="1400"/>
              <a:t>R</a:t>
            </a:r>
            <a:r>
              <a:rPr lang="ru-RU" sz="1400"/>
              <a:t>-скопии 1.7мин.</a:t>
            </a:r>
          </a:p>
          <a:p>
            <a:r>
              <a:rPr lang="ru-RU" sz="1400"/>
              <a:t>Доза облучения 2.4 мЗв</a:t>
            </a:r>
            <a:r>
              <a:rPr lang="en-US" sz="1400"/>
              <a:t> </a:t>
            </a:r>
            <a:r>
              <a:rPr lang="ru-RU" sz="1400"/>
              <a:t>     </a:t>
            </a:r>
          </a:p>
        </p:txBody>
      </p:sp>
      <p:sp>
        <p:nvSpPr>
          <p:cNvPr id="2121" name="Rectangle 1412"/>
          <p:cNvSpPr>
            <a:spLocks noChangeArrowheads="1"/>
          </p:cNvSpPr>
          <p:nvPr/>
        </p:nvSpPr>
        <p:spPr bwMode="auto">
          <a:xfrm>
            <a:off x="2997200" y="2936875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Пункция:</a:t>
            </a:r>
          </a:p>
        </p:txBody>
      </p:sp>
      <p:pic>
        <p:nvPicPr>
          <p:cNvPr id="2122" name="Picture 1451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00025"/>
            <a:ext cx="7397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3" name="Rectangle 1750"/>
          <p:cNvSpPr>
            <a:spLocks noChangeArrowheads="1"/>
          </p:cNvSpPr>
          <p:nvPr/>
        </p:nvSpPr>
        <p:spPr bwMode="auto">
          <a:xfrm>
            <a:off x="58769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4" name="Text Box 1751"/>
          <p:cNvSpPr txBox="1">
            <a:spLocks noChangeArrowheads="1"/>
          </p:cNvSpPr>
          <p:nvPr/>
        </p:nvSpPr>
        <p:spPr bwMode="auto">
          <a:xfrm>
            <a:off x="476250" y="3944938"/>
            <a:ext cx="5780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Установлен интродьюссер:  6</a:t>
            </a:r>
            <a:r>
              <a:rPr lang="en-US" sz="1400"/>
              <a:t>F                        </a:t>
            </a:r>
            <a:endParaRPr lang="ru-RU" sz="1400"/>
          </a:p>
        </p:txBody>
      </p:sp>
      <p:sp>
        <p:nvSpPr>
          <p:cNvPr id="2125" name="Rectangle 1752"/>
          <p:cNvSpPr>
            <a:spLocks noChangeArrowheads="1"/>
          </p:cNvSpPr>
          <p:nvPr/>
        </p:nvSpPr>
        <p:spPr bwMode="auto">
          <a:xfrm>
            <a:off x="2997200" y="40163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6" name="Line 175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27" name="Line 1756"/>
          <p:cNvSpPr>
            <a:spLocks noChangeShapeType="1"/>
          </p:cNvSpPr>
          <p:nvPr/>
        </p:nvSpPr>
        <p:spPr bwMode="auto">
          <a:xfrm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28" name="Line 175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29" name="Line 175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3908" name="Group 1860"/>
          <p:cNvGraphicFramePr>
            <a:graphicFrameLocks noGrp="1"/>
          </p:cNvGraphicFramePr>
          <p:nvPr/>
        </p:nvGraphicFramePr>
        <p:xfrm>
          <a:off x="188913" y="8239125"/>
          <a:ext cx="5976937" cy="1000132"/>
        </p:xfrm>
        <a:graphic>
          <a:graphicData uri="http://schemas.openxmlformats.org/drawingml/2006/table">
            <a:tbl>
              <a:tblPr/>
              <a:tblGrid>
                <a:gridCol w="1193800"/>
                <a:gridCol w="1196975"/>
                <a:gridCol w="1195387"/>
                <a:gridCol w="1196975"/>
                <a:gridCol w="1193800"/>
              </a:tblGrid>
              <a:tr h="6479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Колба д. 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Диагност.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Соединит.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однор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1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0" name="Text Box 1830"/>
          <p:cNvSpPr txBox="1">
            <a:spLocks noChangeArrowheads="1"/>
          </p:cNvSpPr>
          <p:nvPr/>
        </p:nvSpPr>
        <p:spPr bwMode="auto">
          <a:xfrm>
            <a:off x="404813" y="92011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/>
          </a:p>
        </p:txBody>
      </p:sp>
      <p:sp>
        <p:nvSpPr>
          <p:cNvPr id="2151" name="Rectangle 1833"/>
          <p:cNvSpPr>
            <a:spLocks noChangeArrowheads="1"/>
          </p:cNvSpPr>
          <p:nvPr/>
        </p:nvSpPr>
        <p:spPr bwMode="auto">
          <a:xfrm>
            <a:off x="2349500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2152" name="Rectangle 1861"/>
          <p:cNvSpPr>
            <a:spLocks noChangeArrowheads="1"/>
          </p:cNvSpPr>
          <p:nvPr/>
        </p:nvSpPr>
        <p:spPr bwMode="auto">
          <a:xfrm>
            <a:off x="141287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53" name="Rectangle 1872"/>
          <p:cNvSpPr>
            <a:spLocks noChangeArrowheads="1"/>
          </p:cNvSpPr>
          <p:nvPr/>
        </p:nvSpPr>
        <p:spPr bwMode="auto">
          <a:xfrm>
            <a:off x="2928938" y="1281113"/>
            <a:ext cx="3713162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 dirty="0"/>
              <a:t>Рентгенхирург         </a:t>
            </a:r>
            <a:r>
              <a:rPr lang="ru-RU" sz="1400" b="1" dirty="0" smtClean="0"/>
              <a:t> </a:t>
            </a:r>
            <a:r>
              <a:rPr lang="ru-RU" sz="1400" dirty="0" smtClean="0"/>
              <a:t>Щербаков </a:t>
            </a:r>
            <a:r>
              <a:rPr lang="ru-RU" sz="1400" dirty="0"/>
              <a:t>А.С.</a:t>
            </a:r>
          </a:p>
          <a:p>
            <a:r>
              <a:rPr lang="ru-RU" sz="1400" b="1" dirty="0"/>
              <a:t>Операционная м</a:t>
            </a:r>
            <a:r>
              <a:rPr lang="en-US" sz="1400" b="1" dirty="0"/>
              <a:t>/</a:t>
            </a:r>
            <a:r>
              <a:rPr lang="ru-RU" sz="1400" b="1" dirty="0"/>
              <a:t>С   </a:t>
            </a:r>
            <a:r>
              <a:rPr lang="ru-RU" sz="1400" dirty="0" smtClean="0"/>
              <a:t>КАЗАНЦЕВА </a:t>
            </a:r>
            <a:r>
              <a:rPr lang="ru-RU" sz="1400" dirty="0"/>
              <a:t>А.М.</a:t>
            </a:r>
          </a:p>
          <a:p>
            <a:r>
              <a:rPr lang="ru-RU" sz="1400" b="1" dirty="0"/>
              <a:t>Анестезиолог::</a:t>
            </a:r>
            <a:r>
              <a:rPr lang="ru-RU" sz="1400" dirty="0"/>
              <a:t>.         Галкин О.В.</a:t>
            </a:r>
          </a:p>
          <a:p>
            <a:r>
              <a:rPr lang="ru-RU" sz="1400" b="1" dirty="0"/>
              <a:t>М/с анестезист          </a:t>
            </a:r>
            <a:r>
              <a:rPr lang="ru-RU" sz="1400" dirty="0" err="1" smtClean="0"/>
              <a:t>Капралова</a:t>
            </a:r>
            <a:r>
              <a:rPr lang="ru-RU" sz="1400" dirty="0" smtClean="0"/>
              <a:t> </a:t>
            </a:r>
            <a:r>
              <a:rPr lang="ru-RU" sz="1400" dirty="0"/>
              <a:t>Е.А.</a:t>
            </a:r>
          </a:p>
          <a:p>
            <a:r>
              <a:rPr lang="ru-RU" sz="1400" b="1" dirty="0" err="1"/>
              <a:t>Рентгенлаборант</a:t>
            </a:r>
            <a:r>
              <a:rPr lang="ru-RU" sz="1400" dirty="0"/>
              <a:t>:     </a:t>
            </a:r>
            <a:r>
              <a:rPr lang="ru-RU" sz="1400" dirty="0" smtClean="0"/>
              <a:t>Черткова </a:t>
            </a:r>
            <a:r>
              <a:rPr lang="ru-RU" sz="1400" dirty="0"/>
              <a:t>О.Н.</a:t>
            </a:r>
          </a:p>
        </p:txBody>
      </p:sp>
      <p:sp>
        <p:nvSpPr>
          <p:cNvPr id="2154" name="Rectangle 1880"/>
          <p:cNvSpPr>
            <a:spLocks noChangeArrowheads="1"/>
          </p:cNvSpPr>
          <p:nvPr/>
        </p:nvSpPr>
        <p:spPr bwMode="auto">
          <a:xfrm>
            <a:off x="260350" y="76898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55" name="Rectangle 1232"/>
          <p:cNvSpPr>
            <a:spLocks noChangeArrowheads="1"/>
          </p:cNvSpPr>
          <p:nvPr/>
        </p:nvSpPr>
        <p:spPr bwMode="auto">
          <a:xfrm flipH="1">
            <a:off x="285750" y="7953375"/>
            <a:ext cx="142875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7660"/>
            <a:ext cx="6858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0" y="4160838"/>
            <a:ext cx="6858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200"/>
              <a:t>                                                                  </a:t>
            </a:r>
            <a:endParaRPr lang="ru-RU" sz="1400" b="1"/>
          </a:p>
        </p:txBody>
      </p:sp>
      <p:sp>
        <p:nvSpPr>
          <p:cNvPr id="3076" name="Line 4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49"/>
          <p:cNvSpPr>
            <a:spLocks noChangeShapeType="1"/>
          </p:cNvSpPr>
          <p:nvPr/>
        </p:nvSpPr>
        <p:spPr bwMode="auto">
          <a:xfrm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50"/>
          <p:cNvSpPr>
            <a:spLocks noChangeShapeType="1"/>
          </p:cNvSpPr>
          <p:nvPr/>
        </p:nvSpPr>
        <p:spPr bwMode="auto">
          <a:xfrm flipV="1"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Line 51"/>
          <p:cNvSpPr>
            <a:spLocks noChangeShapeType="1"/>
          </p:cNvSpPr>
          <p:nvPr/>
        </p:nvSpPr>
        <p:spPr bwMode="auto">
          <a:xfrm flipH="1"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80" name="Rectangle 52"/>
          <p:cNvSpPr>
            <a:spLocks noChangeArrowheads="1"/>
          </p:cNvSpPr>
          <p:nvPr/>
        </p:nvSpPr>
        <p:spPr bwMode="auto">
          <a:xfrm>
            <a:off x="0" y="3873500"/>
            <a:ext cx="68580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1200" b="1" dirty="0"/>
          </a:p>
          <a:p>
            <a:pPr algn="ctr"/>
            <a:r>
              <a:rPr lang="ru-RU" sz="1200" b="1" dirty="0"/>
              <a:t>ЗАКЛЮЧЕНИЕ:</a:t>
            </a:r>
          </a:p>
          <a:p>
            <a:pPr algn="just"/>
            <a:r>
              <a:rPr lang="ru-RU" sz="1200" b="1" dirty="0"/>
              <a:t>Тип коронарного кровотока</a:t>
            </a:r>
            <a:r>
              <a:rPr lang="ru-RU" sz="1200" dirty="0"/>
              <a:t>: </a:t>
            </a:r>
            <a:r>
              <a:rPr lang="ru-RU" sz="1200" dirty="0" smtClean="0"/>
              <a:t>правый</a:t>
            </a:r>
            <a:r>
              <a:rPr lang="ru-RU" sz="1200" dirty="0"/>
              <a:t>.</a:t>
            </a:r>
          </a:p>
          <a:p>
            <a:pPr algn="just"/>
            <a:r>
              <a:rPr lang="ru-RU" sz="1200" b="1" dirty="0"/>
              <a:t>Характер патологического процесса в венечных артериях</a:t>
            </a:r>
            <a:r>
              <a:rPr lang="ru-RU" sz="1200" dirty="0"/>
              <a:t>: атеросклероз</a:t>
            </a:r>
          </a:p>
          <a:p>
            <a:pPr algn="just"/>
            <a:r>
              <a:rPr lang="ru-RU" sz="1200" b="1" dirty="0"/>
              <a:t>Ствол ЛКА</a:t>
            </a:r>
            <a:r>
              <a:rPr lang="ru-RU" sz="1200" dirty="0"/>
              <a:t>: норма</a:t>
            </a:r>
          </a:p>
          <a:p>
            <a:pPr algn="just"/>
            <a:r>
              <a:rPr lang="ru-RU" sz="1200" b="1" dirty="0"/>
              <a:t>Бассейн ПМЖА</a:t>
            </a:r>
            <a:r>
              <a:rPr lang="ru-RU" sz="1200" dirty="0"/>
              <a:t>: стеноз проксимального </a:t>
            </a:r>
            <a:r>
              <a:rPr lang="ru-RU" sz="1200" dirty="0" smtClean="0"/>
              <a:t>сегмента 65%, хроническая тотальная окклюзия в среднем сегменте с градацией кровотока </a:t>
            </a:r>
            <a:r>
              <a:rPr lang="en-US" sz="1200" dirty="0" smtClean="0"/>
              <a:t>TIMI 0</a:t>
            </a:r>
            <a:r>
              <a:rPr lang="ru-RU" sz="1200" dirty="0" smtClean="0"/>
              <a:t>.</a:t>
            </a:r>
            <a:endParaRPr lang="ru-RU" sz="1200" dirty="0"/>
          </a:p>
          <a:p>
            <a:pPr algn="just"/>
            <a:r>
              <a:rPr lang="ru-RU" sz="1200" b="1" dirty="0"/>
              <a:t>Бассейн ОА</a:t>
            </a:r>
            <a:r>
              <a:rPr lang="ru-RU" sz="1200" dirty="0"/>
              <a:t>: </a:t>
            </a:r>
            <a:r>
              <a:rPr lang="ru-RU" sz="1200" dirty="0" smtClean="0"/>
              <a:t> ОА без гемодинамических значимых стенозов, стеноз проксимального сегмента ВТК 75%. </a:t>
            </a:r>
            <a:r>
              <a:rPr lang="en-US" sz="1200" dirty="0" smtClean="0"/>
              <a:t>TIMI</a:t>
            </a:r>
            <a:r>
              <a:rPr lang="ru-RU" sz="1200" dirty="0" smtClean="0"/>
              <a:t> </a:t>
            </a:r>
            <a:r>
              <a:rPr lang="en-US" sz="1200" dirty="0" smtClean="0"/>
              <a:t>III</a:t>
            </a:r>
            <a:endParaRPr lang="ru-RU" sz="1200" dirty="0"/>
          </a:p>
          <a:p>
            <a:pPr algn="just"/>
            <a:r>
              <a:rPr lang="ru-RU" sz="1200" b="1" dirty="0"/>
              <a:t>Бассейн ПКА</a:t>
            </a:r>
            <a:r>
              <a:rPr lang="ru-RU" sz="1200" dirty="0"/>
              <a:t>:</a:t>
            </a:r>
            <a:r>
              <a:rPr lang="en-US" sz="1200" dirty="0"/>
              <a:t> </a:t>
            </a:r>
            <a:r>
              <a:rPr lang="ru-RU" sz="1200" dirty="0"/>
              <a:t>стеноз проксимального </a:t>
            </a:r>
            <a:r>
              <a:rPr lang="ru-RU" sz="1200" dirty="0" smtClean="0"/>
              <a:t>сегмента до 30%, стенозы </a:t>
            </a:r>
            <a:r>
              <a:rPr lang="ru-RU" sz="1200" dirty="0"/>
              <a:t>среднего </a:t>
            </a:r>
            <a:r>
              <a:rPr lang="ru-RU" sz="1200" dirty="0" smtClean="0"/>
              <a:t>сегмента 65%,   дистального до 65%, аневризматическое расширение на границе среднего и дистального сегмента.</a:t>
            </a:r>
            <a:r>
              <a:rPr lang="en-US" sz="1200" dirty="0" smtClean="0"/>
              <a:t> </a:t>
            </a:r>
            <a:r>
              <a:rPr lang="en-US" sz="1200" dirty="0" smtClean="0"/>
              <a:t>TIMI</a:t>
            </a:r>
            <a:r>
              <a:rPr lang="ru-RU" sz="1200" dirty="0" smtClean="0"/>
              <a:t> </a:t>
            </a:r>
            <a:r>
              <a:rPr lang="en-US" sz="1200" dirty="0" smtClean="0"/>
              <a:t>III</a:t>
            </a:r>
            <a:endParaRPr lang="ru-RU" sz="1200" dirty="0"/>
          </a:p>
          <a:p>
            <a:pPr algn="just"/>
            <a:r>
              <a:rPr lang="ru-RU" sz="1200" b="1" dirty="0"/>
              <a:t>Наличие коллатерального кровотока</a:t>
            </a:r>
            <a:r>
              <a:rPr lang="ru-RU" sz="1200" dirty="0"/>
              <a:t>: </a:t>
            </a:r>
            <a:r>
              <a:rPr lang="en-US" sz="1200" dirty="0" smtClean="0"/>
              <a:t> </a:t>
            </a:r>
            <a:r>
              <a:rPr lang="ru-RU" sz="1200" dirty="0" smtClean="0"/>
              <a:t>нет</a:t>
            </a:r>
            <a:endParaRPr lang="ru-RU" sz="1200" dirty="0"/>
          </a:p>
          <a:p>
            <a:pPr algn="just"/>
            <a:r>
              <a:rPr lang="ru-RU" sz="1200" b="1" dirty="0"/>
              <a:t>Сократительная функция ЛЖ</a:t>
            </a:r>
            <a:r>
              <a:rPr lang="ru-RU" sz="1200" dirty="0"/>
              <a:t>:</a:t>
            </a:r>
          </a:p>
          <a:p>
            <a:pPr algn="just"/>
            <a:endParaRPr lang="ru-RU" sz="1200" dirty="0"/>
          </a:p>
          <a:p>
            <a:pPr algn="just"/>
            <a:endParaRPr lang="ru-RU" sz="1200" dirty="0"/>
          </a:p>
          <a:p>
            <a:pPr algn="just"/>
            <a:r>
              <a:rPr lang="ru-RU" sz="1200" b="1" dirty="0"/>
              <a:t>РЕКОМЕНДОВАНО:</a:t>
            </a:r>
            <a:r>
              <a:rPr lang="en-US" sz="1200" b="1" dirty="0"/>
              <a:t> </a:t>
            </a:r>
            <a:endParaRPr lang="ru-RU" sz="1200" b="1" dirty="0"/>
          </a:p>
          <a:p>
            <a:pPr algn="just"/>
            <a:r>
              <a:rPr lang="ru-RU" sz="1200" dirty="0"/>
              <a:t>-Постельный режим 24 часа. </a:t>
            </a:r>
          </a:p>
          <a:p>
            <a:pPr algn="just"/>
            <a:r>
              <a:rPr lang="ru-RU" sz="1200" dirty="0" smtClean="0"/>
              <a:t>-</a:t>
            </a:r>
            <a:r>
              <a:rPr lang="ru-RU" sz="1200" dirty="0"/>
              <a:t>Контроль  места пункции.</a:t>
            </a:r>
          </a:p>
          <a:p>
            <a:pPr algn="just"/>
            <a:endParaRPr lang="ru-RU" sz="1200" b="1" dirty="0"/>
          </a:p>
          <a:p>
            <a:pPr algn="just"/>
            <a:endParaRPr lang="ru-RU" sz="1200" b="1" dirty="0"/>
          </a:p>
          <a:p>
            <a:pPr algn="just"/>
            <a:endParaRPr lang="ru-RU" sz="1200" b="1" dirty="0"/>
          </a:p>
          <a:p>
            <a:pPr algn="just"/>
            <a:r>
              <a:rPr lang="ru-RU" sz="1200" b="1" dirty="0"/>
              <a:t>                                                                                                                     Врач:</a:t>
            </a:r>
            <a:r>
              <a:rPr lang="ru-RU" sz="1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12275</TotalTime>
  <Words>292</Words>
  <Application>Microsoft PowerPoint</Application>
  <PresentationFormat>Лист A4 (210x297 мм)</PresentationFormat>
  <Paragraphs>97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Times New Roman</vt:lpstr>
      <vt:lpstr>Arial</vt:lpstr>
      <vt:lpstr>Оформление по умолчанию</vt:lpstr>
      <vt:lpstr>Слайд 1</vt:lpstr>
      <vt:lpstr>Слайд 2</vt:lpstr>
    </vt:vector>
  </TitlesOfParts>
  <Company>W sistems entertaiment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Плеханов Георгий Валентинович</dc:creator>
  <cp:lastModifiedBy>user</cp:lastModifiedBy>
  <cp:revision>2036</cp:revision>
  <cp:lastPrinted>1999-11-01T09:58:52Z</cp:lastPrinted>
  <dcterms:created xsi:type="dcterms:W3CDTF">1998-03-02T15:35:32Z</dcterms:created>
  <dcterms:modified xsi:type="dcterms:W3CDTF">2012-06-07T12:49:09Z</dcterms:modified>
</cp:coreProperties>
</file>