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763" autoAdjust="0"/>
  </p:normalViewPr>
  <p:slideViewPr>
    <p:cSldViewPr>
      <p:cViewPr>
        <p:scale>
          <a:sx n="75" d="100"/>
          <a:sy n="75" d="100"/>
        </p:scale>
        <p:origin x="-1470" y="-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6E0BD-C83C-4EFB-A75B-52F0B720342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FEE0C-EE0E-407D-B7F9-A5990FFDE78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3F4C4-0A08-4426-AE7D-36FC231E5CD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F7BA0-A0E2-4AB2-B6E7-6FFAAD81507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FBBFE-F8FC-42E2-A3C3-1E3C6D445F5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4EADB-8FB8-46CE-956D-6806CDAE4EB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4BA03-91B1-46C3-8485-09B7FBAE624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7A2E1-0982-446E-B5CA-2392ECC09FE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BBDC3-6047-43A6-AE82-18F248AFC10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5D1DA-755E-4070-BB79-438BA302E59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5EF77-FA45-46FF-A1CB-FB7530F96BE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6F93302-AF1B-4DDE-A64C-8F43F4B92BF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179388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АНГИОГРАФИЯ  СОСУДОВ ГОЛОВНОГО МОЗГА</a:t>
            </a:r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714375"/>
            <a:ext cx="3024188" cy="29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</a:t>
            </a:r>
            <a:r>
              <a:rPr lang="ru-RU" sz="1400" b="1" dirty="0" smtClean="0">
                <a:latin typeface="Times New Roman" pitchFamily="18" charset="0"/>
              </a:rPr>
              <a:t>07</a:t>
            </a:r>
            <a:r>
              <a:rPr lang="ru-RU" sz="1400" b="1" dirty="0" smtClean="0">
                <a:latin typeface="Times New Roman" pitchFamily="18" charset="0"/>
              </a:rPr>
              <a:t>.08.2012г</a:t>
            </a:r>
            <a:r>
              <a:rPr lang="ru-RU" sz="1400" b="1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Ф.И.О. : </a:t>
            </a:r>
            <a:r>
              <a:rPr lang="ru-RU" sz="1400" b="1" dirty="0" err="1" smtClean="0">
                <a:latin typeface="Times New Roman" pitchFamily="18" charset="0"/>
              </a:rPr>
              <a:t>Щурина</a:t>
            </a:r>
            <a:r>
              <a:rPr lang="ru-RU" sz="1400" b="1" dirty="0" smtClean="0">
                <a:latin typeface="Times New Roman" pitchFamily="18" charset="0"/>
              </a:rPr>
              <a:t> Т.П.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24.10.1956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Диагноз : </a:t>
            </a:r>
            <a:r>
              <a:rPr lang="ru-RU" sz="1400" b="1" dirty="0" smtClean="0">
                <a:latin typeface="Times New Roman" pitchFamily="18" charset="0"/>
              </a:rPr>
              <a:t>САК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Отделение: 7 № </a:t>
            </a:r>
            <a:r>
              <a:rPr lang="ru-RU" sz="1400" b="1" dirty="0" smtClean="0">
                <a:latin typeface="Times New Roman" pitchFamily="18" charset="0"/>
              </a:rPr>
              <a:t>9100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Начало: </a:t>
            </a:r>
            <a:r>
              <a:rPr lang="ru-RU" sz="1400" b="1" dirty="0" smtClean="0">
                <a:latin typeface="Times New Roman" pitchFamily="18" charset="0"/>
              </a:rPr>
              <a:t>09:30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Окончание</a:t>
            </a:r>
            <a:r>
              <a:rPr lang="ru-RU" sz="1400" b="1" dirty="0" smtClean="0">
                <a:latin typeface="Times New Roman" pitchFamily="18" charset="0"/>
              </a:rPr>
              <a:t>: 10:30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endParaRPr lang="ru-RU" sz="12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000372" y="1428728"/>
            <a:ext cx="364333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dirty="0" smtClean="0">
                <a:latin typeface="Times New Roman" pitchFamily="18" charset="0"/>
              </a:rPr>
              <a:t>ЛЕБЕДЕВА О.В.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 smtClean="0">
                <a:latin typeface="Times New Roman" pitchFamily="18" charset="0"/>
              </a:rPr>
              <a:t>ГАЛКИН А.В.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 </a:t>
            </a:r>
            <a:r>
              <a:rPr lang="ru-RU" sz="1400" dirty="0" smtClean="0">
                <a:latin typeface="Times New Roman" pitchFamily="18" charset="0"/>
              </a:rPr>
              <a:t>ПОПЛАВКОВА Е.А. </a:t>
            </a:r>
            <a:r>
              <a:rPr lang="ru-RU" sz="1400" b="1" dirty="0" smtClean="0">
                <a:latin typeface="Times New Roman" pitchFamily="18" charset="0"/>
              </a:rPr>
              <a:t>Р/лаборант</a:t>
            </a:r>
            <a:r>
              <a:rPr lang="ru-RU" sz="1400" b="1" dirty="0">
                <a:latin typeface="Times New Roman" pitchFamily="18" charset="0"/>
              </a:rPr>
              <a:t>:                </a:t>
            </a:r>
            <a:endParaRPr lang="ru-RU" sz="14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ru-RU" sz="1200" dirty="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555875"/>
            <a:ext cx="31242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18" name="Group 70"/>
          <p:cNvGraphicFramePr>
            <a:graphicFrameLocks noGrp="1"/>
          </p:cNvGraphicFramePr>
          <p:nvPr/>
        </p:nvGraphicFramePr>
        <p:xfrm>
          <a:off x="3716338" y="2843213"/>
          <a:ext cx="2447925" cy="914400"/>
        </p:xfrm>
        <a:graphic>
          <a:graphicData uri="http://schemas.openxmlformats.org/drawingml/2006/table">
            <a:tbl>
              <a:tblPr/>
              <a:tblGrid>
                <a:gridCol w="1184275"/>
                <a:gridCol w="611187"/>
                <a:gridCol w="6524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</a:t>
            </a:r>
            <a:r>
              <a:rPr lang="ru-RU" sz="1400" dirty="0" err="1" smtClean="0">
                <a:latin typeface="Times New Roman" pitchFamily="18" charset="0"/>
              </a:rPr>
              <a:t>х</a:t>
            </a:r>
            <a:r>
              <a:rPr lang="en-US" sz="1400" dirty="0" smtClean="0">
                <a:latin typeface="Times New Roman" pitchFamily="18" charset="0"/>
              </a:rPr>
              <a:t>                  </a:t>
            </a:r>
            <a:r>
              <a:rPr lang="en-US" sz="1400" dirty="0">
                <a:latin typeface="Times New Roman" pitchFamily="18" charset="0"/>
              </a:rPr>
              <a:t>6F                      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651500"/>
            <a:ext cx="340518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</a:t>
            </a:r>
            <a:r>
              <a:rPr lang="ru-RU" sz="1600" dirty="0" err="1">
                <a:latin typeface="Times New Roman" pitchFamily="18" charset="0"/>
              </a:rPr>
              <a:t>Омнипак</a:t>
            </a:r>
            <a:r>
              <a:rPr lang="ru-RU" sz="1600" dirty="0">
                <a:latin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</a:rPr>
              <a:t>350 – 200 </a:t>
            </a:r>
            <a:r>
              <a:rPr lang="en-US" sz="16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Ultravist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370-100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188913" y="6948488"/>
            <a:ext cx="5905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Расходный материал</a:t>
            </a:r>
          </a:p>
          <a:p>
            <a:endParaRPr lang="ru-RU" sz="1400"/>
          </a:p>
          <a:p>
            <a:endParaRPr lang="ru-RU" sz="1400"/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500438" y="5867400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</a:rPr>
              <a:t>Время </a:t>
            </a:r>
            <a:r>
              <a:rPr lang="en-US" sz="1400" dirty="0">
                <a:latin typeface="Times New Roman" pitchFamily="18" charset="0"/>
              </a:rPr>
              <a:t>R</a:t>
            </a:r>
            <a:r>
              <a:rPr lang="ru-RU" sz="1400" dirty="0">
                <a:latin typeface="Times New Roman" pitchFamily="18" charset="0"/>
              </a:rPr>
              <a:t>-скопии  </a:t>
            </a:r>
            <a:r>
              <a:rPr lang="ru-RU" sz="1400" dirty="0" smtClean="0">
                <a:latin typeface="Times New Roman" pitchFamily="18" charset="0"/>
              </a:rPr>
              <a:t>11:54</a:t>
            </a:r>
            <a:r>
              <a:rPr lang="ru-RU" sz="1400" dirty="0" smtClean="0">
                <a:latin typeface="Times New Roman" pitchFamily="18" charset="0"/>
              </a:rPr>
              <a:t>м</a:t>
            </a:r>
            <a:r>
              <a:rPr lang="ru-RU" sz="1400" dirty="0" smtClean="0">
                <a:latin typeface="Times New Roman" pitchFamily="18" charset="0"/>
              </a:rPr>
              <a:t>и</a:t>
            </a:r>
            <a:r>
              <a:rPr lang="ru-RU" sz="1400" dirty="0" smtClean="0">
                <a:latin typeface="Times New Roman" pitchFamily="18" charset="0"/>
              </a:rPr>
              <a:t>н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Доза облучения 2.4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    </a:t>
            </a:r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286250"/>
            <a:ext cx="68580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en-US" sz="1400" dirty="0">
                <a:latin typeface="Times New Roman" pitchFamily="18" charset="0"/>
              </a:rPr>
              <a:t>Pig </a:t>
            </a:r>
            <a:r>
              <a:rPr lang="ru-RU" sz="1400" dirty="0">
                <a:latin typeface="Times New Roman" pitchFamily="18" charset="0"/>
              </a:rPr>
              <a:t>100 </a:t>
            </a:r>
            <a:r>
              <a:rPr lang="en-US" sz="1400" dirty="0">
                <a:latin typeface="Times New Roman" pitchFamily="18" charset="0"/>
              </a:rPr>
              <a:t>                     </a:t>
            </a:r>
            <a:r>
              <a:rPr lang="ru-RU" sz="1400" dirty="0">
                <a:latin typeface="Times New Roman" pitchFamily="18" charset="0"/>
              </a:rPr>
              <a:t>4</a:t>
            </a:r>
            <a:r>
              <a:rPr lang="en-US" sz="1400" dirty="0">
                <a:latin typeface="Times New Roman" pitchFamily="18" charset="0"/>
              </a:rPr>
              <a:t>F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  JR-</a:t>
            </a:r>
            <a:r>
              <a:rPr lang="ru-RU" sz="1400" dirty="0">
                <a:latin typeface="Times New Roman" pitchFamily="18" charset="0"/>
              </a:rPr>
              <a:t>3.5 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   </a:t>
            </a:r>
            <a:r>
              <a:rPr lang="ru-RU" sz="1400" dirty="0" smtClean="0">
                <a:latin typeface="Times New Roman" pitchFamily="18" charset="0"/>
              </a:rPr>
              <a:t>4</a:t>
            </a:r>
            <a:r>
              <a:rPr lang="en-US" sz="1400" dirty="0">
                <a:latin typeface="Times New Roman" pitchFamily="18" charset="0"/>
              </a:rPr>
              <a:t>F                 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 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HH1</a:t>
            </a:r>
            <a:r>
              <a:rPr lang="en-US" sz="1400" dirty="0" smtClean="0">
                <a:latin typeface="Times New Roman" pitchFamily="18" charset="0"/>
              </a:rPr>
              <a:t>                           </a:t>
            </a:r>
            <a:r>
              <a:rPr lang="ru-RU" sz="1400" dirty="0" smtClean="0"/>
              <a:t>4</a:t>
            </a:r>
            <a:r>
              <a:rPr lang="en-US" sz="1400" dirty="0">
                <a:latin typeface="Times New Roman" pitchFamily="18" charset="0"/>
              </a:rPr>
              <a:t>F   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</a:t>
            </a: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r>
              <a:rPr lang="ru-RU" sz="1400" dirty="0">
                <a:latin typeface="Times New Roman" pitchFamily="18" charset="0"/>
              </a:rPr>
              <a:t>      Дуга аорты                 Пр.ОСА          </a:t>
            </a:r>
            <a:r>
              <a:rPr lang="ru-RU" sz="1400" dirty="0" err="1">
                <a:latin typeface="Times New Roman" pitchFamily="18" charset="0"/>
              </a:rPr>
              <a:t>Пр.ВСА</a:t>
            </a:r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ru-RU" sz="1400" dirty="0" err="1">
                <a:latin typeface="Times New Roman" pitchFamily="18" charset="0"/>
              </a:rPr>
              <a:t>ПрНСА</a:t>
            </a:r>
            <a:r>
              <a:rPr lang="ru-RU" sz="1400" dirty="0">
                <a:latin typeface="Times New Roman" pitchFamily="18" charset="0"/>
              </a:rPr>
              <a:t>          </a:t>
            </a:r>
            <a:r>
              <a:rPr lang="ru-RU" sz="1400" dirty="0" err="1">
                <a:latin typeface="Times New Roman" pitchFamily="18" charset="0"/>
              </a:rPr>
              <a:t>Пр.Позв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r>
              <a:rPr lang="ru-RU" sz="1400" dirty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Лев.подк</a:t>
            </a:r>
            <a:r>
              <a:rPr lang="ru-RU" sz="1400" dirty="0">
                <a:latin typeface="Times New Roman" pitchFamily="18" charset="0"/>
              </a:rPr>
              <a:t>.            </a:t>
            </a:r>
            <a:r>
              <a:rPr lang="en-US" dirty="0"/>
              <a:t> 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ru-RU" sz="1400" dirty="0" err="1">
                <a:latin typeface="Times New Roman" pitchFamily="18" charset="0"/>
              </a:rPr>
              <a:t>Лев.ВСА</a:t>
            </a:r>
            <a:r>
              <a:rPr lang="ru-RU" sz="1400" dirty="0">
                <a:latin typeface="Times New Roman" pitchFamily="18" charset="0"/>
              </a:rPr>
              <a:t>             </a:t>
            </a:r>
            <a:r>
              <a:rPr lang="ru-RU" sz="1400" dirty="0" err="1">
                <a:latin typeface="Times New Roman" pitchFamily="18" charset="0"/>
              </a:rPr>
              <a:t>ЛевНСА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Лев.Позв</a:t>
            </a:r>
            <a:r>
              <a:rPr lang="ru-RU" sz="1400" dirty="0">
                <a:latin typeface="Times New Roman" pitchFamily="18" charset="0"/>
              </a:rPr>
              <a:t>.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260350" y="32035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260350" y="34925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270827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393382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270827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270827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393382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47"/>
          <p:cNvSpPr>
            <a:spLocks noChangeArrowheads="1"/>
          </p:cNvSpPr>
          <p:nvPr/>
        </p:nvSpPr>
        <p:spPr bwMode="auto">
          <a:xfrm>
            <a:off x="393382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Rectangle 50"/>
          <p:cNvSpPr>
            <a:spLocks noChangeArrowheads="1"/>
          </p:cNvSpPr>
          <p:nvPr/>
        </p:nvSpPr>
        <p:spPr bwMode="auto">
          <a:xfrm>
            <a:off x="270827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1"/>
          <p:cNvSpPr>
            <a:spLocks noChangeArrowheads="1"/>
          </p:cNvSpPr>
          <p:nvPr/>
        </p:nvSpPr>
        <p:spPr bwMode="auto">
          <a:xfrm>
            <a:off x="270827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53"/>
          <p:cNvSpPr>
            <a:spLocks noChangeArrowheads="1"/>
          </p:cNvSpPr>
          <p:nvPr/>
        </p:nvSpPr>
        <p:spPr bwMode="auto">
          <a:xfrm>
            <a:off x="155733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0" name="Rectangle 58"/>
          <p:cNvSpPr>
            <a:spLocks noChangeArrowheads="1"/>
          </p:cNvSpPr>
          <p:nvPr/>
        </p:nvSpPr>
        <p:spPr bwMode="auto">
          <a:xfrm>
            <a:off x="270827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1" name="Rectangle 59"/>
          <p:cNvSpPr>
            <a:spLocks noChangeArrowheads="1"/>
          </p:cNvSpPr>
          <p:nvPr/>
        </p:nvSpPr>
        <p:spPr bwMode="auto">
          <a:xfrm>
            <a:off x="393382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92" name="Rectangle 62"/>
          <p:cNvSpPr>
            <a:spLocks noChangeArrowheads="1"/>
          </p:cNvSpPr>
          <p:nvPr/>
        </p:nvSpPr>
        <p:spPr bwMode="auto">
          <a:xfrm>
            <a:off x="260350" y="62277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93" name="Rectangle 63"/>
          <p:cNvSpPr>
            <a:spLocks noChangeArrowheads="1"/>
          </p:cNvSpPr>
          <p:nvPr/>
        </p:nvSpPr>
        <p:spPr bwMode="auto">
          <a:xfrm>
            <a:off x="260350" y="60118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94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5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6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7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8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sp>
        <p:nvSpPr>
          <p:cNvPr id="2099" name="Rectangle 71"/>
          <p:cNvSpPr>
            <a:spLocks noChangeArrowheads="1"/>
          </p:cNvSpPr>
          <p:nvPr/>
        </p:nvSpPr>
        <p:spPr bwMode="auto">
          <a:xfrm>
            <a:off x="62372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174" name="Group 126"/>
          <p:cNvGraphicFramePr>
            <a:graphicFrameLocks noGrp="1"/>
          </p:cNvGraphicFramePr>
          <p:nvPr/>
        </p:nvGraphicFramePr>
        <p:xfrm>
          <a:off x="333375" y="7421144"/>
          <a:ext cx="6264275" cy="865632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Гидроф.пров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7" name="Rectangle 127"/>
          <p:cNvSpPr>
            <a:spLocks noChangeArrowheads="1"/>
          </p:cNvSpPr>
          <p:nvPr/>
        </p:nvSpPr>
        <p:spPr bwMode="auto">
          <a:xfrm>
            <a:off x="623728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" name="Rectangle 128"/>
          <p:cNvSpPr>
            <a:spLocks noChangeArrowheads="1"/>
          </p:cNvSpPr>
          <p:nvPr/>
        </p:nvSpPr>
        <p:spPr bwMode="auto">
          <a:xfrm>
            <a:off x="1557338" y="5580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9" name="Rectangle 129"/>
          <p:cNvSpPr>
            <a:spLocks noChangeArrowheads="1"/>
          </p:cNvSpPr>
          <p:nvPr/>
        </p:nvSpPr>
        <p:spPr bwMode="auto">
          <a:xfrm>
            <a:off x="3933825" y="55800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0" name="Rectangle 130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34925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0" y="395288"/>
            <a:ext cx="68580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>
              <a:buFontTx/>
              <a:buAutoNum type="arabicPeriod" startAt="2"/>
            </a:pPr>
            <a:r>
              <a:rPr lang="ru-RU" sz="1400" dirty="0"/>
              <a:t>Контроль за местом пункции. </a:t>
            </a:r>
          </a:p>
          <a:p>
            <a:pPr marL="342900" indent="-342900" algn="just"/>
            <a:endParaRPr lang="ru-RU" sz="1200" b="1" dirty="0"/>
          </a:p>
          <a:p>
            <a:pPr marL="342900" indent="-342900" algn="just"/>
            <a:r>
              <a:rPr lang="ru-RU" sz="1200" b="1" dirty="0"/>
              <a:t>ЗАКЛЮЧЕНИЕ: На ангиограммах сосудов головного </a:t>
            </a:r>
            <a:r>
              <a:rPr lang="ru-RU" sz="1200" b="1" dirty="0" smtClean="0"/>
              <a:t>мозга </a:t>
            </a:r>
            <a:r>
              <a:rPr lang="ru-RU" sz="1200" b="1" dirty="0" smtClean="0"/>
              <a:t>дефектов </a:t>
            </a:r>
            <a:r>
              <a:rPr lang="ru-RU" sz="1200" b="1" dirty="0"/>
              <a:t>наполнения, депо контрастного вещества и </a:t>
            </a:r>
            <a:r>
              <a:rPr lang="ru-RU" sz="1200" b="1" dirty="0" smtClean="0"/>
              <a:t>артерио - венозного </a:t>
            </a:r>
            <a:r>
              <a:rPr lang="ru-RU" sz="1200" b="1" dirty="0"/>
              <a:t>сброса  не </a:t>
            </a:r>
            <a:r>
              <a:rPr lang="ru-RU" sz="1200" b="1" dirty="0" smtClean="0"/>
              <a:t>обнаружено. </a:t>
            </a:r>
          </a:p>
        </p:txBody>
      </p:sp>
      <p:sp>
        <p:nvSpPr>
          <p:cNvPr id="3079" name="Rectangle 15"/>
          <p:cNvSpPr>
            <a:spLocks noChangeArrowheads="1"/>
          </p:cNvSpPr>
          <p:nvPr/>
        </p:nvSpPr>
        <p:spPr bwMode="auto">
          <a:xfrm>
            <a:off x="1025525" y="8869363"/>
            <a:ext cx="58324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 dirty="0"/>
          </a:p>
        </p:txBody>
      </p:sp>
      <p:sp>
        <p:nvSpPr>
          <p:cNvPr id="3080" name="Rectangle 17"/>
          <p:cNvSpPr>
            <a:spLocks noChangeArrowheads="1"/>
          </p:cNvSpPr>
          <p:nvPr/>
        </p:nvSpPr>
        <p:spPr bwMode="auto">
          <a:xfrm>
            <a:off x="260350" y="3563938"/>
            <a:ext cx="59769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 dirty="0"/>
          </a:p>
        </p:txBody>
      </p:sp>
      <p:sp>
        <p:nvSpPr>
          <p:cNvPr id="3081" name="Прямоугольник 8"/>
          <p:cNvSpPr>
            <a:spLocks noChangeArrowheads="1"/>
          </p:cNvSpPr>
          <p:nvPr/>
        </p:nvSpPr>
        <p:spPr bwMode="auto">
          <a:xfrm>
            <a:off x="3105150" y="4387850"/>
            <a:ext cx="647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dirty="0"/>
          </a:p>
        </p:txBody>
      </p:sp>
      <p:sp>
        <p:nvSpPr>
          <p:cNvPr id="3082" name="Прямоугольник 11"/>
          <p:cNvSpPr>
            <a:spLocks noChangeArrowheads="1"/>
          </p:cNvSpPr>
          <p:nvPr/>
        </p:nvSpPr>
        <p:spPr bwMode="auto">
          <a:xfrm>
            <a:off x="2362200" y="43878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9818</TotalTime>
  <Words>238</Words>
  <Application>Microsoft Office PowerPoint</Application>
  <PresentationFormat>Экран (4:3)</PresentationFormat>
  <Paragraphs>74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453</cp:revision>
  <dcterms:created xsi:type="dcterms:W3CDTF">2007-06-09T07:57:56Z</dcterms:created>
  <dcterms:modified xsi:type="dcterms:W3CDTF">2012-08-07T08:14:14Z</dcterms:modified>
</cp:coreProperties>
</file>